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7"/>
  </p:notesMasterIdLst>
  <p:sldIdLst>
    <p:sldId id="404" r:id="rId3"/>
    <p:sldId id="431" r:id="rId4"/>
    <p:sldId id="410" r:id="rId5"/>
    <p:sldId id="353" r:id="rId6"/>
    <p:sldId id="427" r:id="rId7"/>
    <p:sldId id="428" r:id="rId8"/>
    <p:sldId id="425" r:id="rId9"/>
    <p:sldId id="430" r:id="rId10"/>
    <p:sldId id="420" r:id="rId11"/>
    <p:sldId id="413" r:id="rId12"/>
    <p:sldId id="421" r:id="rId13"/>
    <p:sldId id="315" r:id="rId14"/>
    <p:sldId id="416" r:id="rId15"/>
    <p:sldId id="4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2550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9669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0977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39967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633801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51867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0278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299453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77642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173742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82529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60391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66450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6423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968995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solidFill>
                  <a:prstClr val="black">
                    <a:tint val="75000"/>
                  </a:prstClr>
                </a:solidFill>
              </a:rPr>
              <a:pPr/>
              <a:t>‹#›</a:t>
            </a:fld>
            <a:endParaRPr lang="vi-VN">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25035137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712962" y="2045888"/>
            <a:ext cx="5311140" cy="2456057"/>
          </a:xfrm>
          <a:prstGeom prst="rect">
            <a:avLst/>
          </a:prstGeom>
          <a:noFill/>
        </p:spPr>
        <p:txBody>
          <a:bodyPr wrap="square" rtlCol="0">
            <a:spAutoFit/>
          </a:bodyPr>
          <a:lstStyle/>
          <a:p>
            <a:pPr lvl="0" algn="just" defTabSz="457200">
              <a:lnSpc>
                <a:spcPct val="120000"/>
              </a:lnSpc>
              <a:defRPr/>
            </a:pPr>
            <a:r>
              <a:rPr lang="vi-VN" altLang="zh-CN" sz="3200" b="1" dirty="0">
                <a:solidFill>
                  <a:srgbClr val="FF0000"/>
                </a:solidFill>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FF0000"/>
                </a:solidFill>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FF0000"/>
                </a:solidFill>
                <a:ea typeface="inpin heiti" panose="00000500000000000000" pitchFamily="2" charset="-122"/>
                <a:cs typeface="Calibri" panose="020F0502020204030204" pitchFamily="34" charset="0"/>
                <a:sym typeface="inpin heiti" panose="00000500000000000000" pitchFamily="2" charset="-122"/>
              </a:rPr>
              <a:t> </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84DF3863-58DA-49BA-8BD8-C0EA46ADB0EA}"/>
              </a:ext>
            </a:extLst>
          </p:cNvPr>
          <p:cNvSpPr/>
          <p:nvPr/>
        </p:nvSpPr>
        <p:spPr>
          <a:xfrm>
            <a:off x="661112" y="2548822"/>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accent4"/>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1096352" cy="3539430"/>
          </a:xfrm>
          <a:prstGeom prst="rect">
            <a:avLst/>
          </a:prstGeom>
          <a:noFill/>
        </p:spPr>
        <p:txBody>
          <a:bodyPr wrap="square">
            <a:spAutoFit/>
          </a:bodyPr>
          <a:lstStyle/>
          <a:p>
            <a:pPr algn="just"/>
            <a:r>
              <a:rPr lang="en-US" sz="2600" b="1"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mj-lt"/>
                <a:cs typeface="Calibri" panose="020F0502020204030204" pitchFamily="34" charset="0"/>
              </a:rPr>
              <a:t>Em rất thích hoạt động thể dục giữa giờ của trường em. Cứ vào giờ ra chơi sáng thứ </a:t>
            </a:r>
            <a:r>
              <a:rPr lang="en-US" sz="2800" dirty="0">
                <a:solidFill>
                  <a:srgbClr val="002060"/>
                </a:solidFill>
                <a:latin typeface="+mj-lt"/>
                <a:cs typeface="Calibri" panose="020F0502020204030204" pitchFamily="34" charset="0"/>
              </a:rPr>
              <a:t>t</a:t>
            </a:r>
            <a:r>
              <a:rPr lang="vi-VN" sz="2800" dirty="0">
                <a:solidFill>
                  <a:srgbClr val="002060"/>
                </a:solidFill>
                <a:latin typeface="+mj-lt"/>
                <a:cs typeface="Calibri" panose="020F0502020204030204" pitchFamily="34" charset="0"/>
              </a:rPr>
              <a: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Mọi người lại tiếp tục với giờ ra chơi của mình.</a:t>
            </a:r>
          </a:p>
        </p:txBody>
      </p:sp>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3"/>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42" presetClass="path" presetSubtype="0" decel="46667" fill="hold" grpId="1" nodeType="withEffect">
                                  <p:stCondLst>
                                    <p:cond delay="0"/>
                                  </p:stCondLst>
                                  <p:childTnLst>
                                    <p:animMotion origin="layout" path="M 0.08815 -0.00833 L -2.08333E-7 1.11111E-6 " pathEditMode="relative" rAng="0" ptsTypes="AA">
                                      <p:cBhvr>
                                        <p:cTn id="15" dur="750" fill="hold"/>
                                        <p:tgtEl>
                                          <p:spTgt spid="6"/>
                                        </p:tgtEl>
                                        <p:attrNameLst>
                                          <p:attrName>ppt_x</p:attrName>
                                          <p:attrName>ppt_y</p:attrName>
                                        </p:attrNameLst>
                                      </p:cBhvr>
                                      <p:rCtr x="-4414" y="417"/>
                                    </p:animMotion>
                                  </p:childTnLst>
                                </p:cTn>
                              </p:par>
                              <p:par>
                                <p:cTn id="16" presetID="10" presetClass="entr" presetSubtype="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par>
                                <p:cTn id="19" presetID="42" presetClass="path" presetSubtype="0" decel="46667" fill="hold" grpId="1" nodeType="withEffect">
                                  <p:stCondLst>
                                    <p:cond delay="250"/>
                                  </p:stCondLst>
                                  <p:childTnLst>
                                    <p:animMotion origin="layout" path="M 0.07513 -0.00254 L -2.08333E-7 -1.85185E-6 " pathEditMode="relative" rAng="0" ptsTypes="AA">
                                      <p:cBhvr>
                                        <p:cTn id="20" dur="750" fill="hold"/>
                                        <p:tgtEl>
                                          <p:spTgt spid="7"/>
                                        </p:tgtEl>
                                        <p:attrNameLst>
                                          <p:attrName>ppt_x</p:attrName>
                                          <p:attrName>ppt_y</p:attrName>
                                        </p:attrNameLst>
                                      </p:cBhvr>
                                      <p:rCtr x="-376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89" y="4661198"/>
            <a:ext cx="1099698" cy="11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2499455" y="4817500"/>
            <a:ext cx="8735647" cy="1292956"/>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2106180" y="2311771"/>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2248107" y="3602577"/>
            <a:ext cx="8869777" cy="118684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6" y="2460793"/>
            <a:ext cx="7451621" cy="954107"/>
          </a:xfrm>
          <a:prstGeom prst="rect">
            <a:avLst/>
          </a:prstGeom>
          <a:noFill/>
        </p:spPr>
        <p:txBody>
          <a:bodyPr wrap="square" rtlCol="0">
            <a:spAutoFit/>
          </a:bodyPr>
          <a:lstStyle/>
          <a:p>
            <a:r>
              <a:rPr lang="en-US" sz="2800" dirty="0" err="1">
                <a:solidFill>
                  <a:srgbClr val="0000FF"/>
                </a:solidFill>
                <a:latin typeface="Arial" panose="020B0604020202020204" pitchFamily="34" charset="0"/>
                <a:cs typeface="Arial" panose="020B0604020202020204" pitchFamily="34" charset="0"/>
              </a:rPr>
              <a:t>Biết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kể</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lại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một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sự</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dựa</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nội</a:t>
            </a:r>
            <a:r>
              <a:rPr lang="en-US" sz="2800" dirty="0">
                <a:solidFill>
                  <a:srgbClr val="0000FF"/>
                </a:solidFill>
                <a:latin typeface="Arial" panose="020B0604020202020204" pitchFamily="34" charset="0"/>
                <a:cs typeface="Arial" panose="020B0604020202020204" pitchFamily="34" charset="0"/>
              </a:rPr>
              <a:t> dung </a:t>
            </a:r>
            <a:r>
              <a:rPr lang="en-US" sz="2800" dirty="0" err="1">
                <a:solidFill>
                  <a:srgbClr val="0000FF"/>
                </a:solidFill>
                <a:latin typeface="Arial" panose="020B0604020202020204" pitchFamily="34" charset="0"/>
                <a:cs typeface="Arial" panose="020B0604020202020204" pitchFamily="34" charset="0"/>
              </a:rPr>
              <a:t>tranh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gợi</a:t>
            </a:r>
            <a:r>
              <a:rPr lang="en-US" sz="2800" dirty="0">
                <a:solidFill>
                  <a:srgbClr val="0000FF"/>
                </a:solidFill>
                <a:latin typeface="Arial" panose="020B0604020202020204" pitchFamily="34" charset="0"/>
                <a:cs typeface="Arial" panose="020B0604020202020204" pitchFamily="34" charset="0"/>
              </a:rPr>
              <a:t> ý. </a:t>
            </a:r>
          </a:p>
        </p:txBody>
      </p:sp>
      <p:sp>
        <p:nvSpPr>
          <p:cNvPr id="8" name="TextBox 7">
            <a:extLst>
              <a:ext uri="{FF2B5EF4-FFF2-40B4-BE49-F238E27FC236}">
                <a16:creationId xmlns:a16="http://schemas.microsoft.com/office/drawing/2014/main" id="{A4C8A241-0B5C-6CB9-FF35-45D345865319}"/>
              </a:ext>
            </a:extLst>
          </p:cNvPr>
          <p:cNvSpPr txBox="1"/>
          <p:nvPr/>
        </p:nvSpPr>
        <p:spPr>
          <a:xfrm>
            <a:off x="3269151" y="3699432"/>
            <a:ext cx="7426928" cy="954107"/>
          </a:xfrm>
          <a:prstGeom prst="rect">
            <a:avLst/>
          </a:prstGeom>
          <a:noFill/>
        </p:spPr>
        <p:txBody>
          <a:bodyPr wrap="square" rtlCol="0">
            <a:spAutoFit/>
          </a:bodyPr>
          <a:lstStyle/>
          <a:p>
            <a:r>
              <a:rPr lang="en-US" altLang="zh-CN" sz="2800" dirty="0" err="1">
                <a:solidFill>
                  <a:srgbClr val="0000FF"/>
                </a:solidFill>
                <a:latin typeface="Arial" panose="020B0604020202020204" pitchFamily="34" charset="0"/>
                <a:cs typeface="Arial" panose="020B0604020202020204" pitchFamily="34" charset="0"/>
              </a:rPr>
              <a:t>Viết</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được</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đoạn</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văn</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nói</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về</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diễn</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biến</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của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sự</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việc</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dựa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vào</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điều</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đã</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nói</a:t>
            </a:r>
            <a:endParaRPr lang="zh-CN" altLang="en-US" sz="28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3269151" y="5092503"/>
            <a:ext cx="7779391" cy="523220"/>
          </a:xfrm>
          <a:prstGeom prst="rect">
            <a:avLst/>
          </a:prstGeom>
        </p:spPr>
        <p:txBody>
          <a:bodyPr wrap="square">
            <a:spAutoFit/>
          </a:bodyPr>
          <a:lstStyle/>
          <a:p>
            <a:r>
              <a:rPr lang="nl-NL" sz="2800" dirty="0">
                <a:solidFill>
                  <a:srgbClr val="0000FF"/>
                </a:solidFill>
                <a:latin typeface="Arial" panose="020B0604020202020204" pitchFamily="34" charset="0"/>
                <a:cs typeface="Arial" panose="020B0604020202020204" pitchFamily="34" charset="0"/>
              </a:rPr>
              <a:t> Bồi dưỡng tình yêu thiên nhiên</a:t>
            </a:r>
            <a:endParaRPr lang="en-US" sz="28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329844" y="3756306"/>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2342131" y="4967262"/>
            <a:ext cx="806939" cy="7737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57938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605658" y="981"/>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108046"/>
            <a:ext cx="10979444" cy="5749953"/>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TextBox 38">
            <a:extLst>
              <a:ext uri="{FF2B5EF4-FFF2-40B4-BE49-F238E27FC236}">
                <a16:creationId xmlns:a16="http://schemas.microsoft.com/office/drawing/2014/main" id="{F1DEB306-C0BD-40D6-8208-F5A14DB64B50}"/>
              </a:ext>
            </a:extLst>
          </p:cNvPr>
          <p:cNvSpPr txBox="1"/>
          <p:nvPr/>
        </p:nvSpPr>
        <p:spPr>
          <a:xfrm>
            <a:off x="577770" y="51817"/>
            <a:ext cx="10168759" cy="584775"/>
          </a:xfrm>
          <a:prstGeom prst="rect">
            <a:avLst/>
          </a:prstGeom>
          <a:noFill/>
        </p:spPr>
        <p:txBody>
          <a:bodyPr wrap="square" rtlCol="0">
            <a:spAutoFit/>
          </a:bodyPr>
          <a:lstStyle/>
          <a:p>
            <a:pPr lvl="0" algn="ctr" defTabSz="457200">
              <a:defRPr/>
            </a:pPr>
            <a:r>
              <a:rPr lang="en-US" sz="3200" b="1" dirty="0">
                <a:solidFill>
                  <a:srgbClr val="FF0000"/>
                </a:solidFill>
              </a:rPr>
              <a:t>1.</a:t>
            </a:r>
            <a:r>
              <a:rPr lang="en-US" sz="3200" b="1" dirty="0">
                <a:solidFill>
                  <a:srgbClr val="2D1B61"/>
                </a:solidFill>
              </a:rPr>
              <a:t>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4" name="Picture 3"/>
          <p:cNvPicPr>
            <a:picLocks noChangeAspect="1"/>
          </p:cNvPicPr>
          <p:nvPr/>
        </p:nvPicPr>
        <p:blipFill rotWithShape="1">
          <a:blip r:embed="rId3"/>
          <a:srcRect t="43734" b="6129"/>
          <a:stretch/>
        </p:blipFill>
        <p:spPr>
          <a:xfrm>
            <a:off x="2177861" y="1108046"/>
            <a:ext cx="7932515" cy="546289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6515862" y="2221992"/>
            <a:ext cx="5170170" cy="2246454"/>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FF0000"/>
                </a:solidFill>
                <a:cs typeface="Calibri" panose="020F0502020204030204" pitchFamily="34" charset="0"/>
              </a:rPr>
              <a:t>Kể về một giờ </a:t>
            </a:r>
            <a:r>
              <a:rPr lang="en-US" sz="2800" dirty="0" err="1">
                <a:solidFill>
                  <a:srgbClr val="FF0000"/>
                </a:solidFill>
                <a:cs typeface="Calibri" panose="020F0502020204030204" pitchFamily="34" charset="0"/>
              </a:rPr>
              <a:t>học</a:t>
            </a:r>
            <a:r>
              <a:rPr lang="en-US" sz="2800" dirty="0">
                <a:solidFill>
                  <a:srgbClr val="FF0000"/>
                </a:solidFill>
                <a:cs typeface="Calibri" panose="020F0502020204030204" pitchFamily="34" charset="0"/>
              </a:rPr>
              <a:t> </a:t>
            </a:r>
            <a:r>
              <a:rPr lang="en-US" sz="2800" dirty="0" err="1">
                <a:solidFill>
                  <a:srgbClr val="FF0000"/>
                </a:solidFill>
                <a:cs typeface="Calibri" panose="020F0502020204030204" pitchFamily="34" charset="0"/>
              </a:rPr>
              <a:t>vẽ</a:t>
            </a:r>
            <a:r>
              <a:rPr lang="en-US" sz="2800" dirty="0">
                <a:solidFill>
                  <a:srgbClr val="FF0000"/>
                </a:solidFill>
                <a:cs typeface="Calibri" panose="020F0502020204030204" pitchFamily="34" charset="0"/>
              </a:rPr>
              <a:t> </a:t>
            </a:r>
            <a:r>
              <a:rPr lang="vi-VN" sz="2800" dirty="0">
                <a:solidFill>
                  <a:srgbClr val="FF0000"/>
                </a:solidFill>
                <a:cs typeface="Calibri" panose="020F0502020204030204" pitchFamily="34" charset="0"/>
              </a:rPr>
              <a:t>ngoài trời của các bạn </a:t>
            </a:r>
            <a:r>
              <a:rPr lang="en-US" sz="2800" dirty="0" err="1">
                <a:solidFill>
                  <a:srgbClr val="FF0000"/>
                </a:solidFill>
                <a:cs typeface="Calibri" panose="020F0502020204030204" pitchFamily="34" charset="0"/>
              </a:rPr>
              <a:t>học</a:t>
            </a:r>
            <a:r>
              <a:rPr lang="en-US" sz="2800" dirty="0">
                <a:solidFill>
                  <a:srgbClr val="FF0000"/>
                </a:solidFill>
                <a:cs typeface="Calibri" panose="020F0502020204030204" pitchFamily="34" charset="0"/>
              </a:rPr>
              <a:t> </a:t>
            </a:r>
            <a:r>
              <a:rPr lang="en-US" sz="2800" dirty="0" err="1">
                <a:solidFill>
                  <a:srgbClr val="FF0000"/>
                </a:solidFill>
                <a:cs typeface="Calibri" panose="020F0502020204030204" pitchFamily="34" charset="0"/>
              </a:rPr>
              <a:t>sinh</a:t>
            </a:r>
            <a:r>
              <a:rPr lang="vi-VN" sz="2800" dirty="0">
                <a:solidFill>
                  <a:srgbClr val="FF0000"/>
                </a:solidFill>
                <a:cs typeface="Calibri" panose="020F0502020204030204" pitchFamily="34" charset="0"/>
              </a:rPr>
              <a:t>. Thầy giáo nhắc các bạn hãy quan sát và chọn cảnh mình thích nhất để vẽ.</a:t>
            </a:r>
            <a:endParaRPr kumimoji="0" lang="en-US" sz="280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5" name="Picture 4"/>
          <p:cNvPicPr>
            <a:picLocks noChangeAspect="1"/>
          </p:cNvPicPr>
          <p:nvPr/>
        </p:nvPicPr>
        <p:blipFill rotWithShape="1">
          <a:blip r:embed="rId3"/>
          <a:srcRect l="3323" t="43734" r="52642" b="32867"/>
          <a:stretch/>
        </p:blipFill>
        <p:spPr>
          <a:xfrm>
            <a:off x="338327" y="1499616"/>
            <a:ext cx="5612413" cy="4096512"/>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6506718" y="1755648"/>
            <a:ext cx="5170170" cy="3124278"/>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FF0000"/>
                </a:solidFill>
                <a:cs typeface="Calibri" panose="020F0502020204030204" pitchFamily="34" charset="0"/>
              </a:rPr>
              <a:t>Dưới một gốc cây, một bạn nữ đã vẽ xong bức tranh về </a:t>
            </a:r>
            <a:r>
              <a:rPr lang="en-US" sz="2800" dirty="0">
                <a:solidFill>
                  <a:srgbClr val="FF0000"/>
                </a:solidFill>
                <a:cs typeface="Calibri" panose="020F0502020204030204" pitchFamily="34" charset="0"/>
              </a:rPr>
              <a:t>m</a:t>
            </a:r>
            <a:r>
              <a:rPr lang="vi-VN" sz="2800" dirty="0">
                <a:solidFill>
                  <a:srgbClr val="FF0000"/>
                </a:solidFill>
                <a:cs typeface="Calibri" panose="020F0502020204030204" pitchFamily="34" charset="0"/>
              </a:rPr>
              <a:t>ặt trời. Một bạn nữ khác đang vẽ tranh bông hoa đỏ thắm. Ở một gốc cây gần đó, một bạn nam cũng rất chăm chú với bức vẽ của mình.</a:t>
            </a:r>
            <a:endParaRPr lang="en-US" sz="2800" dirty="0">
              <a:solidFill>
                <a:prstClr val="black"/>
              </a:solidFill>
              <a:cs typeface="Calibri" panose="020F0502020204030204" pitchFamily="34" charset="0"/>
            </a:endParaRPr>
          </a:p>
        </p:txBody>
      </p:sp>
      <p:pic>
        <p:nvPicPr>
          <p:cNvPr id="4" name="Picture 3"/>
          <p:cNvPicPr>
            <a:picLocks noChangeAspect="1"/>
          </p:cNvPicPr>
          <p:nvPr/>
        </p:nvPicPr>
        <p:blipFill rotWithShape="1">
          <a:blip r:embed="rId3"/>
          <a:srcRect l="46436" t="43734" r="4574" b="33790"/>
          <a:stretch/>
        </p:blipFill>
        <p:spPr>
          <a:xfrm>
            <a:off x="246888" y="1500413"/>
            <a:ext cx="6035040" cy="3803107"/>
          </a:xfrm>
          <a:prstGeom prst="rect">
            <a:avLst/>
          </a:prstGeom>
        </p:spPr>
      </p:pic>
    </p:spTree>
    <p:extLst>
      <p:ext uri="{BB962C8B-B14F-4D97-AF65-F5344CB8AC3E}">
        <p14:creationId xmlns:p14="http://schemas.microsoft.com/office/powerpoint/2010/main" val="1871891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6793230" y="2295704"/>
            <a:ext cx="4676394" cy="1880694"/>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FF0000"/>
                </a:solidFill>
                <a:cs typeface="Calibri" panose="020F0502020204030204" pitchFamily="34" charset="0"/>
              </a:rPr>
              <a:t>Cả lớp đang vẽ thì trời đổ mưa. Các bạn vội vàng gọi nhau tìm chỗ trú.</a:t>
            </a:r>
            <a:endParaRPr lang="en-US" sz="2800" dirty="0">
              <a:solidFill>
                <a:prstClr val="black"/>
              </a:solidFill>
              <a:cs typeface="Calibri" panose="020F0502020204030204" pitchFamily="34" charset="0"/>
            </a:endParaRPr>
          </a:p>
        </p:txBody>
      </p:sp>
      <p:pic>
        <p:nvPicPr>
          <p:cNvPr id="5" name="Picture 4"/>
          <p:cNvPicPr>
            <a:picLocks noChangeAspect="1"/>
          </p:cNvPicPr>
          <p:nvPr/>
        </p:nvPicPr>
        <p:blipFill rotWithShape="1">
          <a:blip r:embed="rId3"/>
          <a:srcRect l="3208" t="66798" r="48032" b="6767"/>
          <a:stretch/>
        </p:blipFill>
        <p:spPr>
          <a:xfrm>
            <a:off x="722376" y="1573935"/>
            <a:ext cx="5376672" cy="4003905"/>
          </a:xfrm>
          <a:prstGeom prst="rect">
            <a:avLst/>
          </a:prstGeom>
        </p:spPr>
      </p:pic>
    </p:spTree>
    <p:extLst>
      <p:ext uri="{BB962C8B-B14F-4D97-AF65-F5344CB8AC3E}">
        <p14:creationId xmlns:p14="http://schemas.microsoft.com/office/powerpoint/2010/main" val="1039774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5" name="Picture 4"/>
          <p:cNvPicPr>
            <a:picLocks noChangeAspect="1"/>
          </p:cNvPicPr>
          <p:nvPr/>
        </p:nvPicPr>
        <p:blipFill rotWithShape="1">
          <a:blip r:embed="rId3"/>
          <a:srcRect l="52083" t="65623" r="2845" b="7271"/>
          <a:stretch/>
        </p:blipFill>
        <p:spPr>
          <a:xfrm>
            <a:off x="658368" y="1731794"/>
            <a:ext cx="4700016" cy="3882622"/>
          </a:xfrm>
          <a:prstGeom prst="rect">
            <a:avLst/>
          </a:prstGeom>
        </p:spPr>
      </p:pic>
      <p:sp>
        <p:nvSpPr>
          <p:cNvPr id="6" name="Speech Bubble: Rectangle with Corners Rounded 4">
            <a:extLst>
              <a:ext uri="{FF2B5EF4-FFF2-40B4-BE49-F238E27FC236}">
                <a16:creationId xmlns:a16="http://schemas.microsoft.com/office/drawing/2014/main" id="{1FA9FD0A-937E-4AA2-BE0B-46ED027E1A58}"/>
              </a:ext>
            </a:extLst>
          </p:cNvPr>
          <p:cNvSpPr/>
          <p:nvPr/>
        </p:nvSpPr>
        <p:spPr>
          <a:xfrm flipH="1">
            <a:off x="6070862" y="2267711"/>
            <a:ext cx="5578594" cy="2907603"/>
          </a:xfrm>
          <a:prstGeom prst="wedgeRoundRectCallout">
            <a:avLst>
              <a:gd name="adj1" fmla="val 42483"/>
              <a:gd name="adj2" fmla="val 58854"/>
              <a:gd name="adj3" fmla="val 16667"/>
            </a:avLst>
          </a:prstGeom>
          <a:solidFill>
            <a:schemeClr val="accent4">
              <a:lumMod val="9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cs typeface="Calibri" panose="020F0502020204030204" pitchFamily="34" charset="0"/>
              </a:rPr>
              <a:t>Bức tranh của các bạn rất đặc biệt. Vì bạn nào cũng vẽ cảnh vật trong mưa. Bông hoa nở trong mưa. Chiếc lá trong mưa và cả chú chim đứng trú mưa</a:t>
            </a:r>
            <a:r>
              <a:rPr lang="en-US" sz="2800" dirty="0">
                <a:solidFill>
                  <a:srgbClr val="FF0000"/>
                </a:solidFill>
                <a:cs typeface="Calibri" panose="020F0502020204030204" pitchFamily="34" charset="0"/>
              </a:rPr>
              <a:t>.</a:t>
            </a:r>
            <a:endParaRPr lang="en-US" sz="2800" dirty="0">
              <a:solidFill>
                <a:prstClr val="black"/>
              </a:solidFill>
              <a:cs typeface="Calibri" panose="020F0502020204030204" pitchFamily="34" charset="0"/>
            </a:endParaRPr>
          </a:p>
        </p:txBody>
      </p:sp>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605658" y="981"/>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601" name="Google Shape;601;p32"/>
          <p:cNvSpPr/>
          <p:nvPr/>
        </p:nvSpPr>
        <p:spPr>
          <a:xfrm flipH="1">
            <a:off x="266491" y="1108046"/>
            <a:ext cx="10979444" cy="5749953"/>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9" name="TextBox 38">
            <a:extLst>
              <a:ext uri="{FF2B5EF4-FFF2-40B4-BE49-F238E27FC236}">
                <a16:creationId xmlns:a16="http://schemas.microsoft.com/office/drawing/2014/main" id="{F1DEB306-C0BD-40D6-8208-F5A14DB64B50}"/>
              </a:ext>
            </a:extLst>
          </p:cNvPr>
          <p:cNvSpPr txBox="1"/>
          <p:nvPr/>
        </p:nvSpPr>
        <p:spPr>
          <a:xfrm>
            <a:off x="577770" y="51817"/>
            <a:ext cx="10168759" cy="584775"/>
          </a:xfrm>
          <a:prstGeom prst="rect">
            <a:avLst/>
          </a:prstGeom>
          <a:noFill/>
        </p:spPr>
        <p:txBody>
          <a:bodyPr wrap="square" rtlCol="0">
            <a:spAutoFit/>
          </a:bodyPr>
          <a:lstStyle/>
          <a:p>
            <a:pPr algn="ctr" defTabSz="457200">
              <a:defRPr/>
            </a:pPr>
            <a:r>
              <a:rPr lang="en-US" sz="3200" b="1" dirty="0">
                <a:solidFill>
                  <a:srgbClr val="FF0000"/>
                </a:solidFill>
              </a:rPr>
              <a:t>1.</a:t>
            </a:r>
            <a:r>
              <a:rPr lang="en-US" sz="3200" b="1" dirty="0">
                <a:solidFill>
                  <a:srgbClr val="2D1B61"/>
                </a:solidFill>
              </a:rPr>
              <a:t>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p>
        </p:txBody>
      </p:sp>
      <p:pic>
        <p:nvPicPr>
          <p:cNvPr id="4" name="Picture 3"/>
          <p:cNvPicPr>
            <a:picLocks noChangeAspect="1"/>
          </p:cNvPicPr>
          <p:nvPr/>
        </p:nvPicPr>
        <p:blipFill rotWithShape="1">
          <a:blip r:embed="rId3"/>
          <a:srcRect t="43734" b="6129"/>
          <a:stretch/>
        </p:blipFill>
        <p:spPr>
          <a:xfrm>
            <a:off x="2177861" y="1108046"/>
            <a:ext cx="7932515" cy="5462898"/>
          </a:xfrm>
          <a:prstGeom prst="rect">
            <a:avLst/>
          </a:prstGeom>
        </p:spPr>
      </p:pic>
    </p:spTree>
    <p:extLst>
      <p:ext uri="{BB962C8B-B14F-4D97-AF65-F5344CB8AC3E}">
        <p14:creationId xmlns:p14="http://schemas.microsoft.com/office/powerpoint/2010/main" val="31429656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FF0000"/>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521</Words>
  <Application>Microsoft Office PowerPoint</Application>
  <PresentationFormat>Widescreen</PresentationFormat>
  <Paragraphs>29</Paragraphs>
  <Slides>14</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Times New Roman</vt:lpstr>
      <vt:lpstr>Cute Instagram Business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2022-10-09T08:53:20Z</dcterms:created>
  <dcterms:modified xsi:type="dcterms:W3CDTF">2024-01-07T19:39:03Z</dcterms:modified>
</cp:coreProperties>
</file>