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  <p:sldMasterId id="2147483698" r:id="rId7"/>
    <p:sldMasterId id="2147483710" r:id="rId8"/>
    <p:sldMasterId id="2147483722" r:id="rId9"/>
  </p:sldMasterIdLst>
  <p:notesMasterIdLst>
    <p:notesMasterId r:id="rId23"/>
  </p:notesMasterIdLst>
  <p:sldIdLst>
    <p:sldId id="375" r:id="rId10"/>
    <p:sldId id="310" r:id="rId11"/>
    <p:sldId id="358" r:id="rId12"/>
    <p:sldId id="378" r:id="rId13"/>
    <p:sldId id="376" r:id="rId14"/>
    <p:sldId id="379" r:id="rId15"/>
    <p:sldId id="380" r:id="rId16"/>
    <p:sldId id="359" r:id="rId17"/>
    <p:sldId id="382" r:id="rId18"/>
    <p:sldId id="383" r:id="rId19"/>
    <p:sldId id="384" r:id="rId20"/>
    <p:sldId id="385" r:id="rId21"/>
    <p:sldId id="386" r:id="rId2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75"/>
          </p14:sldIdLst>
        </p14:section>
        <p14:section name="Tiết 2" id="{5306D87E-7522-4F86-AA24-B22D8455523B}">
          <p14:sldIdLst>
            <p14:sldId id="310"/>
            <p14:sldId id="358"/>
            <p14:sldId id="378"/>
            <p14:sldId id="376"/>
            <p14:sldId id="379"/>
            <p14:sldId id="380"/>
            <p14:sldId id="359"/>
            <p14:sldId id="382"/>
            <p14:sldId id="383"/>
            <p14:sldId id="384"/>
            <p14:sldId id="385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TINH" initials="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442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1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916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71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156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081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84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19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387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007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04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190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356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86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57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646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91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05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176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183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40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407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331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26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751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471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034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211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algn="l">
              <a:lnSpc>
                <a:spcPct val="115000"/>
              </a:lnSpc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l">
              <a:lnSpc>
                <a:spcPct val="115000"/>
              </a:lnSpc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l">
              <a:lnSpc>
                <a:spcPct val="115000"/>
              </a:lnSpc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l">
              <a:lnSpc>
                <a:spcPct val="115000"/>
              </a:lnSpc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l">
              <a:lnSpc>
                <a:spcPct val="115000"/>
              </a:lnSpc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l">
              <a:lnSpc>
                <a:spcPct val="115000"/>
              </a:lnSpc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l">
              <a:lnSpc>
                <a:spcPct val="115000"/>
              </a:lnSpc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l">
              <a:lnSpc>
                <a:spcPct val="115000"/>
              </a:lnSpc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001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001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001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001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001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001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001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001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001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8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352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54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554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55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083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067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168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456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28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151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04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0706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0692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77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371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401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869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463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84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294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247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1158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357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46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899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3444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325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8311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479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799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9693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0490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51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microsoft.com/office/2007/relationships/media" Target="../media/media1.mp3"/><Relationship Id="rId18" Type="http://schemas.openxmlformats.org/officeDocument/2006/relationships/image" Target="../media/image7.emf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0.emf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emf"/><Relationship Id="rId20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8.e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media1.mp3"/><Relationship Id="rId22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9.emf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emf"/><Relationship Id="rId20" Type="http://schemas.openxmlformats.org/officeDocument/2006/relationships/image" Target="../media/image8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audio" Target="../media/media1.mp3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7.emf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microsoft.com/office/2007/relationships/media" Target="../media/media1.mp3"/><Relationship Id="rId22" Type="http://schemas.openxmlformats.org/officeDocument/2006/relationships/image" Target="../media/image10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microsoft.com/office/2007/relationships/media" Target="../media/media1.mp3"/><Relationship Id="rId18" Type="http://schemas.openxmlformats.org/officeDocument/2006/relationships/image" Target="../media/image7.emf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10.emf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5.emf"/><Relationship Id="rId20" Type="http://schemas.openxmlformats.org/officeDocument/2006/relationships/image" Target="../media/image9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8.emf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audio" Target="../media/media1.mp3"/><Relationship Id="rId22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microsoft.com/office/2007/relationships/media" Target="../media/media1.mp3"/><Relationship Id="rId18" Type="http://schemas.openxmlformats.org/officeDocument/2006/relationships/image" Target="../media/image7.emf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10.emf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5.emf"/><Relationship Id="rId20" Type="http://schemas.openxmlformats.org/officeDocument/2006/relationships/image" Target="../media/image9.emf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8.emf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audio" Target="../media/media1.mp3"/><Relationship Id="rId22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microsoft.com/office/2007/relationships/media" Target="../media/media1.mp3"/><Relationship Id="rId18" Type="http://schemas.openxmlformats.org/officeDocument/2006/relationships/image" Target="../media/image7.emf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10.emf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5.emf"/><Relationship Id="rId20" Type="http://schemas.openxmlformats.org/officeDocument/2006/relationships/image" Target="../media/image9.emf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8.emf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audio" Target="../media/media1.mp3"/><Relationship Id="rId22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656555" y="351814"/>
            <a:ext cx="2643937" cy="1113236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0433" y="4078429"/>
            <a:ext cx="467676" cy="4676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24115" y="3171161"/>
            <a:ext cx="9959973" cy="1493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436181" y="3843314"/>
            <a:ext cx="9830511" cy="13895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>
            <a:fillRect/>
          </a:stretch>
        </p:blipFill>
        <p:spPr>
          <a:xfrm>
            <a:off x="-89004" y="4546104"/>
            <a:ext cx="9424862" cy="59739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1950917" y="-2179265"/>
            <a:ext cx="5359397" cy="952743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453" y="86967"/>
            <a:ext cx="923495" cy="9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/>
          <a:srcRect l="1069" t="2602" r="448" b="5138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656555" y="351814"/>
            <a:ext cx="2643937" cy="1113236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0433" y="4078429"/>
            <a:ext cx="467676" cy="4676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624115" y="3171161"/>
            <a:ext cx="9959973" cy="1493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436181" y="3843314"/>
            <a:ext cx="9830511" cy="13895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1"/>
          <a:srcRect b="57274"/>
          <a:stretch>
            <a:fillRect/>
          </a:stretch>
        </p:blipFill>
        <p:spPr>
          <a:xfrm>
            <a:off x="-89004" y="4546104"/>
            <a:ext cx="9424862" cy="59739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16200000">
            <a:off x="1950917" y="-2179265"/>
            <a:ext cx="5359397" cy="952743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453" y="86967"/>
            <a:ext cx="923495" cy="9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2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656555" y="351814"/>
            <a:ext cx="2643937" cy="1113236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0433" y="4078429"/>
            <a:ext cx="467676" cy="4676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24115" y="3171161"/>
            <a:ext cx="9959973" cy="1493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436181" y="3843314"/>
            <a:ext cx="9830511" cy="13895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>
            <a:fillRect/>
          </a:stretch>
        </p:blipFill>
        <p:spPr>
          <a:xfrm>
            <a:off x="-89004" y="4546104"/>
            <a:ext cx="9424862" cy="59739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1950917" y="-2179265"/>
            <a:ext cx="5359397" cy="952743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453" y="86967"/>
            <a:ext cx="923495" cy="9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5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656555" y="351814"/>
            <a:ext cx="2643937" cy="1113236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0433" y="4078429"/>
            <a:ext cx="467676" cy="4676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24115" y="3171161"/>
            <a:ext cx="9959973" cy="1493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436181" y="3843314"/>
            <a:ext cx="9830511" cy="13895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>
            <a:fillRect/>
          </a:stretch>
        </p:blipFill>
        <p:spPr>
          <a:xfrm>
            <a:off x="-89004" y="4546104"/>
            <a:ext cx="9424862" cy="59739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1950917" y="-2179265"/>
            <a:ext cx="5359397" cy="952743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453" y="86967"/>
            <a:ext cx="923495" cy="9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8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656555" y="351814"/>
            <a:ext cx="2643937" cy="1113236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0433" y="4078429"/>
            <a:ext cx="467676" cy="4676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24115" y="3171161"/>
            <a:ext cx="9959973" cy="1493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436181" y="3843314"/>
            <a:ext cx="9830511" cy="13895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>
            <a:fillRect/>
          </a:stretch>
        </p:blipFill>
        <p:spPr>
          <a:xfrm>
            <a:off x="-89004" y="4546104"/>
            <a:ext cx="9424862" cy="59739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1950917" y="-2179265"/>
            <a:ext cx="5359397" cy="952743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453" y="86967"/>
            <a:ext cx="923495" cy="9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6.png"/><Relationship Id="rId12" Type="http://schemas.openxmlformats.org/officeDocument/2006/relationships/image" Target="../media/image15.emf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9.emf"/><Relationship Id="rId1" Type="http://schemas.microsoft.com/office/2007/relationships/media" Target="../media/media1.mp3"/><Relationship Id="rId6" Type="http://schemas.openxmlformats.org/officeDocument/2006/relationships/image" Target="../media/image5.emf"/><Relationship Id="rId11" Type="http://schemas.openxmlformats.org/officeDocument/2006/relationships/image" Target="../media/image14.emf"/><Relationship Id="rId5" Type="http://schemas.openxmlformats.org/officeDocument/2006/relationships/image" Target="../media/image4.emf"/><Relationship Id="rId15" Type="http://schemas.openxmlformats.org/officeDocument/2006/relationships/image" Target="../media/image18.png"/><Relationship Id="rId10" Type="http://schemas.openxmlformats.org/officeDocument/2006/relationships/image" Target="../media/image13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emf"/><Relationship Id="rId1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4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5.emf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.png"/><Relationship Id="rId12" Type="http://schemas.openxmlformats.org/officeDocument/2006/relationships/image" Target="../media/image15.emf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9.emf"/><Relationship Id="rId1" Type="http://schemas.microsoft.com/office/2007/relationships/media" Target="../media/media1.mp3"/><Relationship Id="rId6" Type="http://schemas.openxmlformats.org/officeDocument/2006/relationships/image" Target="../media/image5.emf"/><Relationship Id="rId11" Type="http://schemas.openxmlformats.org/officeDocument/2006/relationships/image" Target="../media/image14.emf"/><Relationship Id="rId5" Type="http://schemas.openxmlformats.org/officeDocument/2006/relationships/image" Target="../media/image4.emf"/><Relationship Id="rId15" Type="http://schemas.openxmlformats.org/officeDocument/2006/relationships/image" Target="../media/image18.png"/><Relationship Id="rId10" Type="http://schemas.openxmlformats.org/officeDocument/2006/relationships/image" Target="../media/image13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emf"/><Relationship Id="rId1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292470" y="6594"/>
            <a:ext cx="1193556" cy="3000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5F5F5F"/>
              </a:solidFill>
              <a:latin typeface="Lat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8442" y="827601"/>
            <a:ext cx="3631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20957" y="162594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Tuần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 11: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Kính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thầy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cô</a:t>
            </a:r>
            <a:endParaRPr lang="en-US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-Rounded"/>
              <a:ea typeface="微软雅黑" pitchFamily="34" charset="-122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Thân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thiện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với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bạn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/>
                <a:ea typeface="微软雅黑" pitchFamily="34" charset="-122"/>
                <a:cs typeface="Times New Roman" pitchFamily="18" charset="0"/>
              </a:rPr>
              <a:t>bè</a:t>
            </a:r>
            <a:endParaRPr lang="en-US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-Rounded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78835" y="92765"/>
            <a:ext cx="1278835" cy="120594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3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7748" y="787408"/>
            <a:ext cx="84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</a:t>
            </a:r>
            <a:r>
              <a:rPr kumimoji="0" lang="vi-VN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Kể</a:t>
            </a:r>
            <a:r>
              <a:rPr kumimoji="0" lang="vi-VN" sz="24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thêm các cách hòa giải bất đồng với bạn bè.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Kể thêm các cách để hoà giải bất đồng với bạn bè.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/>
            </a:r>
            <a:b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Kể thêm các cách để hoà giải bất đồng với bạn bè.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/>
            </a:r>
            <a:b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601" y="1366694"/>
            <a:ext cx="3269638" cy="26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233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7748" y="787408"/>
            <a:ext cx="84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Kể thêm các cách hòa giải bất đồng với bạn bè.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5583678" y="1242745"/>
            <a:ext cx="2360578" cy="903825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/>
                <a:cs typeface="+mn-cs"/>
              </a:rPr>
              <a:t>sẻ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微软雅黑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72182" y="2285184"/>
            <a:ext cx="6799635" cy="17366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Roboto" panose="02000000000000000000" pitchFamily="2" charset="0"/>
              </a:rPr>
              <a:t>Các cách khác để hoà giải bất đồng với bạn bè: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srgbClr val="333333"/>
                </a:solidFill>
                <a:latin typeface="Roboto" panose="02000000000000000000" pitchFamily="2" charset="0"/>
              </a:rPr>
              <a:t> Viết </a:t>
            </a:r>
            <a:r>
              <a:rPr lang="vi-VN" sz="2400" dirty="0">
                <a:solidFill>
                  <a:srgbClr val="333333"/>
                </a:solidFill>
                <a:latin typeface="Roboto" panose="02000000000000000000" pitchFamily="2" charset="0"/>
              </a:rPr>
              <a:t>thư xin lỗi bạn.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srgbClr val="333333"/>
                </a:solidFill>
                <a:latin typeface="Roboto" panose="02000000000000000000" pitchFamily="2" charset="0"/>
              </a:rPr>
              <a:t> Tự </a:t>
            </a:r>
            <a:r>
              <a:rPr lang="vi-VN" sz="2400" dirty="0">
                <a:solidFill>
                  <a:srgbClr val="333333"/>
                </a:solidFill>
                <a:latin typeface="Roboto" panose="02000000000000000000" pitchFamily="2" charset="0"/>
              </a:rPr>
              <a:t>tay làm quà để tặng và hoà giải với bạn.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srgbClr val="333333"/>
                </a:solidFill>
                <a:latin typeface="Roboto" panose="02000000000000000000" pitchFamily="2" charset="0"/>
              </a:rPr>
              <a:t> Nhờ </a:t>
            </a:r>
            <a:r>
              <a:rPr lang="vi-VN" sz="2400" dirty="0">
                <a:solidFill>
                  <a:srgbClr val="333333"/>
                </a:solidFill>
                <a:latin typeface="Roboto" panose="02000000000000000000" pitchFamily="2" charset="0"/>
              </a:rPr>
              <a:t>bạn bè, thầy cô giúp đỡ.</a:t>
            </a:r>
            <a:endParaRPr lang="vi-VN" sz="2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876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555" y="351814"/>
            <a:ext cx="2643937" cy="1113236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433" y="4078429"/>
            <a:ext cx="467676" cy="4676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24115" y="3171161"/>
            <a:ext cx="9959973" cy="1493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6181" y="3843314"/>
            <a:ext cx="9830511" cy="13895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2731" y="2755993"/>
            <a:ext cx="2925850" cy="23648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04093"/>
            <a:ext cx="2306250" cy="22725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298665" y="552302"/>
            <a:ext cx="4939667" cy="2523759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399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399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84" y="-276400"/>
            <a:ext cx="962675" cy="9046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2750" y="1033253"/>
            <a:ext cx="1347397" cy="6461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>
            <a:fillRect/>
          </a:stretch>
        </p:blipFill>
        <p:spPr>
          <a:xfrm>
            <a:off x="6303260" y="2347783"/>
            <a:ext cx="1076061" cy="9263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>
            <a:fillRect/>
          </a:stretch>
        </p:blipFill>
        <p:spPr>
          <a:xfrm>
            <a:off x="-89004" y="4546104"/>
            <a:ext cx="9424862" cy="597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7508" y="1381673"/>
            <a:ext cx="3753938" cy="13305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299064" y="0"/>
            <a:ext cx="1299064" cy="3000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5F5F5F"/>
              </a:solidFill>
              <a:latin typeface="Lato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118907" y="70888"/>
            <a:ext cx="1118906" cy="12192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4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555" y="351814"/>
            <a:ext cx="2643937" cy="11132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679" y="2755993"/>
            <a:ext cx="2925850" cy="23648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4093"/>
            <a:ext cx="2306250" cy="22725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536800" y="204094"/>
            <a:ext cx="6325712" cy="3499370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99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99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03" y="1575079"/>
            <a:ext cx="2625124" cy="34339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5813" y="1542607"/>
            <a:ext cx="5185097" cy="1577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323671" y="0"/>
            <a:ext cx="1167179" cy="3000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5F5F5F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12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8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_LOPCHUNGTADOANKET">
            <a:hlinkClick r:id="" action="ppaction://media"/>
            <a:extLst>
              <a:ext uri="{FF2B5EF4-FFF2-40B4-BE49-F238E27FC236}">
                <a16:creationId xmlns:a16="http://schemas.microsoft.com/office/drawing/2014/main" id="{24C33342-E8AF-4E42-B6CC-5B3FB3F81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982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555" y="351814"/>
            <a:ext cx="2643937" cy="1113236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433" y="4078429"/>
            <a:ext cx="467676" cy="4676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24115" y="3171161"/>
            <a:ext cx="9959973" cy="1493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6181" y="3843314"/>
            <a:ext cx="9830511" cy="13895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2731" y="2755993"/>
            <a:ext cx="2925850" cy="23648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04093"/>
            <a:ext cx="2306250" cy="22725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298665" y="552302"/>
            <a:ext cx="4939667" cy="2523759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399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399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84" y="-276400"/>
            <a:ext cx="962675" cy="9046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2750" y="1033253"/>
            <a:ext cx="1347397" cy="6461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>
            <a:fillRect/>
          </a:stretch>
        </p:blipFill>
        <p:spPr>
          <a:xfrm>
            <a:off x="6303260" y="2347783"/>
            <a:ext cx="1076061" cy="9263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>
            <a:fillRect/>
          </a:stretch>
        </p:blipFill>
        <p:spPr>
          <a:xfrm>
            <a:off x="-89004" y="4546104"/>
            <a:ext cx="9424862" cy="5973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99305" y="1439104"/>
            <a:ext cx="4019136" cy="1330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292470" y="6594"/>
            <a:ext cx="1193556" cy="3000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5F5F5F"/>
              </a:solidFill>
              <a:latin typeface="Lato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404730" y="145774"/>
            <a:ext cx="1404729" cy="10800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TextBox 2501"/>
          <p:cNvSpPr txBox="1"/>
          <p:nvPr/>
        </p:nvSpPr>
        <p:spPr>
          <a:xfrm>
            <a:off x="384313" y="404191"/>
            <a:ext cx="7951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2400" dirty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116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altLang="en-US" sz="2400" dirty="0" smtClean="0">
              <a:solidFill>
                <a:srgbClr val="116A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3" name="TextBox 2502"/>
          <p:cNvSpPr txBox="1"/>
          <p:nvPr/>
        </p:nvSpPr>
        <p:spPr>
          <a:xfrm>
            <a:off x="384313" y="1404730"/>
            <a:ext cx="840850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4" name="TextBox 2503"/>
          <p:cNvSpPr txBox="1"/>
          <p:nvPr/>
        </p:nvSpPr>
        <p:spPr>
          <a:xfrm>
            <a:off x="-1305340" y="53008"/>
            <a:ext cx="1252331" cy="116619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05" name="Picture 25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06" y="1979750"/>
            <a:ext cx="5391150" cy="26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TextBox 2501"/>
          <p:cNvSpPr txBox="1"/>
          <p:nvPr/>
        </p:nvSpPr>
        <p:spPr>
          <a:xfrm>
            <a:off x="457200" y="163591"/>
            <a:ext cx="7951304" cy="919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</a:rPr>
              <a:t>Hoạt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</a:rPr>
              <a:t>động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</a:rPr>
              <a:t>7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</a:rPr>
              <a:t>: 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Tìm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hiểu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về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những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cách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để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hoà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giải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bất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đồng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với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bạn</a:t>
            </a:r>
            <a:r>
              <a:rPr lang="en-US" altLang="en-US" sz="2400" dirty="0">
                <a:solidFill>
                  <a:srgbClr val="116AB1"/>
                </a:solidFill>
                <a:latin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116AB1"/>
                </a:solidFill>
                <a:latin typeface="Roboto" panose="02000000000000000000" pitchFamily="2" charset="0"/>
              </a:rPr>
              <a:t>bè</a:t>
            </a:r>
            <a:endParaRPr lang="en-US" altLang="en-US" sz="2400" dirty="0">
              <a:solidFill>
                <a:srgbClr val="116AB1"/>
              </a:solidFill>
              <a:latin typeface="Roboto" panose="02000000000000000000" pitchFamily="2" charset="0"/>
            </a:endParaRPr>
          </a:p>
        </p:txBody>
      </p:sp>
      <p:sp>
        <p:nvSpPr>
          <p:cNvPr id="2503" name="TextBox 2502"/>
          <p:cNvSpPr txBox="1"/>
          <p:nvPr/>
        </p:nvSpPr>
        <p:spPr>
          <a:xfrm>
            <a:off x="457200" y="1125688"/>
            <a:ext cx="840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b="1" dirty="0">
                <a:solidFill>
                  <a:srgbClr val="FFC000"/>
                </a:solidFill>
                <a:latin typeface="Arial-Rounded"/>
              </a:rPr>
              <a:t>Câu </a:t>
            </a:r>
            <a:r>
              <a:rPr lang="vi-VN" sz="2400" b="1" dirty="0" smtClean="0">
                <a:solidFill>
                  <a:srgbClr val="FFC000"/>
                </a:solidFill>
                <a:latin typeface="Arial-Rounded"/>
              </a:rPr>
              <a:t>1: </a:t>
            </a:r>
            <a:r>
              <a:rPr lang="vi-VN" sz="2400" dirty="0" smtClean="0">
                <a:latin typeface="Arial-Rounded"/>
              </a:rPr>
              <a:t> </a:t>
            </a:r>
            <a:r>
              <a:rPr lang="vi-VN" sz="2200" dirty="0">
                <a:latin typeface="Arial-Rounded"/>
              </a:rPr>
              <a:t>Sắp xếp các tranh theo thứ tự các bước thực hiện hoà giải bất đồng với bạn bè.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-Rounded"/>
            </a:endParaRPr>
          </a:p>
        </p:txBody>
      </p:sp>
      <p:sp>
        <p:nvSpPr>
          <p:cNvPr id="2504" name="TextBox 2503"/>
          <p:cNvSpPr txBox="1"/>
          <p:nvPr/>
        </p:nvSpPr>
        <p:spPr>
          <a:xfrm>
            <a:off x="-1305340" y="53008"/>
            <a:ext cx="1252331" cy="116619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3" y="1994744"/>
            <a:ext cx="4063862" cy="3116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105" y="2532813"/>
            <a:ext cx="2304687" cy="18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9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TextBox 2501"/>
          <p:cNvSpPr txBox="1"/>
          <p:nvPr/>
        </p:nvSpPr>
        <p:spPr>
          <a:xfrm>
            <a:off x="457200" y="163591"/>
            <a:ext cx="7951304" cy="919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Hoạt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động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7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: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Tìm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hiểu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về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cách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hoà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giải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6AB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bè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16AB1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503" name="TextBox 2502"/>
          <p:cNvSpPr txBox="1"/>
          <p:nvPr/>
        </p:nvSpPr>
        <p:spPr>
          <a:xfrm>
            <a:off x="457200" y="1125688"/>
            <a:ext cx="84085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 smtClean="0">
                <a:solidFill>
                  <a:schemeClr val="tx1">
                    <a:lumMod val="50000"/>
                  </a:schemeClr>
                </a:solidFill>
                <a:latin typeface="Arial-Rounded"/>
              </a:rPr>
              <a:t>1. </a:t>
            </a:r>
            <a:r>
              <a:rPr kumimoji="0" lang="vi-VN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Sắp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xếp các tranh theo thứ tự các bước thực hiện hoà giải bất đồng với bạn bè.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2504" name="TextBox 2503"/>
          <p:cNvSpPr txBox="1"/>
          <p:nvPr/>
        </p:nvSpPr>
        <p:spPr>
          <a:xfrm>
            <a:off x="-1305340" y="53008"/>
            <a:ext cx="1252331" cy="116619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27" y="1899040"/>
            <a:ext cx="4063862" cy="3116826"/>
          </a:xfrm>
          <a:prstGeom prst="rect">
            <a:avLst/>
          </a:prstGeom>
        </p:spPr>
      </p:pic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B9E474FC-B467-C0A6-869B-0898116E86DD}"/>
              </a:ext>
            </a:extLst>
          </p:cNvPr>
          <p:cNvSpPr/>
          <p:nvPr/>
        </p:nvSpPr>
        <p:spPr>
          <a:xfrm>
            <a:off x="5156672" y="2549768"/>
            <a:ext cx="3627942" cy="12073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333333"/>
                </a:solidFill>
                <a:latin typeface="Roboto" panose="02000000000000000000" pitchFamily="2" charset="0"/>
              </a:rPr>
              <a:t>Thứ tự các bước thực hiện hoà giải bất đồng với bạn bè: d - a - c - b.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413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688" y="2636600"/>
            <a:ext cx="2304687" cy="1871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06" y="1497350"/>
            <a:ext cx="6581775" cy="3095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871" y="727670"/>
            <a:ext cx="840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000" b="1" dirty="0" smtClean="0">
                <a:solidFill>
                  <a:schemeClr val="tx1">
                    <a:lumMod val="50000"/>
                  </a:schemeClr>
                </a:solidFill>
              </a:rPr>
              <a:t>2. </a:t>
            </a:r>
            <a:r>
              <a:rPr lang="en-US" sz="2000" dirty="0" err="1"/>
              <a:t>Xác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bất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bè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 smtClean="0"/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82123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86" y="1192551"/>
            <a:ext cx="3679994" cy="17308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871" y="727670"/>
            <a:ext cx="840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định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giải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chia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bạn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9044" y="2641473"/>
            <a:ext cx="4487693" cy="147732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 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Cách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để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hoà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giải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bất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đồng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bạn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bè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rgbClr val="333333"/>
                </a:solidFill>
                <a:latin typeface="Roboto" panose="02000000000000000000" pitchFamily="2" charset="0"/>
              </a:rPr>
              <a:t>Bình</a:t>
            </a:r>
            <a:r>
              <a:rPr lang="en-US" sz="1800" dirty="0" smtClean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tĩnh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lắng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nghe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bạn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rgbClr val="333333"/>
                </a:solidFill>
                <a:latin typeface="Roboto" panose="02000000000000000000" pitchFamily="2" charset="0"/>
              </a:rPr>
              <a:t>Nhẹ</a:t>
            </a:r>
            <a:r>
              <a:rPr lang="en-US" sz="1800" dirty="0" smtClean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nhàng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giải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thích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cho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bạn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hiểu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rgbClr val="333333"/>
                </a:solidFill>
                <a:latin typeface="Roboto" panose="02000000000000000000" pitchFamily="2" charset="0"/>
              </a:rPr>
              <a:t>Cùng</a:t>
            </a:r>
            <a:r>
              <a:rPr lang="en-US" sz="1800" dirty="0" smtClean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nhau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tìm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lí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do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dẫn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tới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bất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đồng</a:t>
            </a:r>
            <a:r>
              <a:rPr lang="en-US" sz="1800" dirty="0" smtClean="0">
                <a:solidFill>
                  <a:srgbClr val="333333"/>
                </a:solidFill>
                <a:latin typeface="Roboto" panose="02000000000000000000" pitchFamily="2" charset="0"/>
              </a:rPr>
              <a:t>.</a:t>
            </a:r>
            <a:endParaRPr lang="vi-VN" sz="1800" dirty="0" smtClean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 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Nói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chuyện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trao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đổi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chân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thành</a:t>
            </a:r>
            <a:r>
              <a:rPr lang="en-US" sz="1800" dirty="0" smtClean="0">
                <a:solidFill>
                  <a:srgbClr val="333333"/>
                </a:solidFill>
                <a:latin typeface="Roboto" panose="02000000000000000000" pitchFamily="2" charset="0"/>
              </a:rPr>
              <a:t>.</a:t>
            </a:r>
            <a:endParaRPr lang="en-US" sz="1800" dirty="0">
              <a:solidFill>
                <a:srgbClr val="333333"/>
              </a:solidFill>
              <a:latin typeface="Roboto" panose="02000000000000000000" pitchFamily="2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4672711" y="1310628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5321" y="4118801"/>
            <a:ext cx="8103987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rgbClr val="FF0000"/>
                </a:solidFill>
                <a:latin typeface="Roboto" panose="02000000000000000000" pitchFamily="2" charset="0"/>
              </a:rPr>
              <a:t>Thống</a:t>
            </a:r>
            <a:r>
              <a:rPr lang="en-US" sz="1800" dirty="0" smtClean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nhất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cách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hoà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Roboto" panose="02000000000000000000" pitchFamily="2" charset="0"/>
              </a:rPr>
              <a:t>giải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</a:rPr>
              <a:t>: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chân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thành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xin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lỗi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nếu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bản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thân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có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lỗi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sai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hoặc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sẵn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sàng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tha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thứ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khi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bạn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xin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lỗi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Roboto" panose="02000000000000000000" pitchFamily="2" charset="0"/>
              </a:rPr>
              <a:t>mình</a:t>
            </a:r>
            <a:r>
              <a:rPr lang="en-US" sz="1800" dirty="0">
                <a:solidFill>
                  <a:srgbClr val="333333"/>
                </a:solidFill>
                <a:latin typeface="Roboto" panose="02000000000000000000" pitchFamily="2" charset="0"/>
              </a:rPr>
              <a:t>,...</a:t>
            </a:r>
            <a:endParaRPr lang="en-US" sz="18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672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2954521b-b4ab-4ce3-8aa8-8bfa99a4c36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1028</TotalTime>
  <Words>308</Words>
  <Application>Microsoft Office PowerPoint</Application>
  <PresentationFormat>On-screen Show (16:9)</PresentationFormat>
  <Paragraphs>39</Paragraphs>
  <Slides>13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等线</vt:lpstr>
      <vt:lpstr>Lato Light</vt:lpstr>
      <vt:lpstr>Lato Regular</vt:lpstr>
      <vt:lpstr>Nunito Black</vt:lpstr>
      <vt:lpstr>Roboto</vt:lpstr>
      <vt:lpstr>Times New Roman</vt:lpstr>
      <vt:lpstr>Wingdings</vt:lpstr>
      <vt:lpstr>第一PPT，www.1ppt.com​</vt:lpstr>
      <vt:lpstr>1_Office Theme</vt:lpstr>
      <vt:lpstr>2_Office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MyPC</dc:creator>
  <cp:lastModifiedBy>DELL</cp:lastModifiedBy>
  <cp:revision>95</cp:revision>
  <dcterms:created xsi:type="dcterms:W3CDTF">2017-03-04T06:55:50Z</dcterms:created>
  <dcterms:modified xsi:type="dcterms:W3CDTF">2022-11-13T15:19:24Z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