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9" r:id="rId3"/>
    <p:sldMasterId id="2147483703" r:id="rId4"/>
  </p:sldMasterIdLst>
  <p:notesMasterIdLst>
    <p:notesMasterId r:id="rId28"/>
  </p:notesMasterIdLst>
  <p:sldIdLst>
    <p:sldId id="257" r:id="rId5"/>
    <p:sldId id="2642" r:id="rId6"/>
    <p:sldId id="372" r:id="rId7"/>
    <p:sldId id="373" r:id="rId8"/>
    <p:sldId id="374" r:id="rId9"/>
    <p:sldId id="375" r:id="rId10"/>
    <p:sldId id="281" r:id="rId11"/>
    <p:sldId id="295" r:id="rId12"/>
    <p:sldId id="288" r:id="rId13"/>
    <p:sldId id="2651" r:id="rId14"/>
    <p:sldId id="2652" r:id="rId15"/>
    <p:sldId id="2654" r:id="rId16"/>
    <p:sldId id="2643" r:id="rId17"/>
    <p:sldId id="2644" r:id="rId18"/>
    <p:sldId id="2650" r:id="rId19"/>
    <p:sldId id="2647" r:id="rId20"/>
    <p:sldId id="2648" r:id="rId21"/>
    <p:sldId id="2649" r:id="rId22"/>
    <p:sldId id="287" r:id="rId23"/>
    <p:sldId id="2641" r:id="rId24"/>
    <p:sldId id="2645" r:id="rId25"/>
    <p:sldId id="2646" r:id="rId26"/>
    <p:sldId id="2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95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8E5A8-536B-4DC1-8ECF-5CE9BFAB624E}"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09009-68B9-4546-8336-F1B9F0BD1E30}" type="slidenum">
              <a:rPr lang="en-US" smtClean="0"/>
              <a:t>‹#›</a:t>
            </a:fld>
            <a:endParaRPr lang="en-US"/>
          </a:p>
        </p:txBody>
      </p:sp>
    </p:spTree>
    <p:extLst>
      <p:ext uri="{BB962C8B-B14F-4D97-AF65-F5344CB8AC3E}">
        <p14:creationId xmlns:p14="http://schemas.microsoft.com/office/powerpoint/2010/main" val="76675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1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2023/6/6</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2839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2023/6/6</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23692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2023/6/6</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80360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1747701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74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6/6/2023</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8301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587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6/6/2023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6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6/6/2023</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90559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6/6/2023</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542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6/6/2023</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5529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2023/6/6</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6141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6/6/2023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6582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734648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3620049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2906125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325166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562700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426344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2625275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634354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323837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2023/6/6</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22880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119020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8286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23870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3808340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2478259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706361"/>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0408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2023/6/6</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0364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2023/6/6</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091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2023/6/6</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9227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2023/6/6</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28998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2023/6/6</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410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2023/6/6</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86962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F4B28A30-2684-D4F6-7A18-5BDEB2DF41B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2600" y="371475"/>
            <a:ext cx="1428750" cy="1428750"/>
          </a:xfrm>
          <a:prstGeom prst="rect">
            <a:avLst/>
          </a:prstGeom>
        </p:spPr>
      </p:pic>
    </p:spTree>
    <p:extLst>
      <p:ext uri="{BB962C8B-B14F-4D97-AF65-F5344CB8AC3E}">
        <p14:creationId xmlns:p14="http://schemas.microsoft.com/office/powerpoint/2010/main" val="273574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980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97061914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8743940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mc:AlternateContent xmlns:mc="http://schemas.openxmlformats.org/markup-compatibility/2006" xmlns:p14="http://schemas.microsoft.com/office/powerpoint/2010/main">
    <mc:Choice Requires="p14">
      <p:transition>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png"/><Relationship Id="rId3" Type="http://schemas.openxmlformats.org/officeDocument/2006/relationships/image" Target="../media/image17.emf"/><Relationship Id="rId7" Type="http://schemas.openxmlformats.org/officeDocument/2006/relationships/image" Target="../media/image42.jpeg"/><Relationship Id="rId12"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pn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2.jpe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7.emf"/><Relationship Id="rId7"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438150" y="3081334"/>
            <a:ext cx="1163002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Mặt </a:t>
            </a:r>
            <a:r>
              <a:rPr lang="en-US" sz="2800" b="1" dirty="0" err="1">
                <a:solidFill>
                  <a:prstClr val="black"/>
                </a:solidFill>
                <a:latin typeface="Calibri" panose="020F0502020204030204" pitchFamily="34" charset="0"/>
                <a:cs typeface="Calibri" panose="020F0502020204030204" pitchFamily="34" charset="0"/>
              </a:rPr>
              <a:t>phải</a:t>
            </a:r>
            <a:r>
              <a:rPr lang="vi-VN" sz="2800" b="1" dirty="0">
                <a:solidFill>
                  <a:prstClr val="black"/>
                </a:solidFill>
                <a:latin typeface="Calibri" panose="020F0502020204030204" pitchFamily="34" charset="0"/>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9" name="Picture 8">
            <a:extLst>
              <a:ext uri="{FF2B5EF4-FFF2-40B4-BE49-F238E27FC236}">
                <a16:creationId xmlns:a16="http://schemas.microsoft.com/office/drawing/2014/main" id="{7223198E-9D8C-9005-2EDC-D646CF61A31C}"/>
              </a:ext>
            </a:extLst>
          </p:cNvPr>
          <p:cNvPicPr>
            <a:picLocks noChangeAspect="1"/>
          </p:cNvPicPr>
          <p:nvPr/>
        </p:nvPicPr>
        <p:blipFill>
          <a:blip r:embed="rId5"/>
          <a:stretch>
            <a:fillRect/>
          </a:stretch>
        </p:blipFill>
        <p:spPr>
          <a:xfrm>
            <a:off x="1085850" y="4129087"/>
            <a:ext cx="10458450" cy="1609725"/>
          </a:xfrm>
          <a:prstGeom prst="rect">
            <a:avLst/>
          </a:prstGeom>
        </p:spPr>
      </p:pic>
    </p:spTree>
    <p:extLst>
      <p:ext uri="{BB962C8B-B14F-4D97-AF65-F5344CB8AC3E}">
        <p14:creationId xmlns:p14="http://schemas.microsoft.com/office/powerpoint/2010/main" val="198916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lvl="0" algn="ctr"/>
            <a:r>
              <a:rPr lang="en-US" sz="2800" b="1" dirty="0" err="1">
                <a:solidFill>
                  <a:prstClr val="black"/>
                </a:solidFill>
                <a:latin typeface="Calibri" panose="020F0502020204030204" pitchFamily="34" charset="0"/>
                <a:cs typeface="Calibri" panose="020F0502020204030204" pitchFamily="34" charset="0"/>
              </a:rPr>
              <a:t>Nhà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máy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dệt</a:t>
            </a:r>
            <a:r>
              <a:rPr lang="en-US" sz="2800" b="1" dirty="0">
                <a:solidFill>
                  <a:prstClr val="black"/>
                </a:solidFill>
                <a:latin typeface="Calibri" panose="020F0502020204030204" pitchFamily="34" charset="0"/>
                <a:cs typeface="Calibri" panose="020F0502020204030204" pitchFamily="34" charset="0"/>
              </a:rPr>
              <a:t> Nam </a:t>
            </a:r>
            <a:r>
              <a:rPr lang="en-US" sz="2800" b="1" dirty="0" err="1">
                <a:solidFill>
                  <a:prstClr val="black"/>
                </a:solidFill>
                <a:latin typeface="Calibri" panose="020F0502020204030204" pitchFamily="34" charset="0"/>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84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b="1" kern="0" dirty="0" err="1">
                <a:solidFill>
                  <a:srgbClr val="000000"/>
                </a:solidFill>
                <a:latin typeface="Calibri" panose="020F0502020204030204" pitchFamily="34" charset="0"/>
                <a:cs typeface="Calibri" panose="020F0502020204030204" pitchFamily="34" charset="0"/>
                <a:sym typeface="Arial"/>
              </a:rPr>
              <a:t>Em</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hãy</a:t>
            </a:r>
            <a:r>
              <a:rPr lang="en-US" sz="4000" b="1" kern="0" dirty="0">
                <a:solidFill>
                  <a:srgbClr val="000000"/>
                </a:solidFill>
                <a:latin typeface="Calibri" panose="020F0502020204030204" pitchFamily="34" charset="0"/>
                <a:cs typeface="Calibri" panose="020F0502020204030204" pitchFamily="34" charset="0"/>
                <a:sym typeface="Arial"/>
              </a:rPr>
              <a:t> so </a:t>
            </a:r>
            <a:r>
              <a:rPr lang="en-US" sz="4000" b="1" kern="0" dirty="0" err="1">
                <a:solidFill>
                  <a:srgbClr val="000000"/>
                </a:solidFill>
                <a:latin typeface="Calibri" panose="020F0502020204030204" pitchFamily="34" charset="0"/>
                <a:cs typeface="Calibri" panose="020F0502020204030204" pitchFamily="34" charset="0"/>
                <a:sym typeface="Arial"/>
              </a:rPr>
              <a:t>sánh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sự</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giống</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và</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khác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nhau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giữa</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tờ</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tiền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polyme</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có</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mệnh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giá</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từ</a:t>
            </a:r>
            <a:r>
              <a:rPr lang="en-US" sz="4000" b="1" kern="0" dirty="0">
                <a:solidFill>
                  <a:srgbClr val="000000"/>
                </a:solidFill>
                <a:latin typeface="Calibri" panose="020F0502020204030204" pitchFamily="34" charset="0"/>
                <a:cs typeface="Calibri" panose="020F0502020204030204" pitchFamily="34" charset="0"/>
                <a:sym typeface="Arial"/>
              </a:rPr>
              <a:t> 20.000đ </a:t>
            </a:r>
            <a:r>
              <a:rPr lang="en-US" sz="4000" b="1" kern="0" dirty="0" err="1">
                <a:solidFill>
                  <a:srgbClr val="000000"/>
                </a:solidFill>
                <a:latin typeface="Calibri" panose="020F0502020204030204" pitchFamily="34" charset="0"/>
                <a:cs typeface="Calibri" panose="020F0502020204030204" pitchFamily="34" charset="0"/>
                <a:sym typeface="Arial"/>
              </a:rPr>
              <a:t>đến</a:t>
            </a:r>
            <a:r>
              <a:rPr lang="en-US" sz="4000" b="1" kern="0" dirty="0">
                <a:solidFill>
                  <a:srgbClr val="000000"/>
                </a:solidFill>
                <a:latin typeface="Calibri" panose="020F0502020204030204" pitchFamily="34" charset="0"/>
                <a:cs typeface="Calibri" panose="020F0502020204030204" pitchFamily="34" charset="0"/>
                <a:sym typeface="Arial"/>
              </a:rPr>
              <a:t> 500.000đ</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khác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của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tờ</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tiền</a:t>
            </a:r>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Giống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nhau</a:t>
            </a:r>
            <a:r>
              <a:rPr lang="en-US" sz="3200" b="1" i="1" dirty="0">
                <a:solidFill>
                  <a:srgbClr val="FF000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Cộng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hòa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chủ</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nghĩa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huy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chân</a:t>
            </a:r>
            <a:r>
              <a:rPr lang="en-US" sz="2800" b="1" dirty="0">
                <a:latin typeface="Calibri" panose="020F0502020204030204" pitchFamily="34" charset="0"/>
                <a:cs typeface="Calibri" panose="020F0502020204030204" pitchFamily="34" charset="0"/>
              </a:rPr>
              <a:t> dung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Hồ</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mệnh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số</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seri</a:t>
            </a:r>
            <a:r>
              <a:rPr lang="en-US" sz="2800" b="1" dirty="0">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algn="just"/>
            <a:r>
              <a:rPr lang="en-US" sz="2800"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hàng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nước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a:t>
            </a:r>
            <a:r>
              <a:rPr lang="en-US" sz="2200" b="1" dirty="0">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109DB2B4-2AB9-B08C-7074-CA882A5F4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algn="ct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Khác</a:t>
            </a: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nhau</a:t>
            </a:r>
            <a:r>
              <a:rPr lang="en-US" sz="2200" b="1" i="1" dirty="0">
                <a:solidFill>
                  <a:srgbClr val="FF000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id="{932FE8AD-E666-A68A-2158-735252AF2395}"/>
              </a:ext>
            </a:extLst>
          </p:cNvPr>
          <p:cNvSpPr txBox="1"/>
          <p:nvPr/>
        </p:nvSpPr>
        <p:spPr>
          <a:xfrm>
            <a:off x="1547565" y="5239345"/>
            <a:ext cx="2922595"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Chùa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Cầu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An</a:t>
            </a:r>
          </a:p>
        </p:txBody>
      </p:sp>
      <p:sp>
        <p:nvSpPr>
          <p:cNvPr id="19" name="TextBox 18">
            <a:extLst>
              <a:ext uri="{FF2B5EF4-FFF2-40B4-BE49-F238E27FC236}">
                <a16:creationId xmlns:a16="http://schemas.microsoft.com/office/drawing/2014/main" id="{A7DD8E32-6E97-DC76-35F6-3858B0F55A74}"/>
              </a:ext>
            </a:extLst>
          </p:cNvPr>
          <p:cNvSpPr txBox="1"/>
          <p:nvPr/>
        </p:nvSpPr>
        <p:spPr>
          <a:xfrm>
            <a:off x="4848223" y="4738897"/>
            <a:ext cx="3400427"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Nghênh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Lương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Đình</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Phu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Lâu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Huế</a:t>
            </a:r>
            <a:endParaRPr lang="en-US" sz="2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8239848-1D19-04C6-92F8-A21B421E0AC2}"/>
              </a:ext>
            </a:extLst>
          </p:cNvPr>
          <p:cNvSpPr txBox="1"/>
          <p:nvPr/>
        </p:nvSpPr>
        <p:spPr>
          <a:xfrm>
            <a:off x="8564146" y="4841470"/>
            <a:ext cx="3180179"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miếu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Tử</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Giám</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Nội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id="{0E7CBECD-4E01-0170-260B-B0F797F5FA53}"/>
              </a:ext>
            </a:extLst>
          </p:cNvPr>
          <p:cNvSpPr txBox="1"/>
          <p:nvPr/>
        </p:nvSpPr>
        <p:spPr>
          <a:xfrm>
            <a:off x="784668" y="5658445"/>
            <a:ext cx="4257897"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Vịnh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Hạ</a:t>
            </a:r>
            <a:r>
              <a:rPr lang="en-US" sz="2800" b="1" dirty="0">
                <a:latin typeface="Calibri" panose="020F0502020204030204" pitchFamily="34" charset="0"/>
                <a:cs typeface="Calibri" panose="020F0502020204030204" pitchFamily="34" charset="0"/>
              </a:rPr>
              <a:t> Long – </a:t>
            </a:r>
            <a:r>
              <a:rPr lang="en-US" sz="2800" b="1" dirty="0" err="1">
                <a:latin typeface="Calibri" panose="020F0502020204030204" pitchFamily="34" charset="0"/>
                <a:cs typeface="Calibri" panose="020F0502020204030204" pitchFamily="34" charset="0"/>
              </a:rPr>
              <a:t>Quảng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Ninh</a:t>
            </a:r>
            <a:endParaRPr lang="en-US" sz="2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A6F69B2-9600-E50C-D961-E52F3AB9F501}"/>
              </a:ext>
            </a:extLst>
          </p:cNvPr>
          <p:cNvSpPr txBox="1"/>
          <p:nvPr/>
        </p:nvSpPr>
        <p:spPr>
          <a:xfrm>
            <a:off x="6172203" y="5544145"/>
            <a:ext cx="4512774" cy="523220"/>
          </a:xfrm>
          <a:prstGeom prst="rect">
            <a:avLst/>
          </a:prstGeom>
          <a:noFill/>
        </p:spPr>
        <p:txBody>
          <a:bodyPr wrap="none" rtlCol="0">
            <a:spAutoFit/>
          </a:bodyPr>
          <a:lstStyle/>
          <a:p>
            <a:pPr algn="ctr"/>
            <a:r>
              <a:rPr lang="en-US" sz="2800" b="1">
                <a:latin typeface="Calibri" panose="020F0502020204030204" pitchFamily="34" charset="0"/>
                <a:cs typeface="Calibri" panose="020F0502020204030204" pitchFamily="34" charset="0"/>
              </a:rPr>
              <a:t>Làng Sen, Nam Đàn, Nghệ An</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76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00F3F67-26B2-E0E7-A92B-A24965A9CCA8}"/>
              </a:ext>
            </a:extLst>
          </p:cNvPr>
          <p:cNvPicPr>
            <a:picLocks noChangeAspect="1"/>
          </p:cNvPicPr>
          <p:nvPr/>
        </p:nvPicPr>
        <p:blipFill>
          <a:blip r:embed="rId7"/>
          <a:stretch>
            <a:fillRect/>
          </a:stretch>
        </p:blipFill>
        <p:spPr>
          <a:xfrm>
            <a:off x="3529748" y="597347"/>
            <a:ext cx="4999153" cy="1396105"/>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9" name="Picture 18">
            <a:extLst>
              <a:ext uri="{FF2B5EF4-FFF2-40B4-BE49-F238E27FC236}">
                <a16:creationId xmlns:a16="http://schemas.microsoft.com/office/drawing/2014/main" id="{1EA948C7-E563-461E-9ADC-7B8A9439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089" y="3429000"/>
            <a:ext cx="5382794" cy="3514337"/>
          </a:xfrm>
          <a:prstGeom prst="rect">
            <a:avLst/>
          </a:prstGeom>
        </p:spPr>
      </p:pic>
      <p:sp>
        <p:nvSpPr>
          <p:cNvPr id="7" name="Title 2">
            <a:extLst>
              <a:ext uri="{FF2B5EF4-FFF2-40B4-BE49-F238E27FC236}">
                <a16:creationId xmlns:a16="http://schemas.microsoft.com/office/drawing/2014/main"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2" name="TextBox 1">
            <a:extLst>
              <a:ext uri="{FF2B5EF4-FFF2-40B4-BE49-F238E27FC236}">
                <a16:creationId xmlns:a16="http://schemas.microsoft.com/office/drawing/2014/main" id="{D1C92AAF-1AD0-44AE-B4D1-4BDB3F11747B}"/>
              </a:ext>
            </a:extLst>
          </p:cNvPr>
          <p:cNvSpPr txBox="1"/>
          <p:nvPr/>
        </p:nvSpPr>
        <p:spPr>
          <a:xfrm>
            <a:off x="972085" y="2060397"/>
            <a:ext cx="103150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Luật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chơi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923925"/>
            <a:ext cx="11553825" cy="559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1070DA4D-0F9E-57A0-440D-DDC4FABF21DF}"/>
              </a:ext>
            </a:extLst>
          </p:cNvPr>
          <p:cNvSpPr/>
          <p:nvPr/>
        </p:nvSpPr>
        <p:spPr>
          <a:xfrm>
            <a:off x="419101" y="13906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Calibri"/>
                <a:ea typeface="+mn-ea"/>
                <a:cs typeface="+mn-cs"/>
              </a:rPr>
              <a:t>1</a:t>
            </a: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085851" y="1255046"/>
            <a:ext cx="6457949" cy="859504"/>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srgbClr val="000000"/>
                </a:solidFill>
                <a:latin typeface="Calibri"/>
              </a:rPr>
              <a:t>Chú</a:t>
            </a:r>
            <a:r>
              <a:rPr lang="en-US" sz="3300" b="1" dirty="0">
                <a:solidFill>
                  <a:srgbClr val="000000"/>
                </a:solidFill>
                <a:latin typeface="Calibri"/>
              </a:rPr>
              <a:t> </a:t>
            </a:r>
            <a:r>
              <a:rPr lang="en-US" sz="3300" b="1" dirty="0" err="1">
                <a:solidFill>
                  <a:srgbClr val="000000"/>
                </a:solidFill>
                <a:latin typeface="Calibri"/>
              </a:rPr>
              <a:t>lợn</a:t>
            </a:r>
            <a:r>
              <a:rPr lang="en-US" sz="3300" b="1" dirty="0">
                <a:solidFill>
                  <a:srgbClr val="000000"/>
                </a:solidFill>
                <a:latin typeface="Calibri"/>
              </a:rPr>
              <a:t> </a:t>
            </a:r>
            <a:r>
              <a:rPr lang="en-US" sz="3300" b="1" dirty="0" err="1">
                <a:solidFill>
                  <a:srgbClr val="000000"/>
                </a:solidFill>
                <a:latin typeface="Calibri"/>
              </a:rPr>
              <a:t>nào</a:t>
            </a:r>
            <a:r>
              <a:rPr lang="en-US" sz="3300" b="1" dirty="0">
                <a:solidFill>
                  <a:srgbClr val="000000"/>
                </a:solidFill>
                <a:latin typeface="Calibri"/>
              </a:rPr>
              <a:t> </a:t>
            </a:r>
            <a:r>
              <a:rPr lang="en-US" sz="3300" b="1" dirty="0" err="1">
                <a:solidFill>
                  <a:srgbClr val="000000"/>
                </a:solidFill>
                <a:latin typeface="Calibri"/>
              </a:rPr>
              <a:t>đựng</a:t>
            </a:r>
            <a:r>
              <a:rPr lang="en-US" sz="3300" b="1" dirty="0">
                <a:solidFill>
                  <a:srgbClr val="000000"/>
                </a:solidFill>
                <a:latin typeface="Calibri"/>
              </a:rPr>
              <a:t> </a:t>
            </a:r>
            <a:r>
              <a:rPr lang="en-US" sz="3300" b="1" dirty="0" err="1">
                <a:solidFill>
                  <a:srgbClr val="000000"/>
                </a:solidFill>
                <a:latin typeface="Calibri"/>
              </a:rPr>
              <a:t>nhiều</a:t>
            </a:r>
            <a:r>
              <a:rPr lang="en-US" sz="3300" b="1" dirty="0">
                <a:solidFill>
                  <a:srgbClr val="000000"/>
                </a:solidFill>
                <a:latin typeface="Calibri"/>
              </a:rPr>
              <a:t> </a:t>
            </a:r>
            <a:r>
              <a:rPr lang="en-US" sz="3300" b="1" dirty="0" err="1">
                <a:solidFill>
                  <a:srgbClr val="000000"/>
                </a:solidFill>
                <a:latin typeface="Calibri"/>
              </a:rPr>
              <a:t>tiền</a:t>
            </a:r>
            <a:r>
              <a:rPr lang="en-US" sz="3300" b="1" dirty="0">
                <a:solidFill>
                  <a:srgbClr val="000000"/>
                </a:solidFill>
                <a:latin typeface="Calibri"/>
              </a:rPr>
              <a:t> </a:t>
            </a:r>
            <a:r>
              <a:rPr lang="en-US" sz="3300" b="1" dirty="0" err="1">
                <a:solidFill>
                  <a:srgbClr val="000000"/>
                </a:solidFill>
                <a:latin typeface="Calibri"/>
              </a:rPr>
              <a:t>nhất</a:t>
            </a:r>
            <a:r>
              <a:rPr lang="en-US" sz="3300" b="1" dirty="0">
                <a:solidFill>
                  <a:srgbClr val="000000"/>
                </a:solidFill>
                <a:latin typeface="Calibri"/>
              </a:rPr>
              <a:t>?</a:t>
            </a:r>
            <a:endParaRPr lang="vi-VN" sz="3300" b="1" dirty="0">
              <a:solidFill>
                <a:srgbClr val="000000"/>
              </a:solidFill>
              <a:latin typeface="Calibri"/>
            </a:endParaRPr>
          </a:p>
        </p:txBody>
      </p:sp>
      <p:pic>
        <p:nvPicPr>
          <p:cNvPr id="7" name="Picture 6">
            <a:extLst>
              <a:ext uri="{FF2B5EF4-FFF2-40B4-BE49-F238E27FC236}">
                <a16:creationId xmlns:a16="http://schemas.microsoft.com/office/drawing/2014/main" id="{026D645E-6C9F-E450-75CF-0726D7AC021F}"/>
              </a:ext>
            </a:extLst>
          </p:cNvPr>
          <p:cNvPicPr>
            <a:picLocks noChangeAspect="1"/>
          </p:cNvPicPr>
          <p:nvPr/>
        </p:nvPicPr>
        <p:blipFill>
          <a:blip r:embed="rId4"/>
          <a:stretch>
            <a:fillRect/>
          </a:stretch>
        </p:blipFill>
        <p:spPr>
          <a:xfrm>
            <a:off x="2347912" y="2495549"/>
            <a:ext cx="7435994" cy="2143125"/>
          </a:xfrm>
          <a:prstGeom prst="rect">
            <a:avLst/>
          </a:prstGeom>
        </p:spPr>
      </p:pic>
      <p:sp>
        <p:nvSpPr>
          <p:cNvPr id="9" name="Rectangle: Rounded Corners 8">
            <a:extLst>
              <a:ext uri="{FF2B5EF4-FFF2-40B4-BE49-F238E27FC236}">
                <a16:creationId xmlns:a16="http://schemas.microsoft.com/office/drawing/2014/main" id="{406F6E67-D965-B51B-CC07-558370D49731}"/>
              </a:ext>
            </a:extLst>
          </p:cNvPr>
          <p:cNvSpPr/>
          <p:nvPr/>
        </p:nvSpPr>
        <p:spPr>
          <a:xfrm>
            <a:off x="2390776" y="4686301"/>
            <a:ext cx="3162299" cy="838199"/>
          </a:xfrm>
          <a:prstGeom prst="roundRect">
            <a:avLst/>
          </a:prstGeom>
          <a:solidFill>
            <a:srgbClr val="FFFF99"/>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0000"/>
                </a:solidFill>
                <a:latin typeface="Calibri"/>
              </a:rPr>
              <a:t>10 000 + 20 000</a:t>
            </a:r>
          </a:p>
          <a:p>
            <a:pPr lvl="0" algn="just"/>
            <a:r>
              <a:rPr lang="en-US" sz="2800" b="1" dirty="0">
                <a:solidFill>
                  <a:srgbClr val="000000"/>
                </a:solidFill>
                <a:latin typeface="Calibri"/>
              </a:rPr>
              <a:t> + 20 000 = 50 000</a:t>
            </a:r>
            <a:endParaRPr lang="vi-VN" sz="2800" b="1" dirty="0">
              <a:solidFill>
                <a:srgbClr val="000000"/>
              </a:solidFill>
              <a:latin typeface="Calibri"/>
            </a:endParaRPr>
          </a:p>
        </p:txBody>
      </p:sp>
      <p:sp>
        <p:nvSpPr>
          <p:cNvPr id="11" name="TextBox 10">
            <a:extLst>
              <a:ext uri="{FF2B5EF4-FFF2-40B4-BE49-F238E27FC236}">
                <a16:creationId xmlns:a16="http://schemas.microsoft.com/office/drawing/2014/main" id="{0462E19C-7BB6-395D-D277-B16D59A01CFE}"/>
              </a:ext>
            </a:extLst>
          </p:cNvPr>
          <p:cNvSpPr txBox="1"/>
          <p:nvPr/>
        </p:nvSpPr>
        <p:spPr>
          <a:xfrm>
            <a:off x="6229350" y="4686300"/>
            <a:ext cx="5686425" cy="1200329"/>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=&gt; </a:t>
            </a:r>
            <a:r>
              <a:rPr lang="en-US" sz="3600" b="1" dirty="0" err="1">
                <a:solidFill>
                  <a:srgbClr val="FF0000"/>
                </a:solidFill>
                <a:latin typeface="Calibri" panose="020F0502020204030204" pitchFamily="34" charset="0"/>
                <a:cs typeface="Calibri" panose="020F0502020204030204" pitchFamily="34" charset="0"/>
              </a:rPr>
              <a:t>Chú</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lợn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xanh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đựng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nhiều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tiền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130717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Mẹ đi chợ mua chanh hết 3 000 đồng và mua hành hết 2 000 đồng. Mẹ đưa cho cô bán hàng 10 000 đồng. Chọn những cách cô bán hàng có thể trả lại tiền thừa cho mẹ.</a:t>
            </a:r>
          </a:p>
        </p:txBody>
      </p:sp>
      <p:pic>
        <p:nvPicPr>
          <p:cNvPr id="4098" name="Picture 2" descr="5000 đồng (tiền Việt) – Wikipedia tiếng Việt">
            <a:extLst>
              <a:ext uri="{FF2B5EF4-FFF2-40B4-BE49-F238E27FC236}">
                <a16:creationId xmlns:a16="http://schemas.microsoft.com/office/drawing/2014/main" id="{2DB6355A-F7AB-3966-C08A-6AF5DD520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2181226"/>
            <a:ext cx="2310543" cy="11334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EA98FBFA-79E0-7E8E-FF9A-56A6AB50B412}"/>
              </a:ext>
            </a:extLst>
          </p:cNvPr>
          <p:cNvGrpSpPr/>
          <p:nvPr/>
        </p:nvGrpSpPr>
        <p:grpSpPr>
          <a:xfrm>
            <a:off x="3152775" y="1971677"/>
            <a:ext cx="4457700" cy="2143124"/>
            <a:chOff x="2876550" y="1866901"/>
            <a:chExt cx="4922044" cy="2438399"/>
          </a:xfrm>
        </p:grpSpPr>
        <p:pic>
          <p:nvPicPr>
            <p:cNvPr id="4100" name="Picture 4" descr="1000 đồng (tiền Việt) – Wikipedia tiếng Việt">
              <a:extLst>
                <a:ext uri="{FF2B5EF4-FFF2-40B4-BE49-F238E27FC236}">
                  <a16:creationId xmlns:a16="http://schemas.microsoft.com/office/drawing/2014/main" id="{EF5AA716-7002-D496-0E81-C297D161A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529" y="1866901"/>
              <a:ext cx="2380096" cy="1181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81E048-4C97-982F-4E7D-D6E7ECF4C90B}"/>
                </a:ext>
              </a:extLst>
            </p:cNvPr>
            <p:cNvPicPr>
              <a:picLocks noChangeAspect="1"/>
            </p:cNvPicPr>
            <p:nvPr/>
          </p:nvPicPr>
          <p:blipFill>
            <a:blip r:embed="rId7"/>
            <a:stretch>
              <a:fillRect/>
            </a:stretch>
          </p:blipFill>
          <p:spPr>
            <a:xfrm>
              <a:off x="2876550" y="3048000"/>
              <a:ext cx="2540794" cy="1257300"/>
            </a:xfrm>
            <a:prstGeom prst="rect">
              <a:avLst/>
            </a:prstGeom>
          </p:spPr>
        </p:pic>
        <p:pic>
          <p:nvPicPr>
            <p:cNvPr id="8" name="Picture 7">
              <a:extLst>
                <a:ext uri="{FF2B5EF4-FFF2-40B4-BE49-F238E27FC236}">
                  <a16:creationId xmlns:a16="http://schemas.microsoft.com/office/drawing/2014/main" id="{E9DE6077-BF71-C5B7-8B42-04890B82B26D}"/>
                </a:ext>
              </a:extLst>
            </p:cNvPr>
            <p:cNvPicPr>
              <a:picLocks noChangeAspect="1"/>
            </p:cNvPicPr>
            <p:nvPr/>
          </p:nvPicPr>
          <p:blipFill>
            <a:blip r:embed="rId7"/>
            <a:stretch>
              <a:fillRect/>
            </a:stretch>
          </p:blipFill>
          <p:spPr>
            <a:xfrm>
              <a:off x="5257800" y="3038475"/>
              <a:ext cx="2540794" cy="1257300"/>
            </a:xfrm>
            <a:prstGeom prst="rect">
              <a:avLst/>
            </a:prstGeom>
          </p:spPr>
        </p:pic>
      </p:grpSp>
      <p:grpSp>
        <p:nvGrpSpPr>
          <p:cNvPr id="15" name="Group 14">
            <a:extLst>
              <a:ext uri="{FF2B5EF4-FFF2-40B4-BE49-F238E27FC236}">
                <a16:creationId xmlns:a16="http://schemas.microsoft.com/office/drawing/2014/main" id="{5BE5E33F-6C9A-77F2-9B3A-AA24DA41CD1D}"/>
              </a:ext>
            </a:extLst>
          </p:cNvPr>
          <p:cNvGrpSpPr/>
          <p:nvPr/>
        </p:nvGrpSpPr>
        <p:grpSpPr>
          <a:xfrm>
            <a:off x="7991475" y="1914525"/>
            <a:ext cx="3838575" cy="1971675"/>
            <a:chOff x="8010525" y="1800225"/>
            <a:chExt cx="4969669" cy="2628900"/>
          </a:xfrm>
        </p:grpSpPr>
        <p:pic>
          <p:nvPicPr>
            <p:cNvPr id="10" name="Picture 9">
              <a:extLst>
                <a:ext uri="{FF2B5EF4-FFF2-40B4-BE49-F238E27FC236}">
                  <a16:creationId xmlns:a16="http://schemas.microsoft.com/office/drawing/2014/main" id="{F9393A8B-7E9B-D307-3E53-AE83BCC71CF4}"/>
                </a:ext>
              </a:extLst>
            </p:cNvPr>
            <p:cNvPicPr>
              <a:picLocks noChangeAspect="1"/>
            </p:cNvPicPr>
            <p:nvPr/>
          </p:nvPicPr>
          <p:blipFill>
            <a:blip r:embed="rId7"/>
            <a:stretch>
              <a:fillRect/>
            </a:stretch>
          </p:blipFill>
          <p:spPr>
            <a:xfrm>
              <a:off x="9151403" y="1800225"/>
              <a:ext cx="2540794" cy="1257300"/>
            </a:xfrm>
            <a:prstGeom prst="rect">
              <a:avLst/>
            </a:prstGeom>
          </p:spPr>
        </p:pic>
        <p:pic>
          <p:nvPicPr>
            <p:cNvPr id="12" name="Picture 11">
              <a:extLst>
                <a:ext uri="{FF2B5EF4-FFF2-40B4-BE49-F238E27FC236}">
                  <a16:creationId xmlns:a16="http://schemas.microsoft.com/office/drawing/2014/main" id="{1DBEF538-B16E-E988-1EF8-AD2787F3270F}"/>
                </a:ext>
              </a:extLst>
            </p:cNvPr>
            <p:cNvPicPr>
              <a:picLocks noChangeAspect="1"/>
            </p:cNvPicPr>
            <p:nvPr/>
          </p:nvPicPr>
          <p:blipFill>
            <a:blip r:embed="rId7"/>
            <a:stretch>
              <a:fillRect/>
            </a:stretch>
          </p:blipFill>
          <p:spPr>
            <a:xfrm>
              <a:off x="8010525" y="3171825"/>
              <a:ext cx="2540794" cy="1257300"/>
            </a:xfrm>
            <a:prstGeom prst="rect">
              <a:avLst/>
            </a:prstGeom>
          </p:spPr>
        </p:pic>
        <p:pic>
          <p:nvPicPr>
            <p:cNvPr id="13" name="Picture 12">
              <a:extLst>
                <a:ext uri="{FF2B5EF4-FFF2-40B4-BE49-F238E27FC236}">
                  <a16:creationId xmlns:a16="http://schemas.microsoft.com/office/drawing/2014/main" id="{94378C3E-EDFB-FD89-6E77-EE1B9AD97DC7}"/>
                </a:ext>
              </a:extLst>
            </p:cNvPr>
            <p:cNvPicPr>
              <a:picLocks noChangeAspect="1"/>
            </p:cNvPicPr>
            <p:nvPr/>
          </p:nvPicPr>
          <p:blipFill>
            <a:blip r:embed="rId7"/>
            <a:stretch>
              <a:fillRect/>
            </a:stretch>
          </p:blipFill>
          <p:spPr>
            <a:xfrm>
              <a:off x="10439400" y="3152775"/>
              <a:ext cx="2540794" cy="1257300"/>
            </a:xfrm>
            <a:prstGeom prst="rect">
              <a:avLst/>
            </a:prstGeom>
          </p:spPr>
        </p:pic>
      </p:grpSp>
      <p:sp>
        <p:nvSpPr>
          <p:cNvPr id="17" name="TextBox 16">
            <a:extLst>
              <a:ext uri="{FF2B5EF4-FFF2-40B4-BE49-F238E27FC236}">
                <a16:creationId xmlns:a16="http://schemas.microsoft.com/office/drawing/2014/main" id="{D573E307-11AE-87B5-8F79-B97CE56B34BB}"/>
              </a:ext>
            </a:extLst>
          </p:cNvPr>
          <p:cNvSpPr txBox="1"/>
          <p:nvPr/>
        </p:nvSpPr>
        <p:spPr>
          <a:xfrm>
            <a:off x="1285875" y="32766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A</a:t>
            </a:r>
          </a:p>
        </p:txBody>
      </p:sp>
      <p:sp>
        <p:nvSpPr>
          <p:cNvPr id="18" name="TextBox 17">
            <a:extLst>
              <a:ext uri="{FF2B5EF4-FFF2-40B4-BE49-F238E27FC236}">
                <a16:creationId xmlns:a16="http://schemas.microsoft.com/office/drawing/2014/main" id="{8D515FE7-B28A-5236-AF5F-61FA0A9DF65C}"/>
              </a:ext>
            </a:extLst>
          </p:cNvPr>
          <p:cNvSpPr txBox="1"/>
          <p:nvPr/>
        </p:nvSpPr>
        <p:spPr>
          <a:xfrm>
            <a:off x="5172075" y="413385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B</a:t>
            </a:r>
          </a:p>
        </p:txBody>
      </p:sp>
      <p:sp>
        <p:nvSpPr>
          <p:cNvPr id="19" name="TextBox 18">
            <a:extLst>
              <a:ext uri="{FF2B5EF4-FFF2-40B4-BE49-F238E27FC236}">
                <a16:creationId xmlns:a16="http://schemas.microsoft.com/office/drawing/2014/main" id="{E4B5D1F5-D48E-6D37-DAEE-1FCD111766A9}"/>
              </a:ext>
            </a:extLst>
          </p:cNvPr>
          <p:cNvSpPr txBox="1"/>
          <p:nvPr/>
        </p:nvSpPr>
        <p:spPr>
          <a:xfrm>
            <a:off x="9839325" y="38481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C</a:t>
            </a:r>
          </a:p>
        </p:txBody>
      </p:sp>
      <p:sp>
        <p:nvSpPr>
          <p:cNvPr id="20" name="TextBox 19">
            <a:extLst>
              <a:ext uri="{FF2B5EF4-FFF2-40B4-BE49-F238E27FC236}">
                <a16:creationId xmlns:a16="http://schemas.microsoft.com/office/drawing/2014/main" id="{78150F0F-E281-D9C8-78A6-A99618693F05}"/>
              </a:ext>
            </a:extLst>
          </p:cNvPr>
          <p:cNvSpPr txBox="1"/>
          <p:nvPr/>
        </p:nvSpPr>
        <p:spPr>
          <a:xfrm>
            <a:off x="1123950" y="4810125"/>
            <a:ext cx="10772775" cy="1077218"/>
          </a:xfrm>
          <a:prstGeom prst="rect">
            <a:avLst/>
          </a:prstGeom>
          <a:noFill/>
        </p:spPr>
        <p:txBody>
          <a:bodyPr wrap="square" rtlCol="0">
            <a:spAutoFit/>
          </a:bodyPr>
          <a:lstStyle/>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đã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tiêu</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3 000 + 2 000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cô</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bán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hàng</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trả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lại</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10 000 – 5 000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3ACEE37A-81B9-239E-BA4F-EC631ED41F06}"/>
              </a:ext>
            </a:extLst>
          </p:cNvPr>
          <p:cNvSpPr/>
          <p:nvPr/>
        </p:nvSpPr>
        <p:spPr>
          <a:xfrm>
            <a:off x="2924176" y="1885950"/>
            <a:ext cx="4953000" cy="28384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C798D0-8CC3-C9A2-7509-43CE7FA5ECDB}"/>
              </a:ext>
            </a:extLst>
          </p:cNvPr>
          <p:cNvSpPr/>
          <p:nvPr/>
        </p:nvSpPr>
        <p:spPr>
          <a:xfrm>
            <a:off x="7858126" y="1762124"/>
            <a:ext cx="4095749" cy="28098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barn(inVertical)">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subTnLst>
                                    <p:audio>
                                      <p:cMediaNode>
                                        <p:cTn display="0" masterRel="sameClick">
                                          <p:stCondLst>
                                            <p:cond evt="begin" delay="0">
                                              <p:tn val="52"/>
                                            </p:cond>
                                          </p:stCondLst>
                                          <p:endCondLst>
                                            <p:cond evt="onStopAudio" delay="0">
                                              <p:tgtEl>
                                                <p:sldTgt/>
                                              </p:tgtEl>
                                            </p:cond>
                                          </p:endCondLst>
                                        </p:cTn>
                                        <p:tgtEl>
                                          <p:sndTgt r:embed="rId3" name="Check mark.wav"/>
                                        </p:tgtEl>
                                      </p:cMediaNode>
                                    </p:audio>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19" grpId="0"/>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24311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Khi mua mỗi món hàng dưới đây, ta cần trả một tờ tiền có trong hình bên. Em hãy tìm giá tiền của mỗi món hàng, biết:</a:t>
            </a:r>
          </a:p>
          <a:p>
            <a:pPr lvl="0" algn="just"/>
            <a:r>
              <a:rPr lang="vi-VN" sz="2800" b="1" dirty="0">
                <a:solidFill>
                  <a:srgbClr val="000000"/>
                </a:solidFill>
                <a:latin typeface="Calibri"/>
              </a:rPr>
              <a:t>- Giá tiền của bóng đèn thấp nhất;</a:t>
            </a:r>
          </a:p>
          <a:p>
            <a:pPr lvl="0" algn="just"/>
            <a:r>
              <a:rPr lang="vi-VN" sz="2800" b="1" dirty="0">
                <a:solidFill>
                  <a:srgbClr val="000000"/>
                </a:solidFill>
                <a:latin typeface="Calibri"/>
              </a:rPr>
              <a:t>- Giá tiền của quyển sách cao nhất;</a:t>
            </a:r>
          </a:p>
          <a:p>
            <a:pPr lvl="0" algn="just"/>
            <a:r>
              <a:rPr lang="vi-VN" sz="2800" b="1" dirty="0">
                <a:solidFill>
                  <a:srgbClr val="000000"/>
                </a:solidFill>
                <a:latin typeface="Calibri"/>
              </a:rPr>
              <a:t>- Giá tiền của rô-bốt cao hơn giá tiền của cái lược.</a:t>
            </a:r>
          </a:p>
        </p:txBody>
      </p:sp>
      <p:pic>
        <p:nvPicPr>
          <p:cNvPr id="7" name="Picture 6">
            <a:extLst>
              <a:ext uri="{FF2B5EF4-FFF2-40B4-BE49-F238E27FC236}">
                <a16:creationId xmlns:a16="http://schemas.microsoft.com/office/drawing/2014/main" id="{EB3AE351-79D8-1E13-482A-B800BF8DD9F4}"/>
              </a:ext>
            </a:extLst>
          </p:cNvPr>
          <p:cNvPicPr>
            <a:picLocks noChangeAspect="1"/>
          </p:cNvPicPr>
          <p:nvPr/>
        </p:nvPicPr>
        <p:blipFill>
          <a:blip r:embed="rId4"/>
          <a:stretch>
            <a:fillRect/>
          </a:stretch>
        </p:blipFill>
        <p:spPr>
          <a:xfrm>
            <a:off x="7841005" y="3209924"/>
            <a:ext cx="4350995" cy="2200275"/>
          </a:xfrm>
          <a:prstGeom prst="rect">
            <a:avLst/>
          </a:prstGeom>
        </p:spPr>
      </p:pic>
      <p:pic>
        <p:nvPicPr>
          <p:cNvPr id="11" name="Picture 10">
            <a:extLst>
              <a:ext uri="{FF2B5EF4-FFF2-40B4-BE49-F238E27FC236}">
                <a16:creationId xmlns:a16="http://schemas.microsoft.com/office/drawing/2014/main" id="{AC42400D-A81E-2C09-5333-0E8095A696AD}"/>
              </a:ext>
            </a:extLst>
          </p:cNvPr>
          <p:cNvPicPr>
            <a:picLocks noChangeAspect="1"/>
          </p:cNvPicPr>
          <p:nvPr/>
        </p:nvPicPr>
        <p:blipFill>
          <a:blip r:embed="rId5"/>
          <a:stretch>
            <a:fillRect/>
          </a:stretch>
        </p:blipFill>
        <p:spPr>
          <a:xfrm>
            <a:off x="657224" y="3233737"/>
            <a:ext cx="6677025" cy="1547813"/>
          </a:xfrm>
          <a:prstGeom prst="rect">
            <a:avLst/>
          </a:prstGeom>
        </p:spPr>
      </p:pic>
      <p:cxnSp>
        <p:nvCxnSpPr>
          <p:cNvPr id="24" name="Straight Connector 23">
            <a:extLst>
              <a:ext uri="{FF2B5EF4-FFF2-40B4-BE49-F238E27FC236}">
                <a16:creationId xmlns:a16="http://schemas.microsoft.com/office/drawing/2014/main" id="{F8D4F2C6-0C55-65CA-6957-CEF5A64DD516}"/>
              </a:ext>
            </a:extLst>
          </p:cNvPr>
          <p:cNvCxnSpPr/>
          <p:nvPr/>
        </p:nvCxnSpPr>
        <p:spPr>
          <a:xfrm>
            <a:off x="1762125" y="1819275"/>
            <a:ext cx="4676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5DD784D-AFFF-6897-1B01-B9CE1C5E0E47}"/>
              </a:ext>
            </a:extLst>
          </p:cNvPr>
          <p:cNvPicPr>
            <a:picLocks noChangeAspect="1"/>
          </p:cNvPicPr>
          <p:nvPr/>
        </p:nvPicPr>
        <p:blipFill>
          <a:blip r:embed="rId6"/>
          <a:stretch>
            <a:fillRect/>
          </a:stretch>
        </p:blipFill>
        <p:spPr>
          <a:xfrm>
            <a:off x="366712" y="4714875"/>
            <a:ext cx="1795463" cy="790179"/>
          </a:xfrm>
          <a:prstGeom prst="rect">
            <a:avLst/>
          </a:prstGeom>
        </p:spPr>
      </p:pic>
      <p:cxnSp>
        <p:nvCxnSpPr>
          <p:cNvPr id="27" name="Straight Connector 26">
            <a:extLst>
              <a:ext uri="{FF2B5EF4-FFF2-40B4-BE49-F238E27FC236}">
                <a16:creationId xmlns:a16="http://schemas.microsoft.com/office/drawing/2014/main" id="{CE9D65D7-4272-3C14-3CEF-24F3257E421F}"/>
              </a:ext>
            </a:extLst>
          </p:cNvPr>
          <p:cNvCxnSpPr>
            <a:cxnSpLocks/>
          </p:cNvCxnSpPr>
          <p:nvPr/>
        </p:nvCxnSpPr>
        <p:spPr>
          <a:xfrm>
            <a:off x="1704975" y="2286000"/>
            <a:ext cx="4838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5AFD8159-9B94-EEA9-FD08-4706EE900F82}"/>
              </a:ext>
            </a:extLst>
          </p:cNvPr>
          <p:cNvPicPr>
            <a:picLocks noChangeAspect="1"/>
          </p:cNvPicPr>
          <p:nvPr/>
        </p:nvPicPr>
        <p:blipFill>
          <a:blip r:embed="rId7"/>
          <a:stretch>
            <a:fillRect/>
          </a:stretch>
        </p:blipFill>
        <p:spPr>
          <a:xfrm>
            <a:off x="2333625" y="4762500"/>
            <a:ext cx="1685925" cy="755442"/>
          </a:xfrm>
          <a:prstGeom prst="rect">
            <a:avLst/>
          </a:prstGeom>
        </p:spPr>
      </p:pic>
      <p:cxnSp>
        <p:nvCxnSpPr>
          <p:cNvPr id="31" name="Straight Connector 30">
            <a:extLst>
              <a:ext uri="{FF2B5EF4-FFF2-40B4-BE49-F238E27FC236}">
                <a16:creationId xmlns:a16="http://schemas.microsoft.com/office/drawing/2014/main" id="{D28E068A-19B5-5D4F-96D8-23CB4D01790A}"/>
              </a:ext>
            </a:extLst>
          </p:cNvPr>
          <p:cNvCxnSpPr>
            <a:cxnSpLocks/>
          </p:cNvCxnSpPr>
          <p:nvPr/>
        </p:nvCxnSpPr>
        <p:spPr>
          <a:xfrm>
            <a:off x="1666875" y="2724150"/>
            <a:ext cx="7048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9" name="Picture 4098">
            <a:extLst>
              <a:ext uri="{FF2B5EF4-FFF2-40B4-BE49-F238E27FC236}">
                <a16:creationId xmlns:a16="http://schemas.microsoft.com/office/drawing/2014/main" id="{37AF943C-4973-0183-8835-D87563138919}"/>
              </a:ext>
            </a:extLst>
          </p:cNvPr>
          <p:cNvPicPr>
            <a:picLocks noChangeAspect="1"/>
          </p:cNvPicPr>
          <p:nvPr/>
        </p:nvPicPr>
        <p:blipFill>
          <a:blip r:embed="rId8"/>
          <a:stretch>
            <a:fillRect/>
          </a:stretch>
        </p:blipFill>
        <p:spPr>
          <a:xfrm>
            <a:off x="5991225" y="4657725"/>
            <a:ext cx="1824947" cy="828675"/>
          </a:xfrm>
          <a:prstGeom prst="rect">
            <a:avLst/>
          </a:prstGeom>
        </p:spPr>
      </p:pic>
      <p:pic>
        <p:nvPicPr>
          <p:cNvPr id="4102" name="Picture 4101">
            <a:extLst>
              <a:ext uri="{FF2B5EF4-FFF2-40B4-BE49-F238E27FC236}">
                <a16:creationId xmlns:a16="http://schemas.microsoft.com/office/drawing/2014/main" id="{5D4CB755-04BE-C6CB-6039-A41BE930E7C5}"/>
              </a:ext>
            </a:extLst>
          </p:cNvPr>
          <p:cNvPicPr>
            <a:picLocks noChangeAspect="1"/>
          </p:cNvPicPr>
          <p:nvPr/>
        </p:nvPicPr>
        <p:blipFill>
          <a:blip r:embed="rId9"/>
          <a:stretch>
            <a:fillRect/>
          </a:stretch>
        </p:blipFill>
        <p:spPr>
          <a:xfrm>
            <a:off x="4124325" y="4672013"/>
            <a:ext cx="1759541" cy="823912"/>
          </a:xfrm>
          <a:prstGeom prst="rect">
            <a:avLst/>
          </a:prstGeom>
        </p:spPr>
      </p:pic>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wipe(down)">
                                      <p:cBhvr>
                                        <p:cTn id="49" dur="500"/>
                                        <p:tgtEl>
                                          <p:spTgt spid="40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02"/>
                                        </p:tgtEl>
                                        <p:attrNameLst>
                                          <p:attrName>style.visibility</p:attrName>
                                        </p:attrNameLst>
                                      </p:cBhvr>
                                      <p:to>
                                        <p:strVal val="visible"/>
                                      </p:to>
                                    </p:set>
                                    <p:animEffect transition="in" filter="wipe(down)">
                                      <p:cBhvr>
                                        <p:cTn id="5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a16="http://schemas.microsoft.com/office/drawing/2014/main"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a16="http://schemas.microsoft.com/office/drawing/2014/main"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a16="http://schemas.microsoft.com/office/drawing/2014/main"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a16="http://schemas.microsoft.com/office/drawing/2014/main"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id="{EE3ADFF9-765A-3247-4D0F-F7EB42349719}"/>
              </a:ext>
            </a:extLst>
          </p:cNvPr>
          <p:cNvPicPr>
            <a:picLocks noChangeAspect="1"/>
          </p:cNvPicPr>
          <p:nvPr/>
        </p:nvPicPr>
        <p:blipFill rotWithShape="1">
          <a:blip r:embed="rId7"/>
          <a:srcRect b="37814"/>
          <a:stretch/>
        </p:blipFill>
        <p:spPr>
          <a:xfrm>
            <a:off x="5022531" y="2492286"/>
            <a:ext cx="1949769" cy="878209"/>
          </a:xfrm>
          <a:prstGeom prst="rect">
            <a:avLst/>
          </a:prstGeom>
        </p:spPr>
      </p:pic>
      <p:pic>
        <p:nvPicPr>
          <p:cNvPr id="11" name="Picture 10">
            <a:extLst>
              <a:ext uri="{FF2B5EF4-FFF2-40B4-BE49-F238E27FC236}">
                <a16:creationId xmlns:a16="http://schemas.microsoft.com/office/drawing/2014/main" id="{4E62CCAE-5727-A74C-7C25-3BA8FEAD6B0B}"/>
              </a:ext>
            </a:extLst>
          </p:cNvPr>
          <p:cNvPicPr>
            <a:picLocks noChangeAspect="1"/>
          </p:cNvPicPr>
          <p:nvPr/>
        </p:nvPicPr>
        <p:blipFill>
          <a:blip r:embed="rId8"/>
          <a:stretch>
            <a:fillRect/>
          </a:stretch>
        </p:blipFill>
        <p:spPr>
          <a:xfrm>
            <a:off x="1932425" y="3208705"/>
            <a:ext cx="8955800" cy="177409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图片 9">
            <a:extLst>
              <a:ext uri="{FF2B5EF4-FFF2-40B4-BE49-F238E27FC236}">
                <a16:creationId xmlns:a16="http://schemas.microsoft.com/office/drawing/2014/main" id="{AE8B2F7A-4065-451E-BA42-E6F4F2040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5" name="TextBox 94">
            <a:extLst>
              <a:ext uri="{FF2B5EF4-FFF2-40B4-BE49-F238E27FC236}">
                <a16:creationId xmlns:a16="http://schemas.microsoft.com/office/drawing/2014/main" id="{8DC48B90-D2BD-4027-B428-C35E30B34F4A}"/>
              </a:ext>
            </a:extLst>
          </p:cNvPr>
          <p:cNvSpPr txBox="1"/>
          <p:nvPr/>
        </p:nvSpPr>
        <p:spPr>
          <a:xfrm>
            <a:off x="4295775" y="1019175"/>
            <a:ext cx="44291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Yêu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cần</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đạt</a:t>
            </a:r>
            <a:endPar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endParaRPr>
          </a:p>
        </p:txBody>
      </p:sp>
      <p:sp>
        <p:nvSpPr>
          <p:cNvPr id="97" name="TextBox 96">
            <a:extLst>
              <a:ext uri="{FF2B5EF4-FFF2-40B4-BE49-F238E27FC236}">
                <a16:creationId xmlns:a16="http://schemas.microsoft.com/office/drawing/2014/main" id="{F095930B-D750-459E-919D-8C2CCA4BDE9F}"/>
              </a:ext>
            </a:extLst>
          </p:cNvPr>
          <p:cNvSpPr txBox="1"/>
          <p:nvPr/>
        </p:nvSpPr>
        <p:spPr>
          <a:xfrm>
            <a:off x="1257300" y="1924050"/>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Nhận biết được các đồng tiền Việt Nam từ một nghìn đồng đến một trăm nghìn đồng. </a:t>
            </a:r>
          </a:p>
        </p:txBody>
      </p:sp>
      <p:sp>
        <p:nvSpPr>
          <p:cNvPr id="98" name="TextBox 97">
            <a:extLst>
              <a:ext uri="{FF2B5EF4-FFF2-40B4-BE49-F238E27FC236}">
                <a16:creationId xmlns:a16="http://schemas.microsoft.com/office/drawing/2014/main" id="{5F493559-C5DB-4B11-905A-ABB067F50A77}"/>
              </a:ext>
            </a:extLst>
          </p:cNvPr>
          <p:cNvSpPr txBox="1"/>
          <p:nvPr/>
        </p:nvSpPr>
        <p:spPr>
          <a:xfrm>
            <a:off x="1155508" y="3160217"/>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Giải được một số bài toán liên quan đến các tình huống thực tế về tiết kiệm và chi tiêu.</a:t>
            </a:r>
            <a:endParaRPr kumimoji="0" lang="en-US" sz="3000" b="1" i="0" u="none" strike="noStrike" kern="1200" cap="none" spc="0" normalizeH="0" baseline="0" noProof="0" dirty="0">
              <a:ln>
                <a:noFill/>
              </a:ln>
              <a:solidFill>
                <a:prstClr val="white"/>
              </a:solidFill>
              <a:effectLst/>
              <a:uLnTx/>
              <a:uFillTx/>
              <a:latin typeface="Arial"/>
              <a:ea typeface="微软雅黑"/>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0" end="0"/>
                                            </p:txEl>
                                          </p:spTgt>
                                        </p:tgtEl>
                                        <p:attrNameLst>
                                          <p:attrName>style.visibility</p:attrName>
                                        </p:attrNameLst>
                                      </p:cBhvr>
                                      <p:to>
                                        <p:strVal val="visible"/>
                                      </p:to>
                                    </p:set>
                                    <p:animEffect transition="in" filter="fade">
                                      <p:cBhvr>
                                        <p:cTn id="12" dur="500"/>
                                        <p:tgtEl>
                                          <p:spTgt spid="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7">
                                            <p:txEl>
                                              <p:pRg st="0" end="0"/>
                                            </p:txEl>
                                          </p:spTgt>
                                        </p:tgtEl>
                                        <p:attrNameLst>
                                          <p:attrName>style.visibility</p:attrName>
                                        </p:attrNameLst>
                                      </p:cBhvr>
                                      <p:to>
                                        <p:strVal val="visible"/>
                                      </p:to>
                                    </p:set>
                                    <p:anim calcmode="lin" valueType="num">
                                      <p:cBhvr>
                                        <p:cTn id="17" dur="500" fill="hold"/>
                                        <p:tgtEl>
                                          <p:spTgt spid="9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8">
                                            <p:txEl>
                                              <p:pRg st="0" end="0"/>
                                            </p:txEl>
                                          </p:spTgt>
                                        </p:tgtEl>
                                        <p:attrNameLst>
                                          <p:attrName>style.visibility</p:attrName>
                                        </p:attrNameLst>
                                      </p:cBhvr>
                                      <p:to>
                                        <p:strVal val="visible"/>
                                      </p:to>
                                    </p:set>
                                    <p:anim calcmode="lin" valueType="num">
                                      <p:cBhvr>
                                        <p:cTn id="24"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642</Words>
  <Application>Microsoft Office PowerPoint</Application>
  <PresentationFormat>Widescreen</PresentationFormat>
  <Paragraphs>72</Paragraphs>
  <Slides>23</Slides>
  <Notes>22</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23</vt:i4>
      </vt:variant>
    </vt:vector>
  </HeadingPairs>
  <TitlesOfParts>
    <vt:vector size="44" baseType="lpstr">
      <vt:lpstr>等线</vt:lpstr>
      <vt:lpstr>等线 Light</vt:lpstr>
      <vt:lpstr>Microsoft YaHei</vt:lpstr>
      <vt:lpstr>Anaheim</vt:lpstr>
      <vt:lpstr>Annie Use Your Telescope</vt:lpstr>
      <vt:lpstr>Arial</vt:lpstr>
      <vt:lpstr>Barlow Condensed</vt:lpstr>
      <vt:lpstr>Barriecito</vt:lpstr>
      <vt:lpstr>Boogaloo</vt:lpstr>
      <vt:lpstr>Calibri</vt:lpstr>
      <vt:lpstr>Dekko</vt:lpstr>
      <vt:lpstr>Exo</vt:lpstr>
      <vt:lpstr>Lato</vt:lpstr>
      <vt:lpstr>Open Sans</vt:lpstr>
      <vt:lpstr>RocknRoll One</vt:lpstr>
      <vt:lpstr>Times New Roman</vt:lpstr>
      <vt:lpstr>字魂36号-正文宋楷</vt:lpstr>
      <vt:lpstr>Office 主题​​</vt:lpstr>
      <vt:lpstr>FLOWERS 16X9</vt:lpstr>
      <vt:lpstr>Math Subject for Middle School - 7th Grade: Ratio, Proportion and Percent by Slidesgo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19</cp:revision>
  <dcterms:created xsi:type="dcterms:W3CDTF">2023-02-05T05:33:30Z</dcterms:created>
  <dcterms:modified xsi:type="dcterms:W3CDTF">2023-06-05T18:03:40Z</dcterms:modified>
</cp:coreProperties>
</file>