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90" r:id="rId2"/>
    <p:sldId id="344" r:id="rId3"/>
    <p:sldId id="257" r:id="rId4"/>
    <p:sldId id="316" r:id="rId5"/>
    <p:sldId id="264" r:id="rId6"/>
    <p:sldId id="281" r:id="rId7"/>
    <p:sldId id="317" r:id="rId8"/>
    <p:sldId id="318" r:id="rId9"/>
    <p:sldId id="282" r:id="rId10"/>
    <p:sldId id="319" r:id="rId11"/>
    <p:sldId id="289"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72" d="100"/>
          <a:sy n="72" d="100"/>
        </p:scale>
        <p:origin x="110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204912" y="232680"/>
            <a:ext cx="10153650" cy="6429377"/>
          </a:xfrm>
          <a:prstGeom prst="rect">
            <a:avLst/>
          </a:prstGeom>
          <a:solidFill>
            <a:schemeClr val="accent1">
              <a:lumMod val="20000"/>
              <a:lumOff val="80000"/>
              <a:alpha val="18000"/>
            </a:schemeClr>
          </a:solidFill>
          <a:ln w="28575">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49" y="276224"/>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en-US" sz="2400" dirty="0" err="1">
                <a:latin typeface="Arial-Rounded" panose="020B0500000000000000" pitchFamily="34" charset="0"/>
                <a:ea typeface="Arial-Rounded" panose="020B0500000000000000" pitchFamily="34" charset="0"/>
                <a:cs typeface="Arial-Rounded" panose="020B0500000000000000" pitchFamily="34" charset="0"/>
              </a:rPr>
              <a:t>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pPr marL="282575"/>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marL="282575"/>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pPr marL="282575"/>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pPr marL="282575"/>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pPr marL="282575"/>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a:t>
            </a:r>
            <a:r>
              <a:rPr lang="en-US" sz="2400" dirty="0">
                <a:latin typeface="Arial-Rounded" panose="020B0500000000000000" pitchFamily="34" charset="0"/>
                <a:ea typeface="Arial-Rounded" panose="020B0500000000000000" pitchFamily="34" charset="0"/>
                <a:cs typeface="Arial-Rounded" panose="020B0500000000000000" pitchFamily="34" charset="0"/>
              </a:rPr>
              <a:t>3…..</a:t>
            </a:r>
            <a:r>
              <a:rPr lang="vi-VN" sz="2400" dirty="0">
                <a:latin typeface="Arial-Rounded" panose="020B0500000000000000" pitchFamily="34" charset="0"/>
                <a:ea typeface="Arial-Rounded" panose="020B0500000000000000" pitchFamily="34" charset="0"/>
                <a:cs typeface="Arial-Rounded" panose="020B0500000000000000" pitchFamily="34" charset="0"/>
              </a:rPr>
              <a:t> Trường Tiểu học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grpSp>
        <p:nvGrpSpPr>
          <p:cNvPr id="10" name="Group 9">
            <a:extLst>
              <a:ext uri="{FF2B5EF4-FFF2-40B4-BE49-F238E27FC236}">
                <a16:creationId xmlns:a16="http://schemas.microsoft.com/office/drawing/2014/main" id="{CA1FB374-B4BA-4796-8719-C38A85EC0ED2}"/>
              </a:ext>
            </a:extLst>
          </p:cNvPr>
          <p:cNvGrpSpPr/>
          <p:nvPr/>
        </p:nvGrpSpPr>
        <p:grpSpPr>
          <a:xfrm>
            <a:off x="6272854" y="918824"/>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756852" y="4678888"/>
            <a:ext cx="7243937" cy="1400981"/>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589314" y="217092"/>
            <a:ext cx="104213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162250"/>
            <a:ext cx="4780740" cy="1077218"/>
            <a:chOff x="7254516" y="2219395"/>
            <a:chExt cx="4780740"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2">
                <a:lumMod val="20000"/>
                <a:lumOff val="80000"/>
              </a:schemeClr>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74794" y="2219395"/>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12653"/>
            <a:ext cx="4851604" cy="1116494"/>
            <a:chOff x="7228851" y="3403102"/>
            <a:chExt cx="4654126" cy="111649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47985" y="3403102"/>
              <a:ext cx="3680199"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14453"/>
            <a:ext cx="4989320" cy="1569660"/>
            <a:chOff x="7226284" y="5071598"/>
            <a:chExt cx="4656692" cy="1569660"/>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923070" y="5071598"/>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9" name="Picture 8">
            <a:extLst>
              <a:ext uri="{FF2B5EF4-FFF2-40B4-BE49-F238E27FC236}">
                <a16:creationId xmlns:a16="http://schemas.microsoft.com/office/drawing/2014/main" id="{B1BC2DEC-DDE8-B67A-CFEB-2397DBABE7A6}"/>
              </a:ext>
            </a:extLst>
          </p:cNvPr>
          <p:cNvPicPr>
            <a:picLocks noChangeAspect="1"/>
          </p:cNvPicPr>
          <p:nvPr/>
        </p:nvPicPr>
        <p:blipFill rotWithShape="1">
          <a:blip r:embed="rId8"/>
          <a:srcRect l="-1" r="-903" b="16667"/>
          <a:stretch/>
        </p:blipFill>
        <p:spPr>
          <a:xfrm>
            <a:off x="6274863" y="1420719"/>
            <a:ext cx="5503480" cy="5449700"/>
          </a:xfrm>
          <a:prstGeom prst="rect">
            <a:avLst/>
          </a:prstGeom>
        </p:spPr>
      </p:pic>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005499" y="1618997"/>
            <a:ext cx="8628581" cy="1015663"/>
            <a:chOff x="7307858" y="2260932"/>
            <a:chExt cx="4667401" cy="1015663"/>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64282" y="2260932"/>
              <a:ext cx="38581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OpenSans"/>
                </a:rPr>
                <a:t>Bạn Nguyễn Ngọc Bích viết đơn để xin vào Đội Thiếu niên tiền phong Hồ Chí Minh</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242173" y="2918629"/>
            <a:ext cx="8357894" cy="1587755"/>
            <a:chOff x="7110680" y="3429000"/>
            <a:chExt cx="8357894" cy="1587755"/>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OpenSans"/>
                </a:rPr>
                <a:t>Đơn trên được gửi cho Ban phụ trách Đội trường Tiểu học Nguyễn Thái Học và Ban chỉ huy Liên đội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104863" y="4754795"/>
            <a:ext cx="8495204" cy="1719447"/>
            <a:chOff x="7383843" y="4957025"/>
            <a:chExt cx="4499133" cy="1533831"/>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313" y="5008862"/>
              <a:ext cx="3915621" cy="1481994"/>
            </a:xfrm>
            <a:prstGeom prst="rect">
              <a:avLst/>
            </a:prstGeom>
            <a:noFill/>
          </p:spPr>
          <p:txBody>
            <a:bodyPr wrap="square" rtlCol="0">
              <a:spAutoFit/>
            </a:bodyPr>
            <a:lstStyle/>
            <a:p>
              <a:pPr algn="just"/>
              <a:r>
                <a:rPr lang="vi-VN" sz="3000" b="0" i="0" dirty="0">
                  <a:solidFill>
                    <a:srgbClr val="000000"/>
                  </a:solidFill>
                  <a:effectLst/>
                  <a:latin typeface="OpenSans"/>
                </a:rPr>
                <a:t>- Người viết đơn đã hứa 3 điều:</a:t>
              </a:r>
              <a:r>
                <a:rPr lang="en-US" sz="3000" b="0" i="0" dirty="0">
                  <a:solidFill>
                    <a:srgbClr val="000000"/>
                  </a:solidFill>
                  <a:effectLst/>
                  <a:latin typeface="OpenSans"/>
                </a:rPr>
                <a:t> </a:t>
              </a:r>
              <a:r>
                <a:rPr lang="vi-VN" sz="3000" b="0" i="0" dirty="0">
                  <a:solidFill>
                    <a:srgbClr val="000000"/>
                  </a:solidFill>
                  <a:effectLst/>
                  <a:latin typeface="OpenSans"/>
                </a:rPr>
                <a:t>Thực hiện 5 điều Bác Hồ dạy</a:t>
              </a:r>
              <a:r>
                <a:rPr lang="en-US" sz="3000" b="0" i="0" dirty="0">
                  <a:solidFill>
                    <a:srgbClr val="000000"/>
                  </a:solidFill>
                  <a:effectLst/>
                  <a:latin typeface="OpenSans"/>
                </a:rPr>
                <a:t>, </a:t>
              </a:r>
              <a:r>
                <a:rPr lang="vi-VN" sz="3000" b="0" i="0" dirty="0">
                  <a:solidFill>
                    <a:srgbClr val="000000"/>
                  </a:solidFill>
                  <a:effectLst/>
                  <a:latin typeface="OpenSans"/>
                </a:rPr>
                <a:t>Tuân theo Điều lệ Đội</a:t>
              </a:r>
              <a:r>
                <a:rPr lang="en-US" sz="3000" b="0" i="0" dirty="0">
                  <a:solidFill>
                    <a:srgbClr val="000000"/>
                  </a:solidFill>
                  <a:effectLst/>
                  <a:latin typeface="OpenSans"/>
                </a:rPr>
                <a:t>, </a:t>
              </a:r>
              <a:r>
                <a:rPr lang="vi-VN" sz="30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A860494-5F40-4CFF-A1C8-DA69358CC6BC}"/>
              </a:ext>
            </a:extLst>
          </p:cNvPr>
          <p:cNvGrpSpPr/>
          <p:nvPr/>
        </p:nvGrpSpPr>
        <p:grpSpPr>
          <a:xfrm>
            <a:off x="5419088" y="46489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568049" y="5193907"/>
            <a:ext cx="1313435" cy="1495320"/>
            <a:chOff x="2957684" y="6999"/>
            <a:chExt cx="2818013" cy="1539838"/>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96696" y="6999"/>
              <a:ext cx="2779001" cy="1539838"/>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2518680" y="3740340"/>
            <a:ext cx="2067552" cy="2201227"/>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232448"/>
            <a:ext cx="3419648" cy="4194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0" y="2726575"/>
            <a:ext cx="3419649" cy="42310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567071" y="5703539"/>
            <a:ext cx="1809235"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36" name="Rectangle: Rounded Corners 35">
            <a:extLst>
              <a:ext uri="{FF2B5EF4-FFF2-40B4-BE49-F238E27FC236}">
                <a16:creationId xmlns:a16="http://schemas.microsoft.com/office/drawing/2014/main" id="{095E7B69-72AC-4FB7-96E4-209253855C18}"/>
              </a:ext>
            </a:extLst>
          </p:cNvPr>
          <p:cNvSpPr/>
          <p:nvPr/>
        </p:nvSpPr>
        <p:spPr>
          <a:xfrm>
            <a:off x="6444444" y="310546"/>
            <a:ext cx="4622594" cy="495043"/>
          </a:xfrm>
          <a:prstGeom prst="roundRect">
            <a:avLst/>
          </a:prstGeom>
          <a:solidFill>
            <a:schemeClr val="accent1">
              <a:lumMod val="20000"/>
              <a:lumOff val="8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676235"/>
            <a:ext cx="3419648" cy="3681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1" y="4093390"/>
            <a:ext cx="3453647" cy="4407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a:cxnSpLocks/>
            <a:stCxn id="31" idx="3"/>
          </p:cNvCxnSpPr>
          <p:nvPr/>
        </p:nvCxnSpPr>
        <p:spPr>
          <a:xfrm flipV="1">
            <a:off x="5515461" y="2488513"/>
            <a:ext cx="687552" cy="919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a:cxnSpLocks/>
            <a:stCxn id="31" idx="3"/>
          </p:cNvCxnSpPr>
          <p:nvPr/>
        </p:nvCxnSpPr>
        <p:spPr>
          <a:xfrm flipV="1">
            <a:off x="5515461" y="2952967"/>
            <a:ext cx="742289" cy="454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375841"/>
            <a:ext cx="804594" cy="484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362653"/>
            <a:ext cx="777483" cy="951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622005"/>
            <a:ext cx="3378026" cy="4407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494987" y="3499043"/>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a:cxnSpLocks/>
            <a:stCxn id="31" idx="3"/>
            <a:endCxn id="57" idx="1"/>
          </p:cNvCxnSpPr>
          <p:nvPr/>
        </p:nvCxnSpPr>
        <p:spPr>
          <a:xfrm>
            <a:off x="5515461" y="3407675"/>
            <a:ext cx="738210" cy="1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197667"/>
            <a:ext cx="3419649" cy="42310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
        <p:nvSpPr>
          <p:cNvPr id="52" name="Rectangle: Rounded Corners 41">
            <a:extLst>
              <a:ext uri="{FF2B5EF4-FFF2-40B4-BE49-F238E27FC236}">
                <a16:creationId xmlns:a16="http://schemas.microsoft.com/office/drawing/2014/main" id="{6E42EEEA-9420-4D3F-8D67-EE885B1D2774}"/>
              </a:ext>
            </a:extLst>
          </p:cNvPr>
          <p:cNvSpPr/>
          <p:nvPr/>
        </p:nvSpPr>
        <p:spPr>
          <a:xfrm>
            <a:off x="6444444" y="901930"/>
            <a:ext cx="4622594" cy="467383"/>
          </a:xfrm>
          <a:prstGeom prst="roundRect">
            <a:avLst/>
          </a:prstGeom>
          <a:solidFill>
            <a:schemeClr val="accent1">
              <a:lumMod val="20000"/>
              <a:lumOff val="8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444444" y="1497887"/>
            <a:ext cx="4622594" cy="396089"/>
          </a:xfrm>
          <a:prstGeom prst="roundRect">
            <a:avLst/>
          </a:prstGeom>
          <a:solidFill>
            <a:schemeClr val="accent1">
              <a:lumMod val="20000"/>
              <a:lumOff val="8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2" name="Straight Arrow Connector 1">
            <a:extLst>
              <a:ext uri="{FF2B5EF4-FFF2-40B4-BE49-F238E27FC236}">
                <a16:creationId xmlns:a16="http://schemas.microsoft.com/office/drawing/2014/main" id="{A52704B5-7C79-A430-3C63-ABEF6C169B37}"/>
              </a:ext>
            </a:extLst>
          </p:cNvPr>
          <p:cNvCxnSpPr>
            <a:cxnSpLocks/>
          </p:cNvCxnSpPr>
          <p:nvPr/>
        </p:nvCxnSpPr>
        <p:spPr>
          <a:xfrm>
            <a:off x="5801820" y="5929611"/>
            <a:ext cx="738210" cy="1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circle(in)">
                                      <p:cBhvr>
                                        <p:cTn id="42" dur="20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barn(inVertical)">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barn(inVertic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barn(inVertical)">
                                      <p:cBhvr>
                                        <p:cTn id="84" dur="500"/>
                                        <p:tgtEl>
                                          <p:spTgt spid="5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barn(inVertical)">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barn(inVertical)">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barn(inVertical)">
                                      <p:cBhvr>
                                        <p:cTn id="99" dur="5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barn(inVertical)">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barn(inVertical)">
                                      <p:cBhvr>
                                        <p:cTn id="109" dur="500"/>
                                        <p:tgtEl>
                                          <p:spTgt spid="43"/>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barn(inVertical)">
                                      <p:cBhvr>
                                        <p:cTn id="114" dur="500"/>
                                        <p:tgtEl>
                                          <p:spTgt spid="55"/>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barn(inVertical)">
                                      <p:cBhvr>
                                        <p:cTn id="119" dur="500"/>
                                        <p:tgtEl>
                                          <p:spTgt spid="54"/>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fade">
                                      <p:cBhvr>
                                        <p:cTn id="124" dur="1000"/>
                                        <p:tgtEl>
                                          <p:spTgt spid="39"/>
                                        </p:tgtEl>
                                      </p:cBhvr>
                                    </p:animEffect>
                                    <p:anim calcmode="lin" valueType="num">
                                      <p:cBhvr>
                                        <p:cTn id="125" dur="1000" fill="hold"/>
                                        <p:tgtEl>
                                          <p:spTgt spid="39"/>
                                        </p:tgtEl>
                                        <p:attrNameLst>
                                          <p:attrName>ppt_x</p:attrName>
                                        </p:attrNameLst>
                                      </p:cBhvr>
                                      <p:tavLst>
                                        <p:tav tm="0">
                                          <p:val>
                                            <p:strVal val="#ppt_x"/>
                                          </p:val>
                                        </p:tav>
                                        <p:tav tm="100000">
                                          <p:val>
                                            <p:strVal val="#ppt_x"/>
                                          </p:val>
                                        </p:tav>
                                      </p:tavLst>
                                    </p:anim>
                                    <p:anim calcmode="lin" valueType="num">
                                      <p:cBhvr>
                                        <p:cTn id="1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barn(inVertical)">
                                      <p:cBhvr>
                                        <p:cTn id="1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36" grpId="0" animBg="1"/>
      <p:bldP spid="42" grpId="0" animBg="1"/>
      <p:bldP spid="43" grpId="0" animBg="1"/>
      <p:bldP spid="54" grpId="0" animBg="1"/>
      <p:bldP spid="57" grpId="0" animBg="1"/>
      <p:bldP spid="52"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355</Words>
  <Application>Microsoft Office PowerPoint</Application>
  <PresentationFormat>Widescreen</PresentationFormat>
  <Paragraphs>53</Paragraphs>
  <Slides>12</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微软雅黑</vt:lpstr>
      <vt:lpstr>Arial</vt:lpstr>
      <vt:lpstr>Arial-Rounded</vt:lpstr>
      <vt:lpstr>Calibri</vt:lpstr>
      <vt:lpstr>Coiny</vt:lpstr>
      <vt:lpstr>OpenSans</vt:lpstr>
      <vt:lpstr>字魂36号-正文宋楷</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28</cp:revision>
  <dcterms:created xsi:type="dcterms:W3CDTF">2022-06-25T08:30:54Z</dcterms:created>
  <dcterms:modified xsi:type="dcterms:W3CDTF">2023-10-09T07:49:37Z</dcterms:modified>
</cp:coreProperties>
</file>