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20" r:id="rId2"/>
    <p:sldId id="298" r:id="rId3"/>
    <p:sldId id="290" r:id="rId4"/>
    <p:sldId id="291" r:id="rId5"/>
    <p:sldId id="292" r:id="rId6"/>
    <p:sldId id="281" r:id="rId7"/>
    <p:sldId id="294" r:id="rId8"/>
    <p:sldId id="295" r:id="rId9"/>
    <p:sldId id="296" r:id="rId10"/>
    <p:sldId id="297" r:id="rId11"/>
    <p:sldId id="282" r:id="rId12"/>
    <p:sldId id="285" r:id="rId13"/>
    <p:sldId id="284" r:id="rId14"/>
    <p:sldId id="262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9C8"/>
    <a:srgbClr val="C8190B"/>
    <a:srgbClr val="000099"/>
    <a:srgbClr val="FFFF00"/>
    <a:srgbClr val="FF0066"/>
    <a:srgbClr val="FF99CC"/>
    <a:srgbClr val="6600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/>
    <p:restoredTop sz="94660"/>
  </p:normalViewPr>
  <p:slideViewPr>
    <p:cSldViewPr showGuides="1">
      <p:cViewPr>
        <p:scale>
          <a:sx n="76" d="100"/>
          <a:sy n="76" d="100"/>
        </p:scale>
        <p:origin x="111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‹#›</a:t>
            </a:fld>
            <a:endParaRPr lang="en-US" sz="12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60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6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975938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19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35410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20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369328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11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130066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12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219855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13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335602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14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238255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15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2507198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16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277885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17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410371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18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509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C:/Users/Admin/Downloads/http:/t2.gstatic.com/images?q=tbn:C7zW2P5cd79VhM:http:/1.bp.blogspot.com/_1KRDI8arRaU/RmyCaR-VTOI/AAAAAAAAABs/JcwYnLpUmOA/s400/300px-Brown-Rice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C:/Users/Admin/Downloads/http:/t1.gstatic.com/images?q=tbn:M_BNQx0jq87JXM:http:/www.quangcaosanpham.com/images/picture/big_167011_32_Hinh_san.jpg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DSCF0742.AVI" TargetMode="External"/><Relationship Id="rId1" Type="http://schemas.microsoft.com/office/2007/relationships/media" Target="DSCF0742.AVI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9.GIF"/><Relationship Id="rId3" Type="http://schemas.openxmlformats.org/officeDocument/2006/relationships/slide" Target="slide19.xml"/><Relationship Id="rId7" Type="http://schemas.openxmlformats.org/officeDocument/2006/relationships/image" Target="../media/image36.GIF"/><Relationship Id="rId12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38.GIF"/><Relationship Id="rId5" Type="http://schemas.openxmlformats.org/officeDocument/2006/relationships/image" Target="../media/image35.GIF"/><Relationship Id="rId10" Type="http://schemas.openxmlformats.org/officeDocument/2006/relationships/slide" Target="slide18.xml"/><Relationship Id="rId4" Type="http://schemas.openxmlformats.org/officeDocument/2006/relationships/image" Target="../media/image34.GIF"/><Relationship Id="rId9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0"/>
          <p:cNvSpPr>
            <a:spLocks noChangeArrowheads="1" noChangeShapeType="1" noTextEdit="1"/>
          </p:cNvSpPr>
          <p:nvPr/>
        </p:nvSpPr>
        <p:spPr bwMode="auto">
          <a:xfrm>
            <a:off x="1668101" y="426221"/>
            <a:ext cx="5142273" cy="1166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4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 THUẬT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11"/>
          <p:cNvSpPr>
            <a:spLocks noChangeArrowheads="1" noChangeShapeType="1" noTextEdit="1"/>
          </p:cNvSpPr>
          <p:nvPr/>
        </p:nvSpPr>
        <p:spPr bwMode="auto">
          <a:xfrm>
            <a:off x="637586" y="2388531"/>
            <a:ext cx="8005777" cy="13036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THỨC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ĂN NUÔI GÀ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4104" name="Picture 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1486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Em y174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6456363"/>
            <a:ext cx="3508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4" y="525837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94" y="995041"/>
            <a:ext cx="15303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733425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0" y="3370266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6" y="4644004"/>
            <a:ext cx="12763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251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/>
          <p:nvPr/>
        </p:nvSpPr>
        <p:spPr>
          <a:xfrm>
            <a:off x="4532313" y="60325"/>
            <a:ext cx="4762" cy="64928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7" name="Rectangle 4"/>
          <p:cNvSpPr/>
          <p:nvPr/>
        </p:nvSpPr>
        <p:spPr>
          <a:xfrm>
            <a:off x="-4762" y="47625"/>
            <a:ext cx="4576762" cy="533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0" hangingPunct="0">
              <a:lnSpc>
                <a:spcPct val="12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Thức ăn cung cấp chất bột đường</a:t>
            </a:r>
          </a:p>
        </p:txBody>
      </p:sp>
      <p:pic>
        <p:nvPicPr>
          <p:cNvPr id="11268" name="Picture 5" descr="Mot so thuc an cung cap chat bot duong cho ga"/>
          <p:cNvPicPr>
            <a:picLocks noChangeAspect="1"/>
          </p:cNvPicPr>
          <p:nvPr/>
        </p:nvPicPr>
        <p:blipFill>
          <a:blip r:embed="rId2"/>
          <a:srcRect l="8487" t="48097" r="53761" b="4608"/>
          <a:stretch>
            <a:fillRect/>
          </a:stretch>
        </p:blipFill>
        <p:spPr>
          <a:xfrm>
            <a:off x="76200" y="585788"/>
            <a:ext cx="2273300" cy="1477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6"/>
          <p:cNvSpPr txBox="1"/>
          <p:nvPr/>
        </p:nvSpPr>
        <p:spPr>
          <a:xfrm>
            <a:off x="450850" y="4175125"/>
            <a:ext cx="11557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Sắn</a:t>
            </a:r>
          </a:p>
        </p:txBody>
      </p:sp>
      <p:sp>
        <p:nvSpPr>
          <p:cNvPr id="11270" name="Text Box 7"/>
          <p:cNvSpPr txBox="1"/>
          <p:nvPr/>
        </p:nvSpPr>
        <p:spPr>
          <a:xfrm>
            <a:off x="2292350" y="4175125"/>
            <a:ext cx="11557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Khoai</a:t>
            </a:r>
          </a:p>
        </p:txBody>
      </p:sp>
      <p:pic>
        <p:nvPicPr>
          <p:cNvPr id="11271" name="Picture 8" descr="Mot so thuc an cung cap chat bot duong cho ga"/>
          <p:cNvPicPr>
            <a:picLocks noChangeAspect="1"/>
          </p:cNvPicPr>
          <p:nvPr/>
        </p:nvPicPr>
        <p:blipFill>
          <a:blip r:embed="rId2"/>
          <a:srcRect l="59787" t="53455" r="2251" b="6807"/>
          <a:stretch>
            <a:fillRect/>
          </a:stretch>
        </p:blipFill>
        <p:spPr>
          <a:xfrm>
            <a:off x="609600" y="4632325"/>
            <a:ext cx="2743200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9" descr="Mot so thuc an cung cap chat dam cho ga"/>
          <p:cNvPicPr>
            <a:picLocks noChangeAspect="1"/>
          </p:cNvPicPr>
          <p:nvPr/>
        </p:nvPicPr>
        <p:blipFill>
          <a:blip r:embed="rId3"/>
          <a:srcRect l="885" t="885" r="68141" b="63681"/>
          <a:stretch>
            <a:fillRect/>
          </a:stretch>
        </p:blipFill>
        <p:spPr>
          <a:xfrm>
            <a:off x="4648200" y="2590800"/>
            <a:ext cx="1920875" cy="164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0" descr="Mot so thuc an cung cap chat dam cho ga"/>
          <p:cNvPicPr>
            <a:picLocks noChangeAspect="1"/>
          </p:cNvPicPr>
          <p:nvPr/>
        </p:nvPicPr>
        <p:blipFill>
          <a:blip r:embed="rId3"/>
          <a:srcRect l="35306" t="885" r="37167" b="61546"/>
          <a:stretch>
            <a:fillRect/>
          </a:stretch>
        </p:blipFill>
        <p:spPr>
          <a:xfrm>
            <a:off x="7116763" y="627063"/>
            <a:ext cx="1589087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1" descr="Mot so thuc an cung cap chat dam cho ga"/>
          <p:cNvPicPr>
            <a:picLocks noChangeAspect="1"/>
          </p:cNvPicPr>
          <p:nvPr/>
        </p:nvPicPr>
        <p:blipFill>
          <a:blip r:embed="rId3"/>
          <a:srcRect l="65433" t="885" r="311" b="57510"/>
          <a:stretch>
            <a:fillRect/>
          </a:stretch>
        </p:blipFill>
        <p:spPr>
          <a:xfrm>
            <a:off x="4716463" y="620713"/>
            <a:ext cx="1655762" cy="146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2" descr="Mot so thuc an cung cap chat dam cho ga"/>
          <p:cNvPicPr>
            <a:picLocks noChangeAspect="1"/>
          </p:cNvPicPr>
          <p:nvPr/>
        </p:nvPicPr>
        <p:blipFill>
          <a:blip r:embed="rId3"/>
          <a:srcRect l="2563" t="49103" r="71921" b="16948"/>
          <a:stretch>
            <a:fillRect/>
          </a:stretch>
        </p:blipFill>
        <p:spPr>
          <a:xfrm>
            <a:off x="7086600" y="2590800"/>
            <a:ext cx="1752600" cy="164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3" descr="Mot so thuc an cung cap chat dam cho ga"/>
          <p:cNvPicPr>
            <a:picLocks noChangeAspect="1"/>
          </p:cNvPicPr>
          <p:nvPr/>
        </p:nvPicPr>
        <p:blipFill>
          <a:blip r:embed="rId3"/>
          <a:srcRect l="30698" t="65193" r="41481" b="78"/>
          <a:stretch>
            <a:fillRect/>
          </a:stretch>
        </p:blipFill>
        <p:spPr>
          <a:xfrm>
            <a:off x="7081838" y="4695825"/>
            <a:ext cx="1752600" cy="154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4" descr="Mot so thuc an cung cap chat dam cho ga"/>
          <p:cNvPicPr>
            <a:picLocks noChangeAspect="1"/>
          </p:cNvPicPr>
          <p:nvPr/>
        </p:nvPicPr>
        <p:blipFill>
          <a:blip r:embed="rId3"/>
          <a:srcRect l="64861" t="59698" r="311" b="806"/>
          <a:stretch>
            <a:fillRect/>
          </a:stretch>
        </p:blipFill>
        <p:spPr>
          <a:xfrm>
            <a:off x="4648200" y="4681538"/>
            <a:ext cx="1905000" cy="1528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8" name="Text Box 15"/>
          <p:cNvSpPr txBox="1"/>
          <p:nvPr/>
        </p:nvSpPr>
        <p:spPr>
          <a:xfrm>
            <a:off x="4800600" y="4191000"/>
            <a:ext cx="15367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Tôm</a:t>
            </a:r>
          </a:p>
        </p:txBody>
      </p:sp>
      <p:sp>
        <p:nvSpPr>
          <p:cNvPr id="11279" name="Text Box 16"/>
          <p:cNvSpPr txBox="1"/>
          <p:nvPr/>
        </p:nvSpPr>
        <p:spPr>
          <a:xfrm>
            <a:off x="7162800" y="2133600"/>
            <a:ext cx="15367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Đỗ t</a:t>
            </a:r>
            <a:r>
              <a:rPr lang="vi-VN" altLang="x-none"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ươ</a:t>
            </a: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ng</a:t>
            </a:r>
          </a:p>
        </p:txBody>
      </p:sp>
      <p:sp>
        <p:nvSpPr>
          <p:cNvPr id="11280" name="Text Box 17"/>
          <p:cNvSpPr txBox="1"/>
          <p:nvPr/>
        </p:nvSpPr>
        <p:spPr>
          <a:xfrm>
            <a:off x="4495800" y="2133600"/>
            <a:ext cx="17922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Châu chấu</a:t>
            </a:r>
          </a:p>
        </p:txBody>
      </p:sp>
      <p:sp>
        <p:nvSpPr>
          <p:cNvPr id="11281" name="Text Box 18"/>
          <p:cNvSpPr txBox="1"/>
          <p:nvPr/>
        </p:nvSpPr>
        <p:spPr>
          <a:xfrm>
            <a:off x="7467600" y="4191000"/>
            <a:ext cx="11557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Lạc</a:t>
            </a:r>
          </a:p>
        </p:txBody>
      </p:sp>
      <p:sp>
        <p:nvSpPr>
          <p:cNvPr id="11282" name="Text Box 19"/>
          <p:cNvSpPr txBox="1"/>
          <p:nvPr/>
        </p:nvSpPr>
        <p:spPr>
          <a:xfrm>
            <a:off x="7315200" y="6248400"/>
            <a:ext cx="11557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Vừng</a:t>
            </a:r>
          </a:p>
        </p:txBody>
      </p:sp>
      <p:sp>
        <p:nvSpPr>
          <p:cNvPr id="11283" name="Text Box 20"/>
          <p:cNvSpPr txBox="1"/>
          <p:nvPr/>
        </p:nvSpPr>
        <p:spPr>
          <a:xfrm>
            <a:off x="4876800" y="6248400"/>
            <a:ext cx="11557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Cá</a:t>
            </a:r>
          </a:p>
        </p:txBody>
      </p:sp>
      <p:sp>
        <p:nvSpPr>
          <p:cNvPr id="11284" name="Text Box 21"/>
          <p:cNvSpPr txBox="1"/>
          <p:nvPr/>
        </p:nvSpPr>
        <p:spPr>
          <a:xfrm>
            <a:off x="552450" y="2089150"/>
            <a:ext cx="11557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Ngô</a:t>
            </a:r>
          </a:p>
        </p:txBody>
      </p:sp>
      <p:sp>
        <p:nvSpPr>
          <p:cNvPr id="11285" name="Text Box 22"/>
          <p:cNvSpPr txBox="1"/>
          <p:nvPr/>
        </p:nvSpPr>
        <p:spPr>
          <a:xfrm>
            <a:off x="1447800" y="6384925"/>
            <a:ext cx="11557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Gạo</a:t>
            </a:r>
          </a:p>
        </p:txBody>
      </p:sp>
      <p:pic>
        <p:nvPicPr>
          <p:cNvPr id="11286" name="Picture 23" descr="Cac loai thuc an nuoi ga"/>
          <p:cNvPicPr>
            <a:picLocks noChangeAspect="1"/>
          </p:cNvPicPr>
          <p:nvPr/>
        </p:nvPicPr>
        <p:blipFill>
          <a:blip r:embed="rId4"/>
          <a:srcRect l="24599" t="66710" r="53021" b="671"/>
          <a:stretch>
            <a:fillRect/>
          </a:stretch>
        </p:blipFill>
        <p:spPr>
          <a:xfrm>
            <a:off x="2444750" y="609600"/>
            <a:ext cx="167005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7" name="Text Box 24"/>
          <p:cNvSpPr txBox="1"/>
          <p:nvPr/>
        </p:nvSpPr>
        <p:spPr>
          <a:xfrm>
            <a:off x="2673350" y="2133600"/>
            <a:ext cx="11557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Thóc</a:t>
            </a:r>
          </a:p>
        </p:txBody>
      </p:sp>
      <p:pic>
        <p:nvPicPr>
          <p:cNvPr id="11288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88" y="2625725"/>
            <a:ext cx="1439862" cy="162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9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538" y="2643188"/>
            <a:ext cx="1947862" cy="1585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90" name="Rectangle 27"/>
          <p:cNvSpPr/>
          <p:nvPr/>
        </p:nvSpPr>
        <p:spPr>
          <a:xfrm>
            <a:off x="4572000" y="76200"/>
            <a:ext cx="4343400" cy="533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0" hangingPunct="0">
              <a:lnSpc>
                <a:spcPct val="12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Thức ăn cung cấp chất đạm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>
            <a:hlinkClick r:id="" action="ppaction://noaction"/>
          </p:cNvPr>
          <p:cNvSpPr txBox="1"/>
          <p:nvPr/>
        </p:nvSpPr>
        <p:spPr>
          <a:xfrm>
            <a:off x="0" y="16002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3: 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tác dụng v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từng loại                       thức ăn nuôi g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62" name="Text Box 14"/>
          <p:cNvSpPr txBox="1"/>
          <p:nvPr/>
        </p:nvSpPr>
        <p:spPr>
          <a:xfrm>
            <a:off x="0" y="2971800"/>
            <a:ext cx="91440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cung cấp chất bột đường.</a:t>
            </a:r>
          </a:p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cung cấp chất đạm.</a:t>
            </a:r>
          </a:p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cung cấp chất khoáng.</a:t>
            </a:r>
          </a:p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cung cấp vi - ta- min.</a:t>
            </a:r>
          </a:p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hỗn hợp.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63" name="Text Box 15"/>
          <p:cNvSpPr txBox="1"/>
          <p:nvPr/>
        </p:nvSpPr>
        <p:spPr>
          <a:xfrm>
            <a:off x="0" y="252888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của 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chia l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64" name="Text Box 16"/>
          <p:cNvSpPr txBox="1"/>
          <p:nvPr/>
        </p:nvSpPr>
        <p:spPr>
          <a:xfrm>
            <a:off x="0" y="2992036"/>
            <a:ext cx="89646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Kể tên các loại thức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65" name="Text Box 17"/>
          <p:cNvSpPr txBox="1"/>
          <p:nvPr/>
        </p:nvSpPr>
        <p:spPr>
          <a:xfrm>
            <a:off x="-9099" y="2528888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của g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có 5 loại.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8" name="Picture 7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" y="61913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7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892" y="5438183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62" grpId="0"/>
      <p:bldP spid="53263" grpId="0"/>
      <p:bldP spid="53263" grpId="1"/>
      <p:bldP spid="53264" grpId="0"/>
      <p:bldP spid="53264" grpId="1"/>
      <p:bldP spid="532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4" name="Text Box 40"/>
          <p:cNvSpPr txBox="1"/>
          <p:nvPr/>
        </p:nvSpPr>
        <p:spPr>
          <a:xfrm>
            <a:off x="0" y="3109913"/>
            <a:ext cx="9144000" cy="3267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Tác dụng: 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bột đường (hay còn gọi l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glu - xít) có tác dụng cung cấp năng lượng cho hoạt động sống hằng ng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của g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hoá th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chất béo tích luỹ trong thịt, trứng g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Char char="-"/>
            </a:pP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Chất bột đường có nhiều trong hạt, củ của cây lương thực, hoa m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như lúa, ngô, khoai, sắn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sz="26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dụng: 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cung cấp chất bột đường được sử dụng cho g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 dưới dạng nguyên hạt hoặc dạng bột.  </a:t>
            </a:r>
            <a:endParaRPr sz="26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Text Box 41">
            <a:hlinkClick r:id="" action="ppaction://noaction"/>
          </p:cNvPr>
          <p:cNvSpPr txBox="1"/>
          <p:nvPr/>
        </p:nvSpPr>
        <p:spPr>
          <a:xfrm>
            <a:off x="0" y="1641475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3: 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tác dụng v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từng loại                       thức ăn nuôi g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2" name="Text Box 46"/>
          <p:cNvSpPr txBox="1"/>
          <p:nvPr/>
        </p:nvSpPr>
        <p:spPr>
          <a:xfrm>
            <a:off x="0" y="259080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cung cấp chất bột đường 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4" name="Picture 7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" y="61913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7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13" y="58738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Text Box 8"/>
          <p:cNvSpPr txBox="1"/>
          <p:nvPr/>
        </p:nvSpPr>
        <p:spPr>
          <a:xfrm>
            <a:off x="1752600" y="1600200"/>
            <a:ext cx="563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cung cấp chất bột đường 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353" name="Picture 9" descr="S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2465388"/>
            <a:ext cx="3413125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5" name="Picture 11" descr="dau%2520d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213" y="2444750"/>
            <a:ext cx="28194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25"/>
          <p:cNvSpPr/>
          <p:nvPr/>
        </p:nvSpPr>
        <p:spPr>
          <a:xfrm>
            <a:off x="0" y="-5232400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18" name="Rectangle 26"/>
          <p:cNvSpPr/>
          <p:nvPr/>
        </p:nvSpPr>
        <p:spPr>
          <a:xfrm>
            <a:off x="0" y="-4289425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19" name="Rectangle 27"/>
          <p:cNvSpPr/>
          <p:nvPr/>
        </p:nvSpPr>
        <p:spPr>
          <a:xfrm>
            <a:off x="0" y="-3336925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20" name="Rectangle 29"/>
          <p:cNvSpPr/>
          <p:nvPr/>
        </p:nvSpPr>
        <p:spPr>
          <a:xfrm>
            <a:off x="0" y="-1069975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21" name="Rectangle 30"/>
          <p:cNvSpPr/>
          <p:nvPr/>
        </p:nvSpPr>
        <p:spPr>
          <a:xfrm>
            <a:off x="0" y="6350"/>
            <a:ext cx="9144000" cy="368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22" name="Rectangle 32"/>
          <p:cNvSpPr/>
          <p:nvPr/>
        </p:nvSpPr>
        <p:spPr>
          <a:xfrm>
            <a:off x="0" y="1787525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23" name="Rectangle 33"/>
          <p:cNvSpPr/>
          <p:nvPr/>
        </p:nvSpPr>
        <p:spPr>
          <a:xfrm>
            <a:off x="0" y="2778125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24" name="Rectangle 34"/>
          <p:cNvSpPr/>
          <p:nvPr/>
        </p:nvSpPr>
        <p:spPr>
          <a:xfrm>
            <a:off x="1905000" y="3783013"/>
            <a:ext cx="7239000" cy="368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25" name="Rectangle 35"/>
          <p:cNvSpPr/>
          <p:nvPr/>
        </p:nvSpPr>
        <p:spPr>
          <a:xfrm>
            <a:off x="0" y="4787900"/>
            <a:ext cx="9144000" cy="368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26" name="Rectangle 36"/>
          <p:cNvSpPr/>
          <p:nvPr/>
        </p:nvSpPr>
        <p:spPr>
          <a:xfrm>
            <a:off x="0" y="7978775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27" name="Rectangle 37"/>
          <p:cNvSpPr/>
          <p:nvPr/>
        </p:nvSpPr>
        <p:spPr>
          <a:xfrm>
            <a:off x="0" y="8864600"/>
            <a:ext cx="184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57382" name="Picture 38" descr="http://t1.gstatic.com/images?q=tbn:M_BNQx0jq87JXM:http://www.quangcaosanpham.com/images/picture/big_167011_32_Hinh_san.jp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269038" y="2444750"/>
            <a:ext cx="28194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85" name="Picture 41" descr="http://t2.gstatic.com/images?q=tbn:C7zW2P5cd79VhM:http://1.bp.blogspot.com/_1KRDI8arRaU/RmyCaR-VTOI/AAAAAAAAABs/JcwYnLpUmOA/s400/300px-Brown-Rice.jpg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0" y="5389563"/>
            <a:ext cx="35052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Picture 7" descr="sun14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13" y="61913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4" name="Picture 7" descr="sun14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2413" y="58738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19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9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19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19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aconguoi"/>
          <p:cNvPicPr>
            <a:picLocks noChangeAspect="1"/>
          </p:cNvPicPr>
          <p:nvPr/>
        </p:nvPicPr>
        <p:blipFill>
          <a:blip r:embed="rId5">
            <a:lum bright="-7999" contrast="18000"/>
          </a:blip>
          <a:stretch>
            <a:fillRect/>
          </a:stretch>
        </p:blipFill>
        <p:spPr>
          <a:xfrm>
            <a:off x="152400" y="838200"/>
            <a:ext cx="4343400" cy="5638800"/>
          </a:xfrm>
          <a:prstGeom prst="rect">
            <a:avLst/>
          </a:prstGeom>
          <a:noFill/>
          <a:ln w="76200" cap="flat" cmpd="tri">
            <a:pattFill prst="solidDmnd">
              <a:fgClr>
                <a:srgbClr val="FF0066"/>
              </a:fgClr>
              <a:bgClr>
                <a:srgbClr val="00FF00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3" name="DSCF0742.AVI">
            <a:hlinkClick r:id="" action="ppaction://media"/>
          </p:cNvPr>
          <p:cNvPicPr>
            <a:picLocks noGrp="1" noRot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4700588" y="838200"/>
            <a:ext cx="4343400" cy="5638800"/>
          </a:xfrm>
          <a:ln w="76200" cmpd="tri">
            <a:solidFill>
              <a:srgbClr val="0000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15364" name="Rectangle 4"/>
          <p:cNvSpPr/>
          <p:nvPr/>
        </p:nvSpPr>
        <p:spPr>
          <a:xfrm>
            <a:off x="533400" y="76200"/>
            <a:ext cx="80772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Thức ăn cho gà trong những trang trại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end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738" y="6018213"/>
            <a:ext cx="633412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3848100" y="42227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3556" name="Picture 4" descr="00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419600"/>
            <a:ext cx="2039938" cy="2097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bunny_thumping_foot_md_clr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2209800"/>
            <a:ext cx="2003425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CartoonAnimatedMous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1828800"/>
            <a:ext cx="2678113" cy="267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 descr="Tweety[1]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2819400"/>
            <a:ext cx="1828800" cy="154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 descr="rooster2[1]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9200" y="47244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108325" y="466725"/>
            <a:ext cx="29338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DỤNG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94" name="WordArt 10"/>
          <p:cNvSpPr>
            <a:spLocks noTextEdit="1"/>
          </p:cNvSpPr>
          <p:nvPr/>
        </p:nvSpPr>
        <p:spPr>
          <a:xfrm>
            <a:off x="1752600" y="1295400"/>
            <a:ext cx="525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i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B19C8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ĐI TÌM ẨN SỐ</a:t>
            </a:r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25926E-6 C 0.0599 0.07547 0.11997 0.15093 0.19531 0.14306 C 0.27066 0.13519 0.43663 0.02778 0.45243 -0.04745 C 0.46823 -0.12268 0.37656 -0.25486 0.29045 -0.30786 C 0.20434 -0.36087 0.06198 -0.38726 -0.06424 -0.36504 C -0.19045 -0.34282 -0.38698 -0.20995 -0.46667 -0.17453 C -0.54635 -0.13911 -0.54462 -0.14583 -0.54288 -0.15231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9375 C 0.02396 -0.17084 0.0559 -0.14746 0.07014 -0.1176 C 0.08437 -0.08542 0.09184 -0.04723 0.09878 -0.0088 C 0.10625 0.02939 0.09878 0.06157 0.09184 0.09676 C 0.08437 0.12963 0.07396 0.16458 0.04844 0.19351 C 0.02743 0.22338 -0.00834 0.24699 -0.0474 0.26504 C -0.08316 0.28194 -0.1257 0.29398 -0.16858 0.3 C -0.21129 0.30601 -0.25417 0.30601 -0.29358 0.3 C -0.33611 0.29398 -0.375 0.27893 -0.40729 0.25532 C -0.43976 0.23495 -0.46841 0.20856 -0.48229 0.17639 C -0.5 0.14676 -0.50712 0.10601 -0.50712 0.07314 C -0.51059 0.04097 -0.50712 0.00254 -0.48924 -0.0294 C -0.47188 -0.05926 -0.43976 -0.08241 -0.3967 -0.09422 C -0.35347 -0.10324 -0.31094 -0.09121 -0.28229 -0.07061 C -0.25764 -0.05024 -0.23959 -0.0176 -0.23611 0.02037 C -0.23611 0.05833 -0.23959 0.09375 -0.25764 0.12291 C -0.27552 0.15277 -0.27222 0.15856 -0.34288 0.19676 C -0.40729 0.23819 -0.47188 0.22639 -0.51059 0.22893 C -0.54983 0.22893 -0.5816 0.21713 -0.62049 0.20555 C -0.66372 0.19097 -0.69879 0.16458 -0.72413 0.14097 C -0.74879 0.11759 -0.75955 0.08796 -0.77361 0.04097 C -0.78438 -0.00579 -0.78438 -0.0294 -0.78438 -0.06528 C -0.78438 -0.10047 -0.78438 -0.13565 -0.78438 -0.17084 " pathEditMode="relative" rAng="0" ptsTypes="fffffffffffffffffffffff">
                                      <p:cBhvr>
                                        <p:cTn id="14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556E-6 C -0.00608 -0.14351 -0.01198 -0.2868 -0.08819 -0.27314 C -0.16441 -0.25948 -0.30712 0.08774 -0.45712 0.08241 C -0.60712 0.07709 -0.79774 -0.11388 -0.98819 -0.30485 " pathEditMode="relative" ptsTypes="aaaA">
                                      <p:cBhvr>
                                        <p:cTn id="22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C -0.04913 0.03681 -0.09809 0.07361 -0.14288 0.05718 C -0.18768 0.04074 -0.25486 -0.03055 -0.2691 -0.09838 C -0.28334 -0.1662 -0.27275 -0.2868 -0.22865 -0.3493 C -0.18455 -0.4118 -0.07344 -0.46204 -0.00486 -0.47315 C 0.06371 -0.48426 0.13055 -0.46458 0.18333 -0.41597 C 0.23611 -0.36736 0.26441 -0.23333 0.3118 -0.18102 C 0.35903 -0.1287 0.37066 -0.07199 0.46666 -0.10162 C 0.56267 -0.13125 0.81718 -0.31551 0.88784 -0.35879 " pathEditMode="relative" ptsTypes="aaaaaaaaA">
                                      <p:cBhvr>
                                        <p:cTn id="31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217 -0.10231 -0.04323 -0.2044 -0.09757 -0.19699 C -0.15191 -0.18958 -0.21042 0.10741 -0.32622 0.04445 C -0.44201 -0.01852 -0.71354 -0.45995 -0.79288 -0.57477 C -0.87222 -0.68958 -0.83733 -0.66713 -0.80226 -0.64444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0-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5013" y="6046788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Group 1"/>
          <p:cNvGrpSpPr/>
          <p:nvPr/>
        </p:nvGrpSpPr>
        <p:grpSpPr>
          <a:xfrm>
            <a:off x="3076575" y="4511675"/>
            <a:ext cx="2257425" cy="2117725"/>
            <a:chOff x="3457575" y="4192588"/>
            <a:chExt cx="2257425" cy="2117725"/>
          </a:xfrm>
        </p:grpSpPr>
        <p:sp>
          <p:nvSpPr>
            <p:cNvPr id="17426" name="AutoShape 6"/>
            <p:cNvSpPr/>
            <p:nvPr/>
          </p:nvSpPr>
          <p:spPr>
            <a:xfrm>
              <a:off x="3457575" y="4192588"/>
              <a:ext cx="2257425" cy="2117725"/>
            </a:xfrm>
            <a:prstGeom prst="star16">
              <a:avLst>
                <a:gd name="adj" fmla="val 28736"/>
              </a:avLst>
            </a:prstGeom>
            <a:solidFill>
              <a:srgbClr val="009900">
                <a:alpha val="61176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7427" name="Oval 7"/>
            <p:cNvSpPr/>
            <p:nvPr/>
          </p:nvSpPr>
          <p:spPr>
            <a:xfrm>
              <a:off x="3897313" y="4567238"/>
              <a:ext cx="1371600" cy="13716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412" name="WordArt 8"/>
          <p:cNvSpPr>
            <a:spLocks noTextEdit="1"/>
          </p:cNvSpPr>
          <p:nvPr/>
        </p:nvSpPr>
        <p:spPr>
          <a:xfrm>
            <a:off x="3886200" y="5264150"/>
            <a:ext cx="609600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05</a:t>
            </a:r>
          </a:p>
        </p:txBody>
      </p:sp>
      <p:sp>
        <p:nvSpPr>
          <p:cNvPr id="17413" name="WordArt 9"/>
          <p:cNvSpPr>
            <a:spLocks noTextEdit="1"/>
          </p:cNvSpPr>
          <p:nvPr/>
        </p:nvSpPr>
        <p:spPr>
          <a:xfrm>
            <a:off x="3884613" y="5243513"/>
            <a:ext cx="611187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04</a:t>
            </a:r>
          </a:p>
        </p:txBody>
      </p:sp>
      <p:sp>
        <p:nvSpPr>
          <p:cNvPr id="17414" name="WordArt 10"/>
          <p:cNvSpPr>
            <a:spLocks noTextEdit="1"/>
          </p:cNvSpPr>
          <p:nvPr/>
        </p:nvSpPr>
        <p:spPr>
          <a:xfrm>
            <a:off x="3884613" y="5264150"/>
            <a:ext cx="611187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03</a:t>
            </a:r>
          </a:p>
        </p:txBody>
      </p:sp>
      <p:sp>
        <p:nvSpPr>
          <p:cNvPr id="17415" name="WordArt 11"/>
          <p:cNvSpPr>
            <a:spLocks noTextEdit="1"/>
          </p:cNvSpPr>
          <p:nvPr/>
        </p:nvSpPr>
        <p:spPr>
          <a:xfrm>
            <a:off x="3886200" y="5264150"/>
            <a:ext cx="609600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</a:p>
        </p:txBody>
      </p:sp>
      <p:sp>
        <p:nvSpPr>
          <p:cNvPr id="17416" name="WordArt 12"/>
          <p:cNvSpPr>
            <a:spLocks noTextEdit="1"/>
          </p:cNvSpPr>
          <p:nvPr/>
        </p:nvSpPr>
        <p:spPr>
          <a:xfrm>
            <a:off x="3886200" y="5257800"/>
            <a:ext cx="609600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</a:p>
        </p:txBody>
      </p:sp>
      <p:sp>
        <p:nvSpPr>
          <p:cNvPr id="17417" name="WordArt 13"/>
          <p:cNvSpPr>
            <a:spLocks noTextEdit="1"/>
          </p:cNvSpPr>
          <p:nvPr/>
        </p:nvSpPr>
        <p:spPr>
          <a:xfrm>
            <a:off x="3886200" y="5264150"/>
            <a:ext cx="609600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00</a:t>
            </a:r>
          </a:p>
        </p:txBody>
      </p:sp>
      <p:sp>
        <p:nvSpPr>
          <p:cNvPr id="17418" name="Text Box 14"/>
          <p:cNvSpPr txBox="1"/>
          <p:nvPr/>
        </p:nvSpPr>
        <p:spPr>
          <a:xfrm>
            <a:off x="152400" y="2620963"/>
            <a:ext cx="8763000" cy="10779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Chất bột đường có nhiều trong … , …. của cây lương thực, hoa màu như lúa, ngô, khoai, sắn,….</a:t>
            </a:r>
          </a:p>
        </p:txBody>
      </p:sp>
      <p:sp>
        <p:nvSpPr>
          <p:cNvPr id="25615" name="Text Box 15"/>
          <p:cNvSpPr txBox="1"/>
          <p:nvPr/>
        </p:nvSpPr>
        <p:spPr>
          <a:xfrm>
            <a:off x="6172200" y="2620963"/>
            <a:ext cx="1143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16" name="Text Box 16"/>
          <p:cNvSpPr txBox="1"/>
          <p:nvPr/>
        </p:nvSpPr>
        <p:spPr>
          <a:xfrm>
            <a:off x="5486400" y="263525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7424" name="Picture 7" descr="sun14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3" y="61913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5" name="Picture 7" descr="sun14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413" y="58738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/>
          <p:nvPr/>
        </p:nvSpPr>
        <p:spPr>
          <a:xfrm>
            <a:off x="152400" y="1828800"/>
            <a:ext cx="8763000" cy="2590800"/>
          </a:xfrm>
          <a:prstGeom prst="cloudCallout">
            <a:avLst>
              <a:gd name="adj1" fmla="val 19250"/>
              <a:gd name="adj2" fmla="val 48481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 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cung cấp chất bột đường được sử dụng cho g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 dưới dạng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dạng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sz="3200" b="1" i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3200" b="1" i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algn="ctr"/>
            <a:endParaRPr sz="3200" b="1" i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algn="ctr"/>
            <a:endParaRPr sz="3200" dirty="0">
              <a:latin typeface=".VnTime" panose="020B7200000000000000" pitchFamily="34" charset="0"/>
            </a:endParaRPr>
          </a:p>
        </p:txBody>
      </p:sp>
      <p:pic>
        <p:nvPicPr>
          <p:cNvPr id="18435" name="Picture 4" descr="IMG0-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6034088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Text Box 5"/>
          <p:cNvSpPr txBox="1"/>
          <p:nvPr/>
        </p:nvSpPr>
        <p:spPr>
          <a:xfrm>
            <a:off x="4280895" y="3194714"/>
            <a:ext cx="2286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nguyên hạt</a:t>
            </a:r>
          </a:p>
        </p:txBody>
      </p:sp>
      <p:grpSp>
        <p:nvGrpSpPr>
          <p:cNvPr id="18437" name="Group 1"/>
          <p:cNvGrpSpPr/>
          <p:nvPr/>
        </p:nvGrpSpPr>
        <p:grpSpPr>
          <a:xfrm>
            <a:off x="3457575" y="4525963"/>
            <a:ext cx="2257425" cy="2117725"/>
            <a:chOff x="3457575" y="4192588"/>
            <a:chExt cx="2257425" cy="2117725"/>
          </a:xfrm>
        </p:grpSpPr>
        <p:sp>
          <p:nvSpPr>
            <p:cNvPr id="18450" name="AutoShape 2"/>
            <p:cNvSpPr/>
            <p:nvPr/>
          </p:nvSpPr>
          <p:spPr>
            <a:xfrm>
              <a:off x="3457575" y="4192588"/>
              <a:ext cx="2257425" cy="2117725"/>
            </a:xfrm>
            <a:prstGeom prst="star16">
              <a:avLst>
                <a:gd name="adj" fmla="val 28736"/>
              </a:avLst>
            </a:prstGeom>
            <a:solidFill>
              <a:srgbClr val="009900">
                <a:alpha val="61176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8451" name="Oval 6"/>
            <p:cNvSpPr/>
            <p:nvPr/>
          </p:nvSpPr>
          <p:spPr>
            <a:xfrm>
              <a:off x="3897313" y="4567238"/>
              <a:ext cx="1371600" cy="13716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438" name="WordArt 7"/>
          <p:cNvSpPr>
            <a:spLocks noTextEdit="1"/>
          </p:cNvSpPr>
          <p:nvPr/>
        </p:nvSpPr>
        <p:spPr>
          <a:xfrm>
            <a:off x="4252913" y="5276850"/>
            <a:ext cx="609600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05</a:t>
            </a:r>
          </a:p>
        </p:txBody>
      </p:sp>
      <p:sp>
        <p:nvSpPr>
          <p:cNvPr id="18439" name="WordArt 8"/>
          <p:cNvSpPr>
            <a:spLocks noTextEdit="1"/>
          </p:cNvSpPr>
          <p:nvPr/>
        </p:nvSpPr>
        <p:spPr>
          <a:xfrm>
            <a:off x="4252913" y="5289550"/>
            <a:ext cx="609600" cy="80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04</a:t>
            </a:r>
          </a:p>
        </p:txBody>
      </p:sp>
      <p:sp>
        <p:nvSpPr>
          <p:cNvPr id="18440" name="WordArt 9"/>
          <p:cNvSpPr>
            <a:spLocks noTextEdit="1"/>
          </p:cNvSpPr>
          <p:nvPr/>
        </p:nvSpPr>
        <p:spPr>
          <a:xfrm>
            <a:off x="4267200" y="5214938"/>
            <a:ext cx="609600" cy="804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03</a:t>
            </a:r>
          </a:p>
        </p:txBody>
      </p:sp>
      <p:sp>
        <p:nvSpPr>
          <p:cNvPr id="18441" name="WordArt 10"/>
          <p:cNvSpPr>
            <a:spLocks noTextEdit="1"/>
          </p:cNvSpPr>
          <p:nvPr/>
        </p:nvSpPr>
        <p:spPr>
          <a:xfrm>
            <a:off x="4238625" y="5214938"/>
            <a:ext cx="687388" cy="804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</a:p>
        </p:txBody>
      </p:sp>
      <p:sp>
        <p:nvSpPr>
          <p:cNvPr id="18442" name="WordArt 11"/>
          <p:cNvSpPr>
            <a:spLocks noTextEdit="1"/>
          </p:cNvSpPr>
          <p:nvPr/>
        </p:nvSpPr>
        <p:spPr>
          <a:xfrm>
            <a:off x="4251325" y="5214938"/>
            <a:ext cx="611188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</a:p>
        </p:txBody>
      </p:sp>
      <p:sp>
        <p:nvSpPr>
          <p:cNvPr id="18443" name="WordArt 12"/>
          <p:cNvSpPr>
            <a:spLocks noTextEdit="1"/>
          </p:cNvSpPr>
          <p:nvPr/>
        </p:nvSpPr>
        <p:spPr>
          <a:xfrm>
            <a:off x="4267200" y="5235575"/>
            <a:ext cx="611188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00</a:t>
            </a:r>
          </a:p>
        </p:txBody>
      </p:sp>
      <p:sp>
        <p:nvSpPr>
          <p:cNvPr id="27661" name="Text Box 13"/>
          <p:cNvSpPr txBox="1"/>
          <p:nvPr/>
        </p:nvSpPr>
        <p:spPr>
          <a:xfrm>
            <a:off x="4533900" y="3676651"/>
            <a:ext cx="1371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bột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5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8448" name="Picture 7" descr="sun14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3" y="61913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9" name="Picture 7" descr="sun14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413" y="58738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/>
          <p:nvPr/>
        </p:nvSpPr>
        <p:spPr>
          <a:xfrm>
            <a:off x="990600" y="2514600"/>
            <a:ext cx="7362825" cy="1752600"/>
          </a:xfrm>
          <a:prstGeom prst="wedgeEllipseCallout">
            <a:avLst>
              <a:gd name="adj1" fmla="val -38259"/>
              <a:gd name="adj2" fmla="val 32190"/>
            </a:avLst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200" i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200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sz="3200" i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200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thường được sử dụng cho g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 ở gia đình.</a:t>
            </a:r>
          </a:p>
          <a:p>
            <a:endParaRPr sz="3200" i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Picture 3" descr="IMG0-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3425" y="6061075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0" name="Group 1"/>
          <p:cNvGrpSpPr/>
          <p:nvPr/>
        </p:nvGrpSpPr>
        <p:grpSpPr>
          <a:xfrm>
            <a:off x="3457575" y="4419600"/>
            <a:ext cx="2257425" cy="2117725"/>
            <a:chOff x="3457575" y="4192588"/>
            <a:chExt cx="2257425" cy="2117725"/>
          </a:xfrm>
        </p:grpSpPr>
        <p:sp>
          <p:nvSpPr>
            <p:cNvPr id="19472" name="AutoShape 4"/>
            <p:cNvSpPr/>
            <p:nvPr/>
          </p:nvSpPr>
          <p:spPr>
            <a:xfrm>
              <a:off x="3457575" y="4192588"/>
              <a:ext cx="2257425" cy="2117725"/>
            </a:xfrm>
            <a:prstGeom prst="star16">
              <a:avLst>
                <a:gd name="adj" fmla="val 28736"/>
              </a:avLst>
            </a:prstGeom>
            <a:solidFill>
              <a:srgbClr val="009900">
                <a:alpha val="61176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9473" name="Oval 5"/>
            <p:cNvSpPr/>
            <p:nvPr/>
          </p:nvSpPr>
          <p:spPr>
            <a:xfrm>
              <a:off x="3897313" y="4649788"/>
              <a:ext cx="1371600" cy="128905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9461" name="WordArt 6"/>
          <p:cNvSpPr>
            <a:spLocks noTextEdit="1"/>
          </p:cNvSpPr>
          <p:nvPr/>
        </p:nvSpPr>
        <p:spPr>
          <a:xfrm>
            <a:off x="4191000" y="5138738"/>
            <a:ext cx="763588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05</a:t>
            </a:r>
          </a:p>
        </p:txBody>
      </p:sp>
      <p:sp>
        <p:nvSpPr>
          <p:cNvPr id="19462" name="WordArt 7"/>
          <p:cNvSpPr>
            <a:spLocks noTextEdit="1"/>
          </p:cNvSpPr>
          <p:nvPr/>
        </p:nvSpPr>
        <p:spPr>
          <a:xfrm>
            <a:off x="4211638" y="5111750"/>
            <a:ext cx="687387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04</a:t>
            </a:r>
          </a:p>
        </p:txBody>
      </p:sp>
      <p:sp>
        <p:nvSpPr>
          <p:cNvPr id="19463" name="WordArt 8"/>
          <p:cNvSpPr>
            <a:spLocks noTextEdit="1"/>
          </p:cNvSpPr>
          <p:nvPr/>
        </p:nvSpPr>
        <p:spPr>
          <a:xfrm>
            <a:off x="4224338" y="5111750"/>
            <a:ext cx="611187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03</a:t>
            </a:r>
          </a:p>
        </p:txBody>
      </p:sp>
      <p:sp>
        <p:nvSpPr>
          <p:cNvPr id="19464" name="WordArt 9"/>
          <p:cNvSpPr>
            <a:spLocks noTextEdit="1"/>
          </p:cNvSpPr>
          <p:nvPr/>
        </p:nvSpPr>
        <p:spPr>
          <a:xfrm>
            <a:off x="4189413" y="5111750"/>
            <a:ext cx="763587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</a:p>
        </p:txBody>
      </p:sp>
      <p:sp>
        <p:nvSpPr>
          <p:cNvPr id="19465" name="WordArt 10"/>
          <p:cNvSpPr>
            <a:spLocks noTextEdit="1"/>
          </p:cNvSpPr>
          <p:nvPr/>
        </p:nvSpPr>
        <p:spPr>
          <a:xfrm>
            <a:off x="4191000" y="5111750"/>
            <a:ext cx="685800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</a:p>
        </p:txBody>
      </p:sp>
      <p:sp>
        <p:nvSpPr>
          <p:cNvPr id="19466" name="WordArt 11"/>
          <p:cNvSpPr>
            <a:spLocks noTextEdit="1"/>
          </p:cNvSpPr>
          <p:nvPr/>
        </p:nvSpPr>
        <p:spPr>
          <a:xfrm>
            <a:off x="4217988" y="5111750"/>
            <a:ext cx="687387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00</a:t>
            </a:r>
          </a:p>
        </p:txBody>
      </p:sp>
      <p:sp>
        <p:nvSpPr>
          <p:cNvPr id="29708" name="Text Box 12"/>
          <p:cNvSpPr txBox="1"/>
          <p:nvPr/>
        </p:nvSpPr>
        <p:spPr>
          <a:xfrm>
            <a:off x="2182813" y="2768600"/>
            <a:ext cx="2209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Thóc, gạo</a:t>
            </a:r>
          </a:p>
        </p:txBody>
      </p:sp>
      <p:pic>
        <p:nvPicPr>
          <p:cNvPr id="19470" name="Picture 7" descr="sun14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3" y="61913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7" descr="sun14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413" y="58738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0-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6046788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3"/>
          <p:cNvSpPr txBox="1"/>
          <p:nvPr/>
        </p:nvSpPr>
        <p:spPr>
          <a:xfrm>
            <a:off x="381000" y="2895600"/>
            <a:ext cx="8305800" cy="1570038"/>
          </a:xfrm>
          <a:prstGeom prst="rect">
            <a:avLst/>
          </a:prstGeom>
          <a:noFill/>
          <a:ln w="28575" cap="flat" cmpd="tri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nuôi g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sử dụng nhiều </a:t>
            </a:r>
            <a:r>
              <a:rPr sz="32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 smtClean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200" b="1" i="1" dirty="0" err="1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3200" b="1" i="1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cấp đầy đủ các chất dinh dưỡng cần thiết cho g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3200" b="1" i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AutoShape 4"/>
          <p:cNvSpPr/>
          <p:nvPr/>
        </p:nvSpPr>
        <p:spPr>
          <a:xfrm>
            <a:off x="3457575" y="4572000"/>
            <a:ext cx="2257425" cy="2117725"/>
          </a:xfrm>
          <a:prstGeom prst="star16">
            <a:avLst>
              <a:gd name="adj" fmla="val 28736"/>
            </a:avLst>
          </a:prstGeom>
          <a:solidFill>
            <a:srgbClr val="009900">
              <a:alpha val="61176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1749" name="Oval 5"/>
          <p:cNvSpPr/>
          <p:nvPr/>
        </p:nvSpPr>
        <p:spPr>
          <a:xfrm>
            <a:off x="3968750" y="4953000"/>
            <a:ext cx="1230313" cy="13049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0486" name="WordArt 6"/>
          <p:cNvSpPr>
            <a:spLocks noTextEdit="1"/>
          </p:cNvSpPr>
          <p:nvPr/>
        </p:nvSpPr>
        <p:spPr>
          <a:xfrm>
            <a:off x="4275138" y="5205413"/>
            <a:ext cx="677862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05</a:t>
            </a:r>
          </a:p>
        </p:txBody>
      </p:sp>
      <p:sp>
        <p:nvSpPr>
          <p:cNvPr id="20487" name="WordArt 7"/>
          <p:cNvSpPr>
            <a:spLocks noTextEdit="1"/>
          </p:cNvSpPr>
          <p:nvPr/>
        </p:nvSpPr>
        <p:spPr>
          <a:xfrm>
            <a:off x="4251325" y="5203825"/>
            <a:ext cx="763588" cy="754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04</a:t>
            </a:r>
          </a:p>
        </p:txBody>
      </p:sp>
      <p:sp>
        <p:nvSpPr>
          <p:cNvPr id="20488" name="WordArt 8"/>
          <p:cNvSpPr>
            <a:spLocks noTextEdit="1"/>
          </p:cNvSpPr>
          <p:nvPr/>
        </p:nvSpPr>
        <p:spPr>
          <a:xfrm>
            <a:off x="4238625" y="5232400"/>
            <a:ext cx="763588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03</a:t>
            </a:r>
          </a:p>
        </p:txBody>
      </p:sp>
      <p:sp>
        <p:nvSpPr>
          <p:cNvPr id="20489" name="WordArt 9"/>
          <p:cNvSpPr>
            <a:spLocks noTextEdit="1"/>
          </p:cNvSpPr>
          <p:nvPr/>
        </p:nvSpPr>
        <p:spPr>
          <a:xfrm>
            <a:off x="4265613" y="5257800"/>
            <a:ext cx="763587" cy="73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</a:p>
        </p:txBody>
      </p:sp>
      <p:sp>
        <p:nvSpPr>
          <p:cNvPr id="20490" name="WordArt 10"/>
          <p:cNvSpPr>
            <a:spLocks noTextEdit="1"/>
          </p:cNvSpPr>
          <p:nvPr/>
        </p:nvSpPr>
        <p:spPr>
          <a:xfrm>
            <a:off x="4240213" y="5238750"/>
            <a:ext cx="762000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</a:p>
        </p:txBody>
      </p:sp>
      <p:sp>
        <p:nvSpPr>
          <p:cNvPr id="20491" name="WordArt 11"/>
          <p:cNvSpPr>
            <a:spLocks noTextEdit="1"/>
          </p:cNvSpPr>
          <p:nvPr/>
        </p:nvSpPr>
        <p:spPr>
          <a:xfrm>
            <a:off x="4267200" y="5257800"/>
            <a:ext cx="685800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00</a:t>
            </a:r>
          </a:p>
        </p:txBody>
      </p:sp>
      <p:sp>
        <p:nvSpPr>
          <p:cNvPr id="31756" name="Text Box 12"/>
          <p:cNvSpPr txBox="1"/>
          <p:nvPr/>
        </p:nvSpPr>
        <p:spPr>
          <a:xfrm>
            <a:off x="6408057" y="2900363"/>
            <a:ext cx="1676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thức ăn</a:t>
            </a:r>
          </a:p>
        </p:txBody>
      </p:sp>
      <p:sp>
        <p:nvSpPr>
          <p:cNvPr id="20493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0496" name="Picture 7" descr="sun14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3" y="61913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7" name="Picture 7" descr="sun14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413" y="58738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61912"/>
            <a:ext cx="1709737" cy="1943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4" descr="White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953000"/>
            <a:ext cx="2471738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665559" y="1303004"/>
            <a:ext cx="841771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Nêu được tên và biết tác dụng chủ yếu của một số loại thức ăn thường dùng để nuôi gà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liên hệ thực tế để nêu tên và tác dụng chủ yếu của một số thức ăn được sử dụng nuôi gà ở gia đình hoặc địa phương.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tự học, năng lực giải quyết vấn đề và sáng tạo, năng lực thẩm mĩ, năng lực giao tiếp, năng lực hợp tác.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+ Giáo dục tính cẩn thận, tỉ mỉ và kiên trì cho học sinh. </a:t>
            </a:r>
            <a:r>
              <a:rPr lang="da-DK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Yêu thích môn học.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0-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9625" y="6096000"/>
            <a:ext cx="638175" cy="65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Text Box 3"/>
          <p:cNvSpPr txBox="1"/>
          <p:nvPr/>
        </p:nvSpPr>
        <p:spPr>
          <a:xfrm>
            <a:off x="1316038" y="2427288"/>
            <a:ext cx="6151562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Nuôi nhiều gà giúp ta </a:t>
            </a:r>
            <a:r>
              <a:rPr sz="32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..............………</a:t>
            </a:r>
            <a:endParaRPr sz="32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AutoShape 4"/>
          <p:cNvSpPr/>
          <p:nvPr/>
        </p:nvSpPr>
        <p:spPr>
          <a:xfrm>
            <a:off x="-27296" y="1719263"/>
            <a:ext cx="8558213" cy="28956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Bạn 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đư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ợc</a:t>
            </a:r>
          </a:p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thưởng một phần quà nếu </a:t>
            </a:r>
          </a:p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trả lời </a:t>
            </a:r>
            <a:r>
              <a:rPr lang="vi-VN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úng</a:t>
            </a:r>
          </a:p>
        </p:txBody>
      </p:sp>
      <p:sp>
        <p:nvSpPr>
          <p:cNvPr id="33797" name="AutoShape 5"/>
          <p:cNvSpPr/>
          <p:nvPr/>
        </p:nvSpPr>
        <p:spPr>
          <a:xfrm>
            <a:off x="3429000" y="4572000"/>
            <a:ext cx="2257425" cy="2117725"/>
          </a:xfrm>
          <a:prstGeom prst="star16">
            <a:avLst>
              <a:gd name="adj" fmla="val 28736"/>
            </a:avLst>
          </a:prstGeom>
          <a:solidFill>
            <a:srgbClr val="FF0000">
              <a:alpha val="60783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3798" name="Oval 6"/>
          <p:cNvSpPr/>
          <p:nvPr/>
        </p:nvSpPr>
        <p:spPr>
          <a:xfrm>
            <a:off x="3916363" y="4987925"/>
            <a:ext cx="1230312" cy="1219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1511" name="WordArt 7"/>
          <p:cNvSpPr>
            <a:spLocks noTextEdit="1"/>
          </p:cNvSpPr>
          <p:nvPr/>
        </p:nvSpPr>
        <p:spPr>
          <a:xfrm>
            <a:off x="4281488" y="5264150"/>
            <a:ext cx="52705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05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>
            <a:off x="4267200" y="5202238"/>
            <a:ext cx="609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04</a:t>
            </a:r>
          </a:p>
        </p:txBody>
      </p:sp>
      <p:sp>
        <p:nvSpPr>
          <p:cNvPr id="21513" name="WordArt 9"/>
          <p:cNvSpPr>
            <a:spLocks noTextEdit="1"/>
          </p:cNvSpPr>
          <p:nvPr/>
        </p:nvSpPr>
        <p:spPr>
          <a:xfrm>
            <a:off x="4273550" y="5226050"/>
            <a:ext cx="53340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03</a:t>
            </a:r>
          </a:p>
        </p:txBody>
      </p:sp>
      <p:sp>
        <p:nvSpPr>
          <p:cNvPr id="21514" name="WordArt 10"/>
          <p:cNvSpPr>
            <a:spLocks noTextEdit="1"/>
          </p:cNvSpPr>
          <p:nvPr/>
        </p:nvSpPr>
        <p:spPr>
          <a:xfrm>
            <a:off x="4308475" y="5208588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</a:p>
        </p:txBody>
      </p:sp>
      <p:sp>
        <p:nvSpPr>
          <p:cNvPr id="21515" name="WordArt 11"/>
          <p:cNvSpPr>
            <a:spLocks noTextEdit="1"/>
          </p:cNvSpPr>
          <p:nvPr/>
        </p:nvSpPr>
        <p:spPr>
          <a:xfrm>
            <a:off x="4259263" y="5243513"/>
            <a:ext cx="611187" cy="735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</a:p>
        </p:txBody>
      </p:sp>
      <p:sp>
        <p:nvSpPr>
          <p:cNvPr id="21516" name="WordArt 12"/>
          <p:cNvSpPr>
            <a:spLocks noTextEdit="1"/>
          </p:cNvSpPr>
          <p:nvPr/>
        </p:nvSpPr>
        <p:spPr>
          <a:xfrm>
            <a:off x="4265613" y="5257800"/>
            <a:ext cx="611187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00</a:t>
            </a:r>
          </a:p>
        </p:txBody>
      </p:sp>
      <p:sp>
        <p:nvSpPr>
          <p:cNvPr id="21517" name="Text Box 13"/>
          <p:cNvSpPr txBox="1"/>
          <p:nvPr/>
        </p:nvSpPr>
        <p:spPr>
          <a:xfrm>
            <a:off x="4800600" y="47244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3806" name="Text Box 14"/>
          <p:cNvSpPr txBox="1"/>
          <p:nvPr/>
        </p:nvSpPr>
        <p:spPr>
          <a:xfrm>
            <a:off x="2386027" y="2874441"/>
            <a:ext cx="39179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phát triển kinh tế</a:t>
            </a:r>
          </a:p>
        </p:txBody>
      </p:sp>
      <p:sp>
        <p:nvSpPr>
          <p:cNvPr id="21519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animBg="1"/>
      <p:bldP spid="33796" grpId="1" animBg="1"/>
      <p:bldP spid="33797" grpId="0" animBg="1"/>
      <p:bldP spid="33798" grpId="0" animBg="1"/>
      <p:bldP spid="338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/>
          <p:nvPr/>
        </p:nvSpPr>
        <p:spPr>
          <a:xfrm>
            <a:off x="1258888" y="2728218"/>
            <a:ext cx="7885112" cy="9540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nêu một số giống g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nuôi nhiều ở </a:t>
            </a:r>
            <a:r>
              <a:rPr sz="28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WordArt 5"/>
          <p:cNvSpPr>
            <a:spLocks noTextEdit="1"/>
          </p:cNvSpPr>
          <p:nvPr/>
        </p:nvSpPr>
        <p:spPr>
          <a:xfrm>
            <a:off x="3078480" y="1736378"/>
            <a:ext cx="3124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eaLnBrk="0" hangingPunct="0"/>
            <a:r>
              <a:rPr lang="en-US" sz="3600" b="1" dirty="0" smtClean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3600" b="1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7" name="Picture 6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447800"/>
            <a:ext cx="990600" cy="1976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7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" y="61913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001" y="5410200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Text Box 7"/>
          <p:cNvSpPr txBox="1"/>
          <p:nvPr/>
        </p:nvSpPr>
        <p:spPr>
          <a:xfrm>
            <a:off x="0" y="176688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 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tác dụng của thức ăn nuôi g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33" name="Text Box 9"/>
          <p:cNvSpPr txBox="1"/>
          <p:nvPr/>
        </p:nvSpPr>
        <p:spPr>
          <a:xfrm>
            <a:off x="96838" y="4232275"/>
            <a:ext cx="89709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Thức ăn có tác dụng như thế 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đối với cơ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34" name="Text Box 10"/>
          <p:cNvSpPr txBox="1"/>
          <p:nvPr/>
        </p:nvSpPr>
        <p:spPr>
          <a:xfrm>
            <a:off x="0" y="32766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 chất dinh dưỡng cung cấp cho cơ thể g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lấy từ nhiều loại thức ăn khác nhau.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35" name="Text Box 11"/>
          <p:cNvSpPr txBox="1"/>
          <p:nvPr/>
        </p:nvSpPr>
        <p:spPr>
          <a:xfrm>
            <a:off x="52388" y="3276600"/>
            <a:ext cx="8915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chất dinh dưỡng cung cấp cho cơ thể 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lấy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36" name="Text Box 12"/>
          <p:cNvSpPr txBox="1"/>
          <p:nvPr/>
        </p:nvSpPr>
        <p:spPr>
          <a:xfrm>
            <a:off x="90488" y="2281238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Động vật cần những yếu tố 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để tồn tại, sinh trưởng v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37" name="Text Box 13"/>
          <p:cNvSpPr txBox="1"/>
          <p:nvPr/>
        </p:nvSpPr>
        <p:spPr>
          <a:xfrm>
            <a:off x="20637" y="2271713"/>
            <a:ext cx="91027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Động vật muốn tồn tại, sinh trưởng v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cần có đủ nước, không khí, ánh sáng v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chất dinh dưỡng.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839" name="Text Box 15"/>
          <p:cNvSpPr txBox="1"/>
          <p:nvPr/>
        </p:nvSpPr>
        <p:spPr>
          <a:xfrm>
            <a:off x="36286" y="4232275"/>
            <a:ext cx="9144000" cy="2227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Thức ăn l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nguồn cung cấp năng lượng để duy trì các hoạt động sống của g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ăn,uống, đi lại, hô hấp, tuần ho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tiết,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Thức ăn l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nguồn cung cấp các chất dinh dưỡng cần thiết để tạo xương, thịt, trứng của g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668101" y="426221"/>
            <a:ext cx="5142273" cy="1166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4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3" grpId="0"/>
      <p:bldP spid="77833" grpId="1"/>
      <p:bldP spid="77834" grpId="0"/>
      <p:bldP spid="77835" grpId="0"/>
      <p:bldP spid="77835" grpId="1"/>
      <p:bldP spid="77836" grpId="0"/>
      <p:bldP spid="77836" grpId="1"/>
      <p:bldP spid="77837" grpId="0"/>
      <p:bldP spid="778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/>
          <p:nvPr/>
        </p:nvSpPr>
        <p:spPr>
          <a:xfrm>
            <a:off x="0" y="327660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78857" name="Text Box 9"/>
          <p:cNvSpPr txBox="1"/>
          <p:nvPr/>
        </p:nvSpPr>
        <p:spPr>
          <a:xfrm>
            <a:off x="0" y="2160588"/>
            <a:ext cx="91440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sát hình 1 Sách giáo khoa  dùng kinh nghiệm thực tế của gia đình,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hiểu biết tại nơi em ở hãy kể tên các loại thức ăn cho 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58" name="Text Box 10">
            <a:hlinkClick r:id="" action="ppaction://noaction"/>
          </p:cNvPr>
          <p:cNvSpPr txBox="1"/>
          <p:nvPr/>
        </p:nvSpPr>
        <p:spPr>
          <a:xfrm>
            <a:off x="55563" y="1628775"/>
            <a:ext cx="830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2: 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loại  thức ăn nuôi g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8" name="Picture 7" descr="sun1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413" y="58738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AutoShape 12"/>
          <p:cNvSpPr/>
          <p:nvPr/>
        </p:nvSpPr>
        <p:spPr>
          <a:xfrm>
            <a:off x="2133600" y="2133600"/>
            <a:ext cx="6705600" cy="3429000"/>
          </a:xfrm>
          <a:prstGeom prst="horizontalScroll">
            <a:avLst>
              <a:gd name="adj" fmla="val 12500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buChar char="-"/>
            </a:pP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Thóc, ngô, tấm, khoai, sắn, rau xanh, </a:t>
            </a:r>
          </a:p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cào cào, châu chấu, ốc, tép, vừng, </a:t>
            </a:r>
          </a:p>
          <a:p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bột khoáng, võ trứng, bột tổng hợp…</a:t>
            </a:r>
          </a:p>
        </p:txBody>
      </p:sp>
      <p:pic>
        <p:nvPicPr>
          <p:cNvPr id="51215" name="Picture 1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Text Box 3">
            <a:hlinkClick r:id="" action="ppaction://noaction"/>
          </p:cNvPr>
          <p:cNvSpPr txBox="1"/>
          <p:nvPr/>
        </p:nvSpPr>
        <p:spPr>
          <a:xfrm>
            <a:off x="0" y="1585913"/>
            <a:ext cx="8305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2: 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loại  thức ăn nuôi g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 dirty="0">
              <a:solidFill>
                <a:srgbClr val="0B19C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2" name="Picture 7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3" y="61913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413" y="58738"/>
            <a:ext cx="1209675" cy="120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Times New Roman" panose="02020603050405020304" pitchFamily="18" charset="0"/>
              </a:rPr>
              <a:t>7</a:t>
            </a:fld>
            <a:endParaRPr lang="en-US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Picture 7" descr="ra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88" y="914400"/>
            <a:ext cx="1600200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" descr="bap ca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28688"/>
            <a:ext cx="1524000" cy="1992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10" descr="Bắ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838200"/>
            <a:ext cx="1828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11" descr="DĐậ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963" y="914400"/>
            <a:ext cx="1828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12" descr="Lú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38" y="2998788"/>
            <a:ext cx="1524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13" descr="Khoa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2971800"/>
            <a:ext cx="1600200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14" descr="Cào cà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8513" y="3103563"/>
            <a:ext cx="1752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5" descr="giu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0963" y="3130550"/>
            <a:ext cx="3857625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6" descr="ố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7875" y="4926013"/>
            <a:ext cx="190500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17" descr="Cua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0400" y="941388"/>
            <a:ext cx="2057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18" descr="te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50" y="5035550"/>
            <a:ext cx="2667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19" descr="Vo so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13" y="5014913"/>
            <a:ext cx="18288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7" name="Text Box 13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533400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spcBef>
                <a:spcPct val="50000"/>
              </a:spcBef>
              <a:buNone/>
            </a:pPr>
            <a:r>
              <a:rPr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Các loại thức ăn cho gà cơ bản  </a:t>
            </a:r>
          </a:p>
        </p:txBody>
      </p:sp>
      <p:pic>
        <p:nvPicPr>
          <p:cNvPr id="8208" name="Picture 5" descr="tôm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5600" y="4994275"/>
            <a:ext cx="213360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Times New Roman" panose="02020603050405020304" pitchFamily="18" charset="0"/>
              </a:rPr>
              <a:t>8</a:t>
            </a:fld>
            <a:endParaRPr lang="en-US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457200" y="2819400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20" name="Picture 7" descr="ra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914400"/>
            <a:ext cx="3152775" cy="323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9" descr="DĐậ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4211638"/>
            <a:ext cx="4724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10" descr="Lú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" y="873125"/>
            <a:ext cx="3657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11" descr="Bắ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075" y="4316413"/>
            <a:ext cx="4114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2" descr="Khoa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475" y="914400"/>
            <a:ext cx="2092325" cy="3348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9226" name="Text Box 3"/>
          <p:cNvSpPr txBox="1"/>
          <p:nvPr/>
        </p:nvSpPr>
        <p:spPr>
          <a:xfrm>
            <a:off x="685800" y="152400"/>
            <a:ext cx="7543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Các loại thức </a:t>
            </a:r>
            <a:r>
              <a:rPr lang="vi-VN" altLang="x-none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ă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 nuôi gà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buNone/>
            </a:pPr>
            <a:fld id="{9A0DB2DC-4C9A-4742-B13C-FB6460FD3503}" type="slidenum">
              <a:rPr lang="en-US" sz="1200" dirty="0">
                <a:solidFill>
                  <a:srgbClr val="898989"/>
                </a:solidFill>
                <a:latin typeface="Times New Roman" panose="02020603050405020304" pitchFamily="18" charset="0"/>
              </a:rPr>
              <a:t>9</a:t>
            </a:fld>
            <a:endParaRPr lang="en-US" sz="12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457200" y="2819400"/>
            <a:ext cx="777240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4" name="Picture 8" descr="gi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1910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9" descr="Cu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91000"/>
            <a:ext cx="3048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0" descr="Cào cà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371600"/>
            <a:ext cx="289242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1" descr="te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13" y="1371600"/>
            <a:ext cx="29718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2" descr="DĐậ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325" y="4191000"/>
            <a:ext cx="1905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3" descr="Bắ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1038" y="4191000"/>
            <a:ext cx="20574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14" descr="c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9188" y="1373188"/>
            <a:ext cx="2819400" cy="2589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2" name="Text Box 3"/>
          <p:cNvSpPr txBox="1"/>
          <p:nvPr/>
        </p:nvSpPr>
        <p:spPr>
          <a:xfrm>
            <a:off x="685800" y="457200"/>
            <a:ext cx="7543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Các loại thức </a:t>
            </a:r>
            <a:r>
              <a:rPr lang="vi-VN" altLang="x-none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ă</a:t>
            </a:r>
            <a:r>
              <a:rPr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n nuôi gà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850</Words>
  <Application>Microsoft Office PowerPoint</Application>
  <PresentationFormat>On-screen Show (4:3)</PresentationFormat>
  <Paragraphs>119</Paragraphs>
  <Slides>20</Slides>
  <Notes>11</Notes>
  <HiddenSlides>5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SimSun</vt:lpstr>
      <vt:lpstr>.VnTime</vt:lpstr>
      <vt:lpstr>Arial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232</cp:revision>
  <dcterms:created xsi:type="dcterms:W3CDTF">2008-12-12T23:52:07Z</dcterms:created>
  <dcterms:modified xsi:type="dcterms:W3CDTF">2023-07-27T16:25:20Z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35C0F2BCA4CE4A7AB435BDAA37BF9E8A</vt:lpwstr>
  </property>
  <property fmtid="{D5CDD505-2E9C-101B-9397-08002B2CF9AE}" pid="3" name="KSOProductBuildVer">
    <vt:lpwstr>1033-11.2.0.11029</vt:lpwstr>
  </property>
</Properties>
</file>