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9" r:id="rId4"/>
    <p:sldId id="260" r:id="rId5"/>
    <p:sldId id="274" r:id="rId6"/>
    <p:sldId id="269" r:id="rId7"/>
    <p:sldId id="261" r:id="rId8"/>
    <p:sldId id="258" r:id="rId9"/>
    <p:sldId id="262" r:id="rId10"/>
    <p:sldId id="270" r:id="rId11"/>
    <p:sldId id="271" r:id="rId12"/>
  </p:sldIdLst>
  <p:sldSz cx="18288000" cy="10287000"/>
  <p:notesSz cx="6858000" cy="9144000"/>
  <p:embeddedFontLst>
    <p:embeddedFont>
      <p:font typeface="#9Slide07 HoneyCream" panose="020B0604020202020204" charset="0"/>
      <p:regular r:id="rId13"/>
    </p:embeddedFont>
    <p:embeddedFont>
      <p:font typeface="Calibri" panose="020F0502020204030204" pitchFamily="34" charset="0"/>
      <p:regular r:id="rId14"/>
      <p:bold r:id="rId15"/>
      <p:italic r:id="rId16"/>
      <p:boldItalic r:id="rId17"/>
    </p:embeddedFont>
    <p:embeddedFont>
      <p:font typeface="Cambria" panose="02040503050406030204" pitchFamily="18"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BE8"/>
    <a:srgbClr val="6F4B5F"/>
    <a:srgbClr val="264E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130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8B6CCDC9-5D7A-F380-7B6F-5E6FB95E1CE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83C0058D-88F9-1993-B684-429FE013184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C9453490-EB81-7D45-F451-14DADBEDEA7B}"/>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3AC1D3E-057B-C6A7-070B-E3DE714C9F11}"/>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0.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2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3.png"/><Relationship Id="rId10" Type="http://schemas.openxmlformats.org/officeDocument/2006/relationships/image" Target="../media/image30.png"/><Relationship Id="rId4" Type="http://schemas.openxmlformats.org/officeDocument/2006/relationships/image" Target="../media/image12.png"/><Relationship Id="rId9" Type="http://schemas.openxmlformats.org/officeDocument/2006/relationships/image" Target="../media/image29.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svg"/></Relationships>
</file>

<file path=ppt/slides/_rels/slide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4.sv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6.svg"/><Relationship Id="rId10" Type="http://schemas.openxmlformats.org/officeDocument/2006/relationships/image" Target="../media/image42.svg"/><Relationship Id="rId4" Type="http://schemas.openxmlformats.org/officeDocument/2006/relationships/image" Target="../media/image45.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FE8"/>
        </a:solidFill>
        <a:effectLst/>
      </p:bgPr>
    </p:bg>
    <p:spTree>
      <p:nvGrpSpPr>
        <p:cNvPr id="1" name=""/>
        <p:cNvGrpSpPr/>
        <p:nvPr/>
      </p:nvGrpSpPr>
      <p:grpSpPr>
        <a:xfrm>
          <a:off x="0" y="0"/>
          <a:ext cx="0" cy="0"/>
          <a:chOff x="0" y="0"/>
          <a:chExt cx="0" cy="0"/>
        </a:xfrm>
      </p:grpSpPr>
      <p:sp>
        <p:nvSpPr>
          <p:cNvPr id="2" name="Freeform 2"/>
          <p:cNvSpPr/>
          <p:nvPr/>
        </p:nvSpPr>
        <p:spPr>
          <a:xfrm rot="483954">
            <a:off x="12761479" y="4557200"/>
            <a:ext cx="6297283" cy="7280096"/>
          </a:xfrm>
          <a:custGeom>
            <a:avLst/>
            <a:gdLst/>
            <a:ahLst/>
            <a:cxnLst/>
            <a:rect l="l" t="t" r="r" b="b"/>
            <a:pathLst>
              <a:path w="6297283" h="7280096">
                <a:moveTo>
                  <a:pt x="0" y="0"/>
                </a:moveTo>
                <a:lnTo>
                  <a:pt x="6297283" y="0"/>
                </a:lnTo>
                <a:lnTo>
                  <a:pt x="6297283" y="7280096"/>
                </a:lnTo>
                <a:lnTo>
                  <a:pt x="0" y="7280096"/>
                </a:lnTo>
                <a:lnTo>
                  <a:pt x="0" y="0"/>
                </a:lnTo>
                <a:close/>
              </a:path>
            </a:pathLst>
          </a:custGeom>
          <a:blipFill>
            <a:blip r:embed="rId2"/>
            <a:stretch>
              <a:fillRect/>
            </a:stretch>
          </a:blipFill>
        </p:spPr>
        <p:txBody>
          <a:bodyPr/>
          <a:lstStyle/>
          <a:p>
            <a:endParaRPr lang="vi-VN"/>
          </a:p>
        </p:txBody>
      </p:sp>
      <p:sp>
        <p:nvSpPr>
          <p:cNvPr id="3" name="Freeform 3"/>
          <p:cNvSpPr/>
          <p:nvPr/>
        </p:nvSpPr>
        <p:spPr>
          <a:xfrm rot="5494856">
            <a:off x="-50809" y="-7457542"/>
            <a:ext cx="7908954" cy="8111748"/>
          </a:xfrm>
          <a:custGeom>
            <a:avLst/>
            <a:gdLst/>
            <a:ahLst/>
            <a:cxnLst/>
            <a:rect l="l" t="t" r="r" b="b"/>
            <a:pathLst>
              <a:path w="7908954" h="8111748">
                <a:moveTo>
                  <a:pt x="0" y="0"/>
                </a:moveTo>
                <a:lnTo>
                  <a:pt x="7908954" y="0"/>
                </a:lnTo>
                <a:lnTo>
                  <a:pt x="7908954" y="8111748"/>
                </a:lnTo>
                <a:lnTo>
                  <a:pt x="0" y="8111748"/>
                </a:lnTo>
                <a:lnTo>
                  <a:pt x="0" y="0"/>
                </a:lnTo>
                <a:close/>
              </a:path>
            </a:pathLst>
          </a:custGeom>
          <a:blipFill>
            <a:blip r:embed="rId3"/>
            <a:stretch>
              <a:fillRect/>
            </a:stretch>
          </a:blipFill>
        </p:spPr>
        <p:txBody>
          <a:bodyPr/>
          <a:lstStyle/>
          <a:p>
            <a:endParaRPr lang="vi-VN"/>
          </a:p>
        </p:txBody>
      </p:sp>
      <p:sp>
        <p:nvSpPr>
          <p:cNvPr id="4" name="Freeform 4"/>
          <p:cNvSpPr/>
          <p:nvPr/>
        </p:nvSpPr>
        <p:spPr>
          <a:xfrm rot="-1408367">
            <a:off x="-6656486" y="876602"/>
            <a:ext cx="11272813" cy="10948719"/>
          </a:xfrm>
          <a:custGeom>
            <a:avLst/>
            <a:gdLst/>
            <a:ahLst/>
            <a:cxnLst/>
            <a:rect l="l" t="t" r="r" b="b"/>
            <a:pathLst>
              <a:path w="11272813" h="10948719">
                <a:moveTo>
                  <a:pt x="0" y="0"/>
                </a:moveTo>
                <a:lnTo>
                  <a:pt x="11272812" y="0"/>
                </a:lnTo>
                <a:lnTo>
                  <a:pt x="11272812" y="10948720"/>
                </a:lnTo>
                <a:lnTo>
                  <a:pt x="0" y="10948720"/>
                </a:lnTo>
                <a:lnTo>
                  <a:pt x="0" y="0"/>
                </a:lnTo>
                <a:close/>
              </a:path>
            </a:pathLst>
          </a:custGeom>
          <a:blipFill>
            <a:blip r:embed="rId4"/>
            <a:stretch>
              <a:fillRect/>
            </a:stretch>
          </a:blipFill>
        </p:spPr>
        <p:txBody>
          <a:bodyPr/>
          <a:lstStyle/>
          <a:p>
            <a:endParaRPr lang="vi-VN"/>
          </a:p>
        </p:txBody>
      </p:sp>
      <p:sp>
        <p:nvSpPr>
          <p:cNvPr id="5" name="Freeform 5"/>
          <p:cNvSpPr/>
          <p:nvPr/>
        </p:nvSpPr>
        <p:spPr>
          <a:xfrm rot="750767">
            <a:off x="-4081691" y="9662360"/>
            <a:ext cx="10618673" cy="4751856"/>
          </a:xfrm>
          <a:custGeom>
            <a:avLst/>
            <a:gdLst/>
            <a:ahLst/>
            <a:cxnLst/>
            <a:rect l="l" t="t" r="r" b="b"/>
            <a:pathLst>
              <a:path w="10618673" h="4751856">
                <a:moveTo>
                  <a:pt x="0" y="0"/>
                </a:moveTo>
                <a:lnTo>
                  <a:pt x="10618673" y="0"/>
                </a:lnTo>
                <a:lnTo>
                  <a:pt x="10618673" y="4751856"/>
                </a:lnTo>
                <a:lnTo>
                  <a:pt x="0" y="4751856"/>
                </a:lnTo>
                <a:lnTo>
                  <a:pt x="0" y="0"/>
                </a:lnTo>
                <a:close/>
              </a:path>
            </a:pathLst>
          </a:custGeom>
          <a:blipFill>
            <a:blip r:embed="rId5"/>
            <a:stretch>
              <a:fillRect/>
            </a:stretch>
          </a:blipFill>
        </p:spPr>
        <p:txBody>
          <a:bodyPr/>
          <a:lstStyle/>
          <a:p>
            <a:endParaRPr lang="vi-VN"/>
          </a:p>
        </p:txBody>
      </p:sp>
      <p:sp>
        <p:nvSpPr>
          <p:cNvPr id="6" name="Freeform 6"/>
          <p:cNvSpPr/>
          <p:nvPr/>
        </p:nvSpPr>
        <p:spPr>
          <a:xfrm>
            <a:off x="2531019" y="663202"/>
            <a:ext cx="13238910" cy="8671486"/>
          </a:xfrm>
          <a:custGeom>
            <a:avLst/>
            <a:gdLst/>
            <a:ahLst/>
            <a:cxnLst/>
            <a:rect l="l" t="t" r="r" b="b"/>
            <a:pathLst>
              <a:path w="13238910" h="8671486">
                <a:moveTo>
                  <a:pt x="0" y="0"/>
                </a:moveTo>
                <a:lnTo>
                  <a:pt x="13238910" y="0"/>
                </a:lnTo>
                <a:lnTo>
                  <a:pt x="13238910" y="8671486"/>
                </a:lnTo>
                <a:lnTo>
                  <a:pt x="0" y="8671486"/>
                </a:lnTo>
                <a:lnTo>
                  <a:pt x="0" y="0"/>
                </a:lnTo>
                <a:close/>
              </a:path>
            </a:pathLst>
          </a:custGeom>
          <a:blipFill>
            <a:blip r:embed="rId6"/>
            <a:stretch>
              <a:fillRect/>
            </a:stretch>
          </a:blipFill>
        </p:spPr>
        <p:txBody>
          <a:bodyPr/>
          <a:lstStyle/>
          <a:p>
            <a:endParaRPr lang="vi-VN"/>
          </a:p>
        </p:txBody>
      </p:sp>
      <p:sp>
        <p:nvSpPr>
          <p:cNvPr id="10" name="Freeform 10"/>
          <p:cNvSpPr/>
          <p:nvPr/>
        </p:nvSpPr>
        <p:spPr>
          <a:xfrm>
            <a:off x="14906418" y="-1044619"/>
            <a:ext cx="5075810" cy="7632797"/>
          </a:xfrm>
          <a:custGeom>
            <a:avLst/>
            <a:gdLst/>
            <a:ahLst/>
            <a:cxnLst/>
            <a:rect l="l" t="t" r="r" b="b"/>
            <a:pathLst>
              <a:path w="5075810" h="7632797">
                <a:moveTo>
                  <a:pt x="0" y="0"/>
                </a:moveTo>
                <a:lnTo>
                  <a:pt x="5075810" y="0"/>
                </a:lnTo>
                <a:lnTo>
                  <a:pt x="5075810" y="7632797"/>
                </a:lnTo>
                <a:lnTo>
                  <a:pt x="0" y="7632797"/>
                </a:lnTo>
                <a:lnTo>
                  <a:pt x="0" y="0"/>
                </a:lnTo>
                <a:close/>
              </a:path>
            </a:pathLst>
          </a:custGeom>
          <a:blipFill>
            <a:blip r:embed="rId7"/>
            <a:stretch>
              <a:fillRect/>
            </a:stretch>
          </a:blipFill>
        </p:spPr>
        <p:txBody>
          <a:bodyPr/>
          <a:lstStyle/>
          <a:p>
            <a:endParaRPr lang="vi-VN"/>
          </a:p>
        </p:txBody>
      </p:sp>
      <p:sp>
        <p:nvSpPr>
          <p:cNvPr id="11" name="Freeform 11"/>
          <p:cNvSpPr/>
          <p:nvPr/>
        </p:nvSpPr>
        <p:spPr>
          <a:xfrm rot="-657686">
            <a:off x="9810701" y="8379055"/>
            <a:ext cx="10191435" cy="3095648"/>
          </a:xfrm>
          <a:custGeom>
            <a:avLst/>
            <a:gdLst/>
            <a:ahLst/>
            <a:cxnLst/>
            <a:rect l="l" t="t" r="r" b="b"/>
            <a:pathLst>
              <a:path w="10191435" h="3095648">
                <a:moveTo>
                  <a:pt x="0" y="0"/>
                </a:moveTo>
                <a:lnTo>
                  <a:pt x="10191435" y="0"/>
                </a:lnTo>
                <a:lnTo>
                  <a:pt x="10191435" y="3095649"/>
                </a:lnTo>
                <a:lnTo>
                  <a:pt x="0" y="3095649"/>
                </a:lnTo>
                <a:lnTo>
                  <a:pt x="0" y="0"/>
                </a:lnTo>
                <a:close/>
              </a:path>
            </a:pathLst>
          </a:custGeom>
          <a:blipFill>
            <a:blip r:embed="rId8"/>
            <a:stretch>
              <a:fillRect/>
            </a:stretch>
          </a:blipFill>
        </p:spPr>
        <p:txBody>
          <a:bodyPr/>
          <a:lstStyle/>
          <a:p>
            <a:endParaRPr lang="vi-VN"/>
          </a:p>
        </p:txBody>
      </p:sp>
      <p:sp>
        <p:nvSpPr>
          <p:cNvPr id="15" name="Rectangle: Rounded Corners 14">
            <a:extLst>
              <a:ext uri="{FF2B5EF4-FFF2-40B4-BE49-F238E27FC236}">
                <a16:creationId xmlns:a16="http://schemas.microsoft.com/office/drawing/2014/main" id="{FAF649F2-E663-BAED-F623-2914EAF70C9B}"/>
              </a:ext>
            </a:extLst>
          </p:cNvPr>
          <p:cNvSpPr/>
          <p:nvPr/>
        </p:nvSpPr>
        <p:spPr>
          <a:xfrm>
            <a:off x="7794822" y="1511135"/>
            <a:ext cx="2711304" cy="801078"/>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err="1">
                <a:latin typeface="Cambria" panose="02040503050406030204" pitchFamily="18" charset="0"/>
                <a:ea typeface="Cambria" panose="02040503050406030204" pitchFamily="18" charset="0"/>
              </a:rPr>
              <a:t>Tiếng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Việt</a:t>
            </a:r>
            <a:r>
              <a:rPr lang="en-US" sz="3000" b="1" dirty="0">
                <a:latin typeface="Cambria" panose="02040503050406030204" pitchFamily="18" charset="0"/>
                <a:ea typeface="Cambria" panose="02040503050406030204" pitchFamily="18" charset="0"/>
              </a:rPr>
              <a:t> </a:t>
            </a:r>
            <a:endParaRPr lang="vi-VN" sz="3000" b="1" dirty="0">
              <a:latin typeface="Cambria" panose="02040503050406030204" pitchFamily="18" charset="0"/>
              <a:ea typeface="Cambria" panose="02040503050406030204" pitchFamily="18" charset="0"/>
            </a:endParaRPr>
          </a:p>
        </p:txBody>
      </p:sp>
      <p:sp>
        <p:nvSpPr>
          <p:cNvPr id="16" name="Freeform 2">
            <a:extLst>
              <a:ext uri="{FF2B5EF4-FFF2-40B4-BE49-F238E27FC236}">
                <a16:creationId xmlns:a16="http://schemas.microsoft.com/office/drawing/2014/main" id="{9F058C89-B393-904E-9127-538CC3797AD3}"/>
              </a:ext>
            </a:extLst>
          </p:cNvPr>
          <p:cNvSpPr/>
          <p:nvPr/>
        </p:nvSpPr>
        <p:spPr>
          <a:xfrm rot="20550046">
            <a:off x="12217518" y="4741036"/>
            <a:ext cx="3139207" cy="3231499"/>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9"/>
            <a:stretch>
              <a:fillRect/>
            </a:stretch>
          </a:blipFill>
        </p:spPr>
        <p:txBody>
          <a:bodyPr/>
          <a:lstStyle/>
          <a:p>
            <a:endParaRPr lang="vi-VN"/>
          </a:p>
        </p:txBody>
      </p:sp>
      <p:sp>
        <p:nvSpPr>
          <p:cNvPr id="17" name="Freeform 3">
            <a:extLst>
              <a:ext uri="{FF2B5EF4-FFF2-40B4-BE49-F238E27FC236}">
                <a16:creationId xmlns:a16="http://schemas.microsoft.com/office/drawing/2014/main" id="{6239B814-585E-FD96-3699-5086641CC8B1}"/>
              </a:ext>
            </a:extLst>
          </p:cNvPr>
          <p:cNvSpPr/>
          <p:nvPr/>
        </p:nvSpPr>
        <p:spPr>
          <a:xfrm rot="268111">
            <a:off x="10408788" y="4731382"/>
            <a:ext cx="2501422" cy="4316300"/>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10"/>
            <a:stretch>
              <a:fillRect/>
            </a:stretch>
          </a:blipFill>
        </p:spPr>
        <p:txBody>
          <a:bodyPr/>
          <a:lstStyle/>
          <a:p>
            <a:endParaRPr lang="vi-VN"/>
          </a:p>
        </p:txBody>
      </p:sp>
      <p:sp>
        <p:nvSpPr>
          <p:cNvPr id="18" name="Freeform 4">
            <a:extLst>
              <a:ext uri="{FF2B5EF4-FFF2-40B4-BE49-F238E27FC236}">
                <a16:creationId xmlns:a16="http://schemas.microsoft.com/office/drawing/2014/main" id="{1D4ACDC2-40A1-8837-2AC5-ABCB18F23348}"/>
              </a:ext>
            </a:extLst>
          </p:cNvPr>
          <p:cNvSpPr/>
          <p:nvPr/>
        </p:nvSpPr>
        <p:spPr>
          <a:xfrm rot="441267">
            <a:off x="7474017" y="6629637"/>
            <a:ext cx="3689386" cy="2161577"/>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11"/>
            <a:stretch>
              <a:fillRect/>
            </a:stretch>
          </a:blipFill>
        </p:spPr>
        <p:txBody>
          <a:bodyPr/>
          <a:lstStyle/>
          <a:p>
            <a:endParaRPr lang="vi-VN"/>
          </a:p>
        </p:txBody>
      </p:sp>
      <p:sp>
        <p:nvSpPr>
          <p:cNvPr id="19" name="Freeform 5">
            <a:extLst>
              <a:ext uri="{FF2B5EF4-FFF2-40B4-BE49-F238E27FC236}">
                <a16:creationId xmlns:a16="http://schemas.microsoft.com/office/drawing/2014/main" id="{BB786018-8AB6-D5BC-6DCE-620FC923A32F}"/>
              </a:ext>
            </a:extLst>
          </p:cNvPr>
          <p:cNvSpPr/>
          <p:nvPr/>
        </p:nvSpPr>
        <p:spPr>
          <a:xfrm rot="20746559">
            <a:off x="11273594" y="6561971"/>
            <a:ext cx="2608306" cy="2753288"/>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12"/>
            <a:stretch>
              <a:fillRect/>
            </a:stretch>
          </a:blipFill>
        </p:spPr>
        <p:txBody>
          <a:bodyPr/>
          <a:lstStyle/>
          <a:p>
            <a:endParaRPr lang="vi-VN"/>
          </a:p>
        </p:txBody>
      </p:sp>
      <p:pic>
        <p:nvPicPr>
          <p:cNvPr id="21" name="Picture 20" descr="A green and white logo&#10;&#10;Description automatically generated">
            <a:extLst>
              <a:ext uri="{FF2B5EF4-FFF2-40B4-BE49-F238E27FC236}">
                <a16:creationId xmlns:a16="http://schemas.microsoft.com/office/drawing/2014/main" id="{8D49C744-F104-44BF-8410-080B3A67A6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03335" y="409656"/>
            <a:ext cx="2402065" cy="2402065"/>
          </a:xfrm>
          <a:prstGeom prst="rect">
            <a:avLst/>
          </a:prstGeom>
        </p:spPr>
      </p:pic>
      <p:pic>
        <p:nvPicPr>
          <p:cNvPr id="7" name="Picture 6">
            <a:extLst>
              <a:ext uri="{FF2B5EF4-FFF2-40B4-BE49-F238E27FC236}">
                <a16:creationId xmlns:a16="http://schemas.microsoft.com/office/drawing/2014/main" id="{81F779EA-6A9C-406C-623E-8D5AC1B1508F}"/>
              </a:ext>
            </a:extLst>
          </p:cNvPr>
          <p:cNvPicPr>
            <a:picLocks noChangeAspect="1"/>
          </p:cNvPicPr>
          <p:nvPr/>
        </p:nvPicPr>
        <p:blipFill>
          <a:blip r:embed="rId14"/>
          <a:stretch>
            <a:fillRect/>
          </a:stretch>
        </p:blipFill>
        <p:spPr>
          <a:xfrm>
            <a:off x="419069" y="1737726"/>
            <a:ext cx="16712784" cy="446110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FE8"/>
        </a:solidFill>
        <a:effectLst/>
      </p:bgPr>
    </p:bg>
    <p:spTree>
      <p:nvGrpSpPr>
        <p:cNvPr id="1" name=""/>
        <p:cNvGrpSpPr/>
        <p:nvPr/>
      </p:nvGrpSpPr>
      <p:grpSpPr>
        <a:xfrm>
          <a:off x="0" y="0"/>
          <a:ext cx="0" cy="0"/>
          <a:chOff x="0" y="0"/>
          <a:chExt cx="0" cy="0"/>
        </a:xfrm>
      </p:grpSpPr>
      <p:sp>
        <p:nvSpPr>
          <p:cNvPr id="2" name="Freeform 2"/>
          <p:cNvSpPr/>
          <p:nvPr/>
        </p:nvSpPr>
        <p:spPr>
          <a:xfrm rot="483954">
            <a:off x="12761479" y="4557200"/>
            <a:ext cx="6297283" cy="7280096"/>
          </a:xfrm>
          <a:custGeom>
            <a:avLst/>
            <a:gdLst/>
            <a:ahLst/>
            <a:cxnLst/>
            <a:rect l="l" t="t" r="r" b="b"/>
            <a:pathLst>
              <a:path w="6297283" h="7280096">
                <a:moveTo>
                  <a:pt x="0" y="0"/>
                </a:moveTo>
                <a:lnTo>
                  <a:pt x="6297283" y="0"/>
                </a:lnTo>
                <a:lnTo>
                  <a:pt x="6297283" y="7280096"/>
                </a:lnTo>
                <a:lnTo>
                  <a:pt x="0" y="728009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94856">
            <a:off x="-50809" y="-7457542"/>
            <a:ext cx="7908954" cy="8111748"/>
          </a:xfrm>
          <a:custGeom>
            <a:avLst/>
            <a:gdLst/>
            <a:ahLst/>
            <a:cxnLst/>
            <a:rect l="l" t="t" r="r" b="b"/>
            <a:pathLst>
              <a:path w="7908954" h="8111748">
                <a:moveTo>
                  <a:pt x="0" y="0"/>
                </a:moveTo>
                <a:lnTo>
                  <a:pt x="7908954" y="0"/>
                </a:lnTo>
                <a:lnTo>
                  <a:pt x="7908954" y="8111748"/>
                </a:lnTo>
                <a:lnTo>
                  <a:pt x="0" y="811174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1408367">
            <a:off x="-6656486" y="876602"/>
            <a:ext cx="11272813" cy="10948719"/>
          </a:xfrm>
          <a:custGeom>
            <a:avLst/>
            <a:gdLst/>
            <a:ahLst/>
            <a:cxnLst/>
            <a:rect l="l" t="t" r="r" b="b"/>
            <a:pathLst>
              <a:path w="11272813" h="10948719">
                <a:moveTo>
                  <a:pt x="0" y="0"/>
                </a:moveTo>
                <a:lnTo>
                  <a:pt x="11272812" y="0"/>
                </a:lnTo>
                <a:lnTo>
                  <a:pt x="11272812" y="10948720"/>
                </a:lnTo>
                <a:lnTo>
                  <a:pt x="0" y="109487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50767">
            <a:off x="-4081691" y="9662360"/>
            <a:ext cx="10618673" cy="4751856"/>
          </a:xfrm>
          <a:custGeom>
            <a:avLst/>
            <a:gdLst/>
            <a:ahLst/>
            <a:cxnLst/>
            <a:rect l="l" t="t" r="r" b="b"/>
            <a:pathLst>
              <a:path w="10618673" h="4751856">
                <a:moveTo>
                  <a:pt x="0" y="0"/>
                </a:moveTo>
                <a:lnTo>
                  <a:pt x="10618673" y="0"/>
                </a:lnTo>
                <a:lnTo>
                  <a:pt x="10618673" y="4751856"/>
                </a:lnTo>
                <a:lnTo>
                  <a:pt x="0" y="475185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2531019" y="663202"/>
            <a:ext cx="13238910" cy="8671486"/>
          </a:xfrm>
          <a:custGeom>
            <a:avLst/>
            <a:gdLst/>
            <a:ahLst/>
            <a:cxnLst/>
            <a:rect l="l" t="t" r="r" b="b"/>
            <a:pathLst>
              <a:path w="13238910" h="8671486">
                <a:moveTo>
                  <a:pt x="0" y="0"/>
                </a:moveTo>
                <a:lnTo>
                  <a:pt x="13238910" y="0"/>
                </a:lnTo>
                <a:lnTo>
                  <a:pt x="13238910" y="8671486"/>
                </a:lnTo>
                <a:lnTo>
                  <a:pt x="0" y="867148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14906418" y="-1044619"/>
            <a:ext cx="5075810" cy="7632797"/>
          </a:xfrm>
          <a:custGeom>
            <a:avLst/>
            <a:gdLst/>
            <a:ahLst/>
            <a:cxnLst/>
            <a:rect l="l" t="t" r="r" b="b"/>
            <a:pathLst>
              <a:path w="5075810" h="7632797">
                <a:moveTo>
                  <a:pt x="0" y="0"/>
                </a:moveTo>
                <a:lnTo>
                  <a:pt x="5075810" y="0"/>
                </a:lnTo>
                <a:lnTo>
                  <a:pt x="5075810" y="7632797"/>
                </a:lnTo>
                <a:lnTo>
                  <a:pt x="0" y="763279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657686">
            <a:off x="9810701" y="8379055"/>
            <a:ext cx="10191435" cy="3095648"/>
          </a:xfrm>
          <a:custGeom>
            <a:avLst/>
            <a:gdLst/>
            <a:ahLst/>
            <a:cxnLst/>
            <a:rect l="l" t="t" r="r" b="b"/>
            <a:pathLst>
              <a:path w="10191435" h="3095648">
                <a:moveTo>
                  <a:pt x="0" y="0"/>
                </a:moveTo>
                <a:lnTo>
                  <a:pt x="10191435" y="0"/>
                </a:lnTo>
                <a:lnTo>
                  <a:pt x="10191435" y="3095649"/>
                </a:lnTo>
                <a:lnTo>
                  <a:pt x="0" y="3095649"/>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9F058C89-B393-904E-9127-538CC3797AD3}"/>
              </a:ext>
            </a:extLst>
          </p:cNvPr>
          <p:cNvSpPr/>
          <p:nvPr/>
        </p:nvSpPr>
        <p:spPr>
          <a:xfrm rot="20550046">
            <a:off x="12217518" y="4741036"/>
            <a:ext cx="3139207" cy="3231499"/>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6239B814-585E-FD96-3699-5086641CC8B1}"/>
              </a:ext>
            </a:extLst>
          </p:cNvPr>
          <p:cNvSpPr/>
          <p:nvPr/>
        </p:nvSpPr>
        <p:spPr>
          <a:xfrm rot="268111">
            <a:off x="10408788" y="4731382"/>
            <a:ext cx="2501422" cy="4316300"/>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4">
            <a:extLst>
              <a:ext uri="{FF2B5EF4-FFF2-40B4-BE49-F238E27FC236}">
                <a16:creationId xmlns:a16="http://schemas.microsoft.com/office/drawing/2014/main" id="{1D4ACDC2-40A1-8837-2AC5-ABCB18F23348}"/>
              </a:ext>
            </a:extLst>
          </p:cNvPr>
          <p:cNvSpPr/>
          <p:nvPr/>
        </p:nvSpPr>
        <p:spPr>
          <a:xfrm rot="441267">
            <a:off x="7474017" y="6629637"/>
            <a:ext cx="3689386" cy="2161577"/>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5">
            <a:extLst>
              <a:ext uri="{FF2B5EF4-FFF2-40B4-BE49-F238E27FC236}">
                <a16:creationId xmlns:a16="http://schemas.microsoft.com/office/drawing/2014/main" id="{BB786018-8AB6-D5BC-6DCE-620FC923A32F}"/>
              </a:ext>
            </a:extLst>
          </p:cNvPr>
          <p:cNvSpPr/>
          <p:nvPr/>
        </p:nvSpPr>
        <p:spPr>
          <a:xfrm rot="20746559">
            <a:off x="11273594" y="6561971"/>
            <a:ext cx="2608306" cy="2753288"/>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C4EAF40F-CE8F-ED9A-D417-79913A6C6EE8}"/>
              </a:ext>
            </a:extLst>
          </p:cNvPr>
          <p:cNvPicPr>
            <a:picLocks noChangeAspect="1"/>
          </p:cNvPicPr>
          <p:nvPr/>
        </p:nvPicPr>
        <p:blipFill>
          <a:blip r:embed="rId13"/>
          <a:stretch>
            <a:fillRect/>
          </a:stretch>
        </p:blipFill>
        <p:spPr>
          <a:xfrm>
            <a:off x="-878238" y="1001032"/>
            <a:ext cx="19401903" cy="5387543"/>
          </a:xfrm>
          <a:prstGeom prst="rect">
            <a:avLst/>
          </a:prstGeom>
        </p:spPr>
      </p:pic>
    </p:spTree>
    <p:extLst>
      <p:ext uri="{BB962C8B-B14F-4D97-AF65-F5344CB8AC3E}">
        <p14:creationId xmlns:p14="http://schemas.microsoft.com/office/powerpoint/2010/main" val="1505830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FE8"/>
        </a:solidFill>
        <a:effectLst/>
      </p:bgPr>
    </p:bg>
    <p:spTree>
      <p:nvGrpSpPr>
        <p:cNvPr id="1" name=""/>
        <p:cNvGrpSpPr/>
        <p:nvPr/>
      </p:nvGrpSpPr>
      <p:grpSpPr>
        <a:xfrm>
          <a:off x="0" y="0"/>
          <a:ext cx="0" cy="0"/>
          <a:chOff x="0" y="0"/>
          <a:chExt cx="0" cy="0"/>
        </a:xfrm>
      </p:grpSpPr>
      <p:sp>
        <p:nvSpPr>
          <p:cNvPr id="2" name="Freeform 2"/>
          <p:cNvSpPr/>
          <p:nvPr/>
        </p:nvSpPr>
        <p:spPr>
          <a:xfrm rot="483954">
            <a:off x="12761479" y="4557200"/>
            <a:ext cx="6297283" cy="7280096"/>
          </a:xfrm>
          <a:custGeom>
            <a:avLst/>
            <a:gdLst/>
            <a:ahLst/>
            <a:cxnLst/>
            <a:rect l="l" t="t" r="r" b="b"/>
            <a:pathLst>
              <a:path w="6297283" h="7280096">
                <a:moveTo>
                  <a:pt x="0" y="0"/>
                </a:moveTo>
                <a:lnTo>
                  <a:pt x="6297283" y="0"/>
                </a:lnTo>
                <a:lnTo>
                  <a:pt x="6297283" y="7280096"/>
                </a:lnTo>
                <a:lnTo>
                  <a:pt x="0" y="728009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94856">
            <a:off x="-50809" y="-7457542"/>
            <a:ext cx="7908954" cy="8111748"/>
          </a:xfrm>
          <a:custGeom>
            <a:avLst/>
            <a:gdLst/>
            <a:ahLst/>
            <a:cxnLst/>
            <a:rect l="l" t="t" r="r" b="b"/>
            <a:pathLst>
              <a:path w="7908954" h="8111748">
                <a:moveTo>
                  <a:pt x="0" y="0"/>
                </a:moveTo>
                <a:lnTo>
                  <a:pt x="7908954" y="0"/>
                </a:lnTo>
                <a:lnTo>
                  <a:pt x="7908954" y="8111748"/>
                </a:lnTo>
                <a:lnTo>
                  <a:pt x="0" y="811174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1408367">
            <a:off x="-6656486" y="876602"/>
            <a:ext cx="11272813" cy="10948719"/>
          </a:xfrm>
          <a:custGeom>
            <a:avLst/>
            <a:gdLst/>
            <a:ahLst/>
            <a:cxnLst/>
            <a:rect l="l" t="t" r="r" b="b"/>
            <a:pathLst>
              <a:path w="11272813" h="10948719">
                <a:moveTo>
                  <a:pt x="0" y="0"/>
                </a:moveTo>
                <a:lnTo>
                  <a:pt x="11272812" y="0"/>
                </a:lnTo>
                <a:lnTo>
                  <a:pt x="11272812" y="10948720"/>
                </a:lnTo>
                <a:lnTo>
                  <a:pt x="0" y="109487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50767">
            <a:off x="-4081691" y="9662360"/>
            <a:ext cx="10618673" cy="4751856"/>
          </a:xfrm>
          <a:custGeom>
            <a:avLst/>
            <a:gdLst/>
            <a:ahLst/>
            <a:cxnLst/>
            <a:rect l="l" t="t" r="r" b="b"/>
            <a:pathLst>
              <a:path w="10618673" h="4751856">
                <a:moveTo>
                  <a:pt x="0" y="0"/>
                </a:moveTo>
                <a:lnTo>
                  <a:pt x="10618673" y="0"/>
                </a:lnTo>
                <a:lnTo>
                  <a:pt x="10618673" y="4751856"/>
                </a:lnTo>
                <a:lnTo>
                  <a:pt x="0" y="475185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2531019" y="663202"/>
            <a:ext cx="13238910" cy="8671486"/>
          </a:xfrm>
          <a:custGeom>
            <a:avLst/>
            <a:gdLst/>
            <a:ahLst/>
            <a:cxnLst/>
            <a:rect l="l" t="t" r="r" b="b"/>
            <a:pathLst>
              <a:path w="13238910" h="8671486">
                <a:moveTo>
                  <a:pt x="0" y="0"/>
                </a:moveTo>
                <a:lnTo>
                  <a:pt x="13238910" y="0"/>
                </a:lnTo>
                <a:lnTo>
                  <a:pt x="13238910" y="8671486"/>
                </a:lnTo>
                <a:lnTo>
                  <a:pt x="0" y="867148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14906418" y="-1044619"/>
            <a:ext cx="5075810" cy="7632797"/>
          </a:xfrm>
          <a:custGeom>
            <a:avLst/>
            <a:gdLst/>
            <a:ahLst/>
            <a:cxnLst/>
            <a:rect l="l" t="t" r="r" b="b"/>
            <a:pathLst>
              <a:path w="5075810" h="7632797">
                <a:moveTo>
                  <a:pt x="0" y="0"/>
                </a:moveTo>
                <a:lnTo>
                  <a:pt x="5075810" y="0"/>
                </a:lnTo>
                <a:lnTo>
                  <a:pt x="5075810" y="7632797"/>
                </a:lnTo>
                <a:lnTo>
                  <a:pt x="0" y="763279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657686">
            <a:off x="9810701" y="8379055"/>
            <a:ext cx="10191435" cy="3095648"/>
          </a:xfrm>
          <a:custGeom>
            <a:avLst/>
            <a:gdLst/>
            <a:ahLst/>
            <a:cxnLst/>
            <a:rect l="l" t="t" r="r" b="b"/>
            <a:pathLst>
              <a:path w="10191435" h="3095648">
                <a:moveTo>
                  <a:pt x="0" y="0"/>
                </a:moveTo>
                <a:lnTo>
                  <a:pt x="10191435" y="0"/>
                </a:lnTo>
                <a:lnTo>
                  <a:pt x="10191435" y="3095649"/>
                </a:lnTo>
                <a:lnTo>
                  <a:pt x="0" y="3095649"/>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9F058C89-B393-904E-9127-538CC3797AD3}"/>
              </a:ext>
            </a:extLst>
          </p:cNvPr>
          <p:cNvSpPr/>
          <p:nvPr/>
        </p:nvSpPr>
        <p:spPr>
          <a:xfrm rot="20550046">
            <a:off x="12217518" y="4741036"/>
            <a:ext cx="3139207" cy="3231499"/>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6239B814-585E-FD96-3699-5086641CC8B1}"/>
              </a:ext>
            </a:extLst>
          </p:cNvPr>
          <p:cNvSpPr/>
          <p:nvPr/>
        </p:nvSpPr>
        <p:spPr>
          <a:xfrm rot="268111">
            <a:off x="10408788" y="4731382"/>
            <a:ext cx="2501422" cy="4316300"/>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4">
            <a:extLst>
              <a:ext uri="{FF2B5EF4-FFF2-40B4-BE49-F238E27FC236}">
                <a16:creationId xmlns:a16="http://schemas.microsoft.com/office/drawing/2014/main" id="{1D4ACDC2-40A1-8837-2AC5-ABCB18F23348}"/>
              </a:ext>
            </a:extLst>
          </p:cNvPr>
          <p:cNvSpPr/>
          <p:nvPr/>
        </p:nvSpPr>
        <p:spPr>
          <a:xfrm rot="441267">
            <a:off x="7474017" y="6629637"/>
            <a:ext cx="3689386" cy="2161577"/>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5">
            <a:extLst>
              <a:ext uri="{FF2B5EF4-FFF2-40B4-BE49-F238E27FC236}">
                <a16:creationId xmlns:a16="http://schemas.microsoft.com/office/drawing/2014/main" id="{BB786018-8AB6-D5BC-6DCE-620FC923A32F}"/>
              </a:ext>
            </a:extLst>
          </p:cNvPr>
          <p:cNvSpPr/>
          <p:nvPr/>
        </p:nvSpPr>
        <p:spPr>
          <a:xfrm rot="20746559">
            <a:off x="11273594" y="6561971"/>
            <a:ext cx="2608306" cy="2753288"/>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85B42271-D60A-462F-D63C-518219A767E2}"/>
              </a:ext>
            </a:extLst>
          </p:cNvPr>
          <p:cNvPicPr>
            <a:picLocks noChangeAspect="1"/>
          </p:cNvPicPr>
          <p:nvPr/>
        </p:nvPicPr>
        <p:blipFill>
          <a:blip r:embed="rId13"/>
          <a:stretch>
            <a:fillRect/>
          </a:stretch>
        </p:blipFill>
        <p:spPr>
          <a:xfrm>
            <a:off x="-1295400" y="838192"/>
            <a:ext cx="19828974" cy="5473623"/>
          </a:xfrm>
          <a:prstGeom prst="rect">
            <a:avLst/>
          </a:prstGeom>
        </p:spPr>
      </p:pic>
    </p:spTree>
    <p:extLst>
      <p:ext uri="{BB962C8B-B14F-4D97-AF65-F5344CB8AC3E}">
        <p14:creationId xmlns:p14="http://schemas.microsoft.com/office/powerpoint/2010/main" val="4218638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2D8CB"/>
        </a:solidFill>
        <a:effectLst/>
      </p:bgPr>
    </p:bg>
    <p:spTree>
      <p:nvGrpSpPr>
        <p:cNvPr id="1" name=""/>
        <p:cNvGrpSpPr/>
        <p:nvPr/>
      </p:nvGrpSpPr>
      <p:grpSpPr>
        <a:xfrm>
          <a:off x="0" y="0"/>
          <a:ext cx="0" cy="0"/>
          <a:chOff x="0" y="0"/>
          <a:chExt cx="0" cy="0"/>
        </a:xfrm>
      </p:grpSpPr>
      <p:grpSp>
        <p:nvGrpSpPr>
          <p:cNvPr id="2" name="Group 2"/>
          <p:cNvGrpSpPr/>
          <p:nvPr/>
        </p:nvGrpSpPr>
        <p:grpSpPr>
          <a:xfrm rot="-200009">
            <a:off x="-1618000" y="-3208"/>
            <a:ext cx="16366907" cy="1852798"/>
            <a:chOff x="0" y="0"/>
            <a:chExt cx="21822543" cy="2470397"/>
          </a:xfrm>
        </p:grpSpPr>
        <p:sp>
          <p:nvSpPr>
            <p:cNvPr id="3" name="Freeform 3"/>
            <p:cNvSpPr/>
            <p:nvPr/>
          </p:nvSpPr>
          <p:spPr>
            <a:xfrm>
              <a:off x="0"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endParaRPr lang="vi-VN"/>
            </a:p>
          </p:txBody>
        </p:sp>
        <p:sp>
          <p:nvSpPr>
            <p:cNvPr id="4" name="Freeform 4"/>
            <p:cNvSpPr/>
            <p:nvPr/>
          </p:nvSpPr>
          <p:spPr>
            <a:xfrm>
              <a:off x="4362540" y="0"/>
              <a:ext cx="4372385" cy="2470397"/>
            </a:xfrm>
            <a:custGeom>
              <a:avLst/>
              <a:gdLst/>
              <a:ahLst/>
              <a:cxnLst/>
              <a:rect l="l" t="t" r="r" b="b"/>
              <a:pathLst>
                <a:path w="4372385" h="2470397">
                  <a:moveTo>
                    <a:pt x="0" y="0"/>
                  </a:moveTo>
                  <a:lnTo>
                    <a:pt x="4372384" y="0"/>
                  </a:lnTo>
                  <a:lnTo>
                    <a:pt x="4372384" y="2470397"/>
                  </a:lnTo>
                  <a:lnTo>
                    <a:pt x="0" y="2470397"/>
                  </a:lnTo>
                  <a:lnTo>
                    <a:pt x="0" y="0"/>
                  </a:lnTo>
                  <a:close/>
                </a:path>
              </a:pathLst>
            </a:custGeom>
            <a:blipFill>
              <a:blip r:embed="rId2"/>
              <a:stretch>
                <a:fillRect/>
              </a:stretch>
            </a:blipFill>
          </p:spPr>
          <p:txBody>
            <a:bodyPr/>
            <a:lstStyle/>
            <a:p>
              <a:endParaRPr lang="vi-VN"/>
            </a:p>
          </p:txBody>
        </p:sp>
        <p:sp>
          <p:nvSpPr>
            <p:cNvPr id="5" name="Freeform 5"/>
            <p:cNvSpPr/>
            <p:nvPr/>
          </p:nvSpPr>
          <p:spPr>
            <a:xfrm>
              <a:off x="872507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endParaRPr lang="vi-VN"/>
            </a:p>
          </p:txBody>
        </p:sp>
        <p:sp>
          <p:nvSpPr>
            <p:cNvPr id="6" name="Freeform 6"/>
            <p:cNvSpPr/>
            <p:nvPr/>
          </p:nvSpPr>
          <p:spPr>
            <a:xfrm>
              <a:off x="1308761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endParaRPr lang="vi-VN"/>
            </a:p>
          </p:txBody>
        </p:sp>
        <p:sp>
          <p:nvSpPr>
            <p:cNvPr id="7" name="Freeform 7"/>
            <p:cNvSpPr/>
            <p:nvPr/>
          </p:nvSpPr>
          <p:spPr>
            <a:xfrm>
              <a:off x="17450158"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endParaRPr lang="vi-VN"/>
            </a:p>
          </p:txBody>
        </p:sp>
      </p:grpSp>
      <p:sp>
        <p:nvSpPr>
          <p:cNvPr id="8" name="Freeform 8"/>
          <p:cNvSpPr/>
          <p:nvPr/>
        </p:nvSpPr>
        <p:spPr>
          <a:xfrm rot="-331753">
            <a:off x="6001630" y="8928685"/>
            <a:ext cx="13420083" cy="6005487"/>
          </a:xfrm>
          <a:custGeom>
            <a:avLst/>
            <a:gdLst/>
            <a:ahLst/>
            <a:cxnLst/>
            <a:rect l="l" t="t" r="r" b="b"/>
            <a:pathLst>
              <a:path w="13420083" h="6005487">
                <a:moveTo>
                  <a:pt x="0" y="0"/>
                </a:moveTo>
                <a:lnTo>
                  <a:pt x="13420083" y="0"/>
                </a:lnTo>
                <a:lnTo>
                  <a:pt x="13420083" y="6005488"/>
                </a:lnTo>
                <a:lnTo>
                  <a:pt x="0" y="6005488"/>
                </a:lnTo>
                <a:lnTo>
                  <a:pt x="0" y="0"/>
                </a:lnTo>
                <a:close/>
              </a:path>
            </a:pathLst>
          </a:custGeom>
          <a:blipFill>
            <a:blip r:embed="rId3"/>
            <a:stretch>
              <a:fillRect/>
            </a:stretch>
          </a:blipFill>
        </p:spPr>
        <p:txBody>
          <a:bodyPr/>
          <a:lstStyle/>
          <a:p>
            <a:endParaRPr lang="vi-VN"/>
          </a:p>
        </p:txBody>
      </p:sp>
      <p:sp>
        <p:nvSpPr>
          <p:cNvPr id="9" name="Freeform 9"/>
          <p:cNvSpPr/>
          <p:nvPr/>
        </p:nvSpPr>
        <p:spPr>
          <a:xfrm rot="-193863">
            <a:off x="11594769" y="-3978232"/>
            <a:ext cx="4351675" cy="14751441"/>
          </a:xfrm>
          <a:custGeom>
            <a:avLst/>
            <a:gdLst/>
            <a:ahLst/>
            <a:cxnLst/>
            <a:rect l="l" t="t" r="r" b="b"/>
            <a:pathLst>
              <a:path w="4351675" h="14751441">
                <a:moveTo>
                  <a:pt x="0" y="0"/>
                </a:moveTo>
                <a:lnTo>
                  <a:pt x="4351675" y="0"/>
                </a:lnTo>
                <a:lnTo>
                  <a:pt x="4351675" y="14751441"/>
                </a:lnTo>
                <a:lnTo>
                  <a:pt x="0" y="14751441"/>
                </a:lnTo>
                <a:lnTo>
                  <a:pt x="0" y="0"/>
                </a:lnTo>
                <a:close/>
              </a:path>
            </a:pathLst>
          </a:custGeom>
          <a:blipFill>
            <a:blip r:embed="rId4"/>
            <a:stretch>
              <a:fillRect/>
            </a:stretch>
          </a:blipFill>
        </p:spPr>
        <p:txBody>
          <a:bodyPr/>
          <a:lstStyle/>
          <a:p>
            <a:endParaRPr lang="vi-VN" dirty="0"/>
          </a:p>
        </p:txBody>
      </p:sp>
      <p:sp>
        <p:nvSpPr>
          <p:cNvPr id="16" name="Freeform 16"/>
          <p:cNvSpPr/>
          <p:nvPr/>
        </p:nvSpPr>
        <p:spPr>
          <a:xfrm rot="397932">
            <a:off x="15445017" y="928300"/>
            <a:ext cx="3043531" cy="4147912"/>
          </a:xfrm>
          <a:custGeom>
            <a:avLst/>
            <a:gdLst/>
            <a:ahLst/>
            <a:cxnLst/>
            <a:rect l="l" t="t" r="r" b="b"/>
            <a:pathLst>
              <a:path w="3043531" h="4147912">
                <a:moveTo>
                  <a:pt x="0" y="0"/>
                </a:moveTo>
                <a:lnTo>
                  <a:pt x="3043530" y="0"/>
                </a:lnTo>
                <a:lnTo>
                  <a:pt x="3043530" y="4147912"/>
                </a:lnTo>
                <a:lnTo>
                  <a:pt x="0" y="4147912"/>
                </a:lnTo>
                <a:lnTo>
                  <a:pt x="0" y="0"/>
                </a:lnTo>
                <a:close/>
              </a:path>
            </a:pathLst>
          </a:custGeom>
          <a:blipFill>
            <a:blip r:embed="rId5"/>
            <a:stretch>
              <a:fillRect/>
            </a:stretch>
          </a:blipFill>
        </p:spPr>
        <p:txBody>
          <a:bodyPr/>
          <a:lstStyle/>
          <a:p>
            <a:endParaRPr lang="vi-VN"/>
          </a:p>
        </p:txBody>
      </p:sp>
      <p:sp>
        <p:nvSpPr>
          <p:cNvPr id="17" name="Freeform 17"/>
          <p:cNvSpPr/>
          <p:nvPr/>
        </p:nvSpPr>
        <p:spPr>
          <a:xfrm rot="1539838">
            <a:off x="-1143456" y="7487817"/>
            <a:ext cx="9080248" cy="2758125"/>
          </a:xfrm>
          <a:custGeom>
            <a:avLst/>
            <a:gdLst/>
            <a:ahLst/>
            <a:cxnLst/>
            <a:rect l="l" t="t" r="r" b="b"/>
            <a:pathLst>
              <a:path w="9080248" h="2758125">
                <a:moveTo>
                  <a:pt x="0" y="0"/>
                </a:moveTo>
                <a:lnTo>
                  <a:pt x="9080249" y="0"/>
                </a:lnTo>
                <a:lnTo>
                  <a:pt x="9080249" y="2758125"/>
                </a:lnTo>
                <a:lnTo>
                  <a:pt x="0" y="2758125"/>
                </a:lnTo>
                <a:lnTo>
                  <a:pt x="0" y="0"/>
                </a:lnTo>
                <a:close/>
              </a:path>
            </a:pathLst>
          </a:custGeom>
          <a:blipFill>
            <a:blip r:embed="rId6"/>
            <a:stretch>
              <a:fillRect/>
            </a:stretch>
          </a:blipFill>
        </p:spPr>
        <p:txBody>
          <a:bodyPr/>
          <a:lstStyle/>
          <a:p>
            <a:endParaRPr lang="vi-VN"/>
          </a:p>
        </p:txBody>
      </p:sp>
      <p:pic>
        <p:nvPicPr>
          <p:cNvPr id="11" name="Picture 10">
            <a:extLst>
              <a:ext uri="{FF2B5EF4-FFF2-40B4-BE49-F238E27FC236}">
                <a16:creationId xmlns:a16="http://schemas.microsoft.com/office/drawing/2014/main" id="{FFE6F6A4-5C87-4753-42B8-93E2AB82C0C4}"/>
              </a:ext>
            </a:extLst>
          </p:cNvPr>
          <p:cNvPicPr>
            <a:picLocks noChangeAspect="1"/>
          </p:cNvPicPr>
          <p:nvPr/>
        </p:nvPicPr>
        <p:blipFill>
          <a:blip r:embed="rId7"/>
          <a:stretch>
            <a:fillRect/>
          </a:stretch>
        </p:blipFill>
        <p:spPr>
          <a:xfrm>
            <a:off x="3109454" y="1320330"/>
            <a:ext cx="8785097" cy="819983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2D8CB"/>
        </a:solidFill>
        <a:effectLst/>
      </p:bgPr>
    </p:bg>
    <p:spTree>
      <p:nvGrpSpPr>
        <p:cNvPr id="1" name=""/>
        <p:cNvGrpSpPr/>
        <p:nvPr/>
      </p:nvGrpSpPr>
      <p:grpSpPr>
        <a:xfrm>
          <a:off x="0" y="0"/>
          <a:ext cx="0" cy="0"/>
          <a:chOff x="0" y="0"/>
          <a:chExt cx="0" cy="0"/>
        </a:xfrm>
      </p:grpSpPr>
      <p:sp>
        <p:nvSpPr>
          <p:cNvPr id="2" name="Freeform 2"/>
          <p:cNvSpPr/>
          <p:nvPr/>
        </p:nvSpPr>
        <p:spPr>
          <a:xfrm rot="-251264">
            <a:off x="1950728" y="1312175"/>
            <a:ext cx="12496408" cy="6963850"/>
          </a:xfrm>
          <a:custGeom>
            <a:avLst/>
            <a:gdLst/>
            <a:ahLst/>
            <a:cxnLst/>
            <a:rect l="l" t="t" r="r" b="b"/>
            <a:pathLst>
              <a:path w="10393806" h="6963850">
                <a:moveTo>
                  <a:pt x="0" y="0"/>
                </a:moveTo>
                <a:lnTo>
                  <a:pt x="10393806" y="0"/>
                </a:lnTo>
                <a:lnTo>
                  <a:pt x="10393806" y="6963850"/>
                </a:lnTo>
                <a:lnTo>
                  <a:pt x="0" y="6963850"/>
                </a:lnTo>
                <a:lnTo>
                  <a:pt x="0" y="0"/>
                </a:lnTo>
                <a:close/>
              </a:path>
            </a:pathLst>
          </a:custGeom>
          <a:blipFill>
            <a:blip r:embed="rId2"/>
            <a:stretch>
              <a:fillRect/>
            </a:stretch>
          </a:blipFill>
        </p:spPr>
        <p:txBody>
          <a:bodyPr/>
          <a:lstStyle/>
          <a:p>
            <a:endParaRPr lang="vi-VN" dirty="0"/>
          </a:p>
        </p:txBody>
      </p:sp>
      <p:grpSp>
        <p:nvGrpSpPr>
          <p:cNvPr id="3" name="Group 3"/>
          <p:cNvGrpSpPr/>
          <p:nvPr/>
        </p:nvGrpSpPr>
        <p:grpSpPr>
          <a:xfrm rot="-237590">
            <a:off x="-1774549" y="9420433"/>
            <a:ext cx="21837098" cy="1638497"/>
            <a:chOff x="0" y="0"/>
            <a:chExt cx="29116131" cy="2184662"/>
          </a:xfrm>
        </p:grpSpPr>
        <p:sp>
          <p:nvSpPr>
            <p:cNvPr id="4" name="Freeform 4"/>
            <p:cNvSpPr/>
            <p:nvPr/>
          </p:nvSpPr>
          <p:spPr>
            <a:xfrm>
              <a:off x="0" y="0"/>
              <a:ext cx="14564416" cy="2184662"/>
            </a:xfrm>
            <a:custGeom>
              <a:avLst/>
              <a:gdLst/>
              <a:ahLst/>
              <a:cxnLst/>
              <a:rect l="l" t="t" r="r" b="b"/>
              <a:pathLst>
                <a:path w="14564416" h="2184662">
                  <a:moveTo>
                    <a:pt x="0" y="0"/>
                  </a:moveTo>
                  <a:lnTo>
                    <a:pt x="14564416" y="0"/>
                  </a:lnTo>
                  <a:lnTo>
                    <a:pt x="14564416" y="2184662"/>
                  </a:lnTo>
                  <a:lnTo>
                    <a:pt x="0" y="2184662"/>
                  </a:lnTo>
                  <a:lnTo>
                    <a:pt x="0" y="0"/>
                  </a:lnTo>
                  <a:close/>
                </a:path>
              </a:pathLst>
            </a:custGeom>
            <a:blipFill>
              <a:blip r:embed="rId3"/>
              <a:stretch>
                <a:fillRect/>
              </a:stretch>
            </a:blipFill>
          </p:spPr>
          <p:txBody>
            <a:bodyPr/>
            <a:lstStyle/>
            <a:p>
              <a:endParaRPr lang="vi-VN"/>
            </a:p>
          </p:txBody>
        </p:sp>
        <p:sp>
          <p:nvSpPr>
            <p:cNvPr id="5" name="Freeform 5"/>
            <p:cNvSpPr/>
            <p:nvPr/>
          </p:nvSpPr>
          <p:spPr>
            <a:xfrm>
              <a:off x="14551716" y="0"/>
              <a:ext cx="14564416" cy="2184662"/>
            </a:xfrm>
            <a:custGeom>
              <a:avLst/>
              <a:gdLst/>
              <a:ahLst/>
              <a:cxnLst/>
              <a:rect l="l" t="t" r="r" b="b"/>
              <a:pathLst>
                <a:path w="14564416" h="2184662">
                  <a:moveTo>
                    <a:pt x="0" y="0"/>
                  </a:moveTo>
                  <a:lnTo>
                    <a:pt x="14564415" y="0"/>
                  </a:lnTo>
                  <a:lnTo>
                    <a:pt x="14564415" y="2184662"/>
                  </a:lnTo>
                  <a:lnTo>
                    <a:pt x="0" y="2184662"/>
                  </a:lnTo>
                  <a:lnTo>
                    <a:pt x="0" y="0"/>
                  </a:lnTo>
                  <a:close/>
                </a:path>
              </a:pathLst>
            </a:custGeom>
            <a:blipFill>
              <a:blip r:embed="rId3"/>
              <a:stretch>
                <a:fillRect/>
              </a:stretch>
            </a:blipFill>
          </p:spPr>
          <p:txBody>
            <a:bodyPr/>
            <a:lstStyle/>
            <a:p>
              <a:endParaRPr lang="vi-VN"/>
            </a:p>
          </p:txBody>
        </p:sp>
      </p:grpSp>
      <p:grpSp>
        <p:nvGrpSpPr>
          <p:cNvPr id="6" name="Group 6"/>
          <p:cNvGrpSpPr/>
          <p:nvPr/>
        </p:nvGrpSpPr>
        <p:grpSpPr>
          <a:xfrm rot="-237590">
            <a:off x="-1774549" y="-771673"/>
            <a:ext cx="21837098" cy="1638497"/>
            <a:chOff x="0" y="0"/>
            <a:chExt cx="29116131" cy="2184662"/>
          </a:xfrm>
        </p:grpSpPr>
        <p:sp>
          <p:nvSpPr>
            <p:cNvPr id="7" name="Freeform 7"/>
            <p:cNvSpPr/>
            <p:nvPr/>
          </p:nvSpPr>
          <p:spPr>
            <a:xfrm>
              <a:off x="0" y="0"/>
              <a:ext cx="14564416" cy="2184662"/>
            </a:xfrm>
            <a:custGeom>
              <a:avLst/>
              <a:gdLst/>
              <a:ahLst/>
              <a:cxnLst/>
              <a:rect l="l" t="t" r="r" b="b"/>
              <a:pathLst>
                <a:path w="14564416" h="2184662">
                  <a:moveTo>
                    <a:pt x="0" y="0"/>
                  </a:moveTo>
                  <a:lnTo>
                    <a:pt x="14564416" y="0"/>
                  </a:lnTo>
                  <a:lnTo>
                    <a:pt x="14564416" y="2184662"/>
                  </a:lnTo>
                  <a:lnTo>
                    <a:pt x="0" y="2184662"/>
                  </a:lnTo>
                  <a:lnTo>
                    <a:pt x="0" y="0"/>
                  </a:lnTo>
                  <a:close/>
                </a:path>
              </a:pathLst>
            </a:custGeom>
            <a:blipFill>
              <a:blip r:embed="rId3"/>
              <a:stretch>
                <a:fillRect/>
              </a:stretch>
            </a:blipFill>
          </p:spPr>
          <p:txBody>
            <a:bodyPr/>
            <a:lstStyle/>
            <a:p>
              <a:endParaRPr lang="vi-VN"/>
            </a:p>
          </p:txBody>
        </p:sp>
        <p:sp>
          <p:nvSpPr>
            <p:cNvPr id="8" name="Freeform 8"/>
            <p:cNvSpPr/>
            <p:nvPr/>
          </p:nvSpPr>
          <p:spPr>
            <a:xfrm>
              <a:off x="14551716" y="0"/>
              <a:ext cx="14564416" cy="2184662"/>
            </a:xfrm>
            <a:custGeom>
              <a:avLst/>
              <a:gdLst/>
              <a:ahLst/>
              <a:cxnLst/>
              <a:rect l="l" t="t" r="r" b="b"/>
              <a:pathLst>
                <a:path w="14564416" h="2184662">
                  <a:moveTo>
                    <a:pt x="0" y="0"/>
                  </a:moveTo>
                  <a:lnTo>
                    <a:pt x="14564415" y="0"/>
                  </a:lnTo>
                  <a:lnTo>
                    <a:pt x="14564415" y="2184662"/>
                  </a:lnTo>
                  <a:lnTo>
                    <a:pt x="0" y="2184662"/>
                  </a:lnTo>
                  <a:lnTo>
                    <a:pt x="0" y="0"/>
                  </a:lnTo>
                  <a:close/>
                </a:path>
              </a:pathLst>
            </a:custGeom>
            <a:blipFill>
              <a:blip r:embed="rId3"/>
              <a:stretch>
                <a:fillRect/>
              </a:stretch>
            </a:blipFill>
          </p:spPr>
          <p:txBody>
            <a:bodyPr/>
            <a:lstStyle/>
            <a:p>
              <a:endParaRPr lang="vi-VN"/>
            </a:p>
          </p:txBody>
        </p:sp>
      </p:grpSp>
      <p:sp>
        <p:nvSpPr>
          <p:cNvPr id="9" name="TextBox 9"/>
          <p:cNvSpPr txBox="1"/>
          <p:nvPr/>
        </p:nvSpPr>
        <p:spPr>
          <a:xfrm rot="-251264">
            <a:off x="2445716" y="3519892"/>
            <a:ext cx="11506431" cy="2105000"/>
          </a:xfrm>
          <a:prstGeom prst="rect">
            <a:avLst/>
          </a:prstGeom>
        </p:spPr>
        <p:txBody>
          <a:bodyPr wrap="square" lIns="0" tIns="0" rIns="0" bIns="0" rtlCol="0" anchor="t">
            <a:spAutoFit/>
          </a:bodyPr>
          <a:lstStyle/>
          <a:p>
            <a:pPr algn="ctr">
              <a:lnSpc>
                <a:spcPts val="8639"/>
              </a:lnSpc>
            </a:pPr>
            <a:r>
              <a:rPr lang="en-US" sz="6000" dirty="0">
                <a:solidFill>
                  <a:srgbClr val="2A5199"/>
                </a:solidFill>
                <a:latin typeface="Cambria" panose="02040503050406030204" pitchFamily="18" charset="0"/>
                <a:ea typeface="Cambria" panose="02040503050406030204" pitchFamily="18" charset="0"/>
              </a:rPr>
              <a:t>Lá gì chẳng phải lá cây</a:t>
            </a:r>
          </a:p>
          <a:p>
            <a:pPr algn="ctr">
              <a:lnSpc>
                <a:spcPts val="8639"/>
              </a:lnSpc>
            </a:pPr>
            <a:r>
              <a:rPr lang="en-US" sz="6000" dirty="0">
                <a:solidFill>
                  <a:srgbClr val="2A5199"/>
                </a:solidFill>
                <a:latin typeface="Cambria" panose="02040503050406030204" pitchFamily="18" charset="0"/>
                <a:ea typeface="Cambria" panose="02040503050406030204" pitchFamily="18" charset="0"/>
              </a:rPr>
              <a:t>Đi đây, đi đó đông tây các vùng?</a:t>
            </a:r>
          </a:p>
        </p:txBody>
      </p:sp>
      <p:pic>
        <p:nvPicPr>
          <p:cNvPr id="11" name="Picture 10">
            <a:extLst>
              <a:ext uri="{FF2B5EF4-FFF2-40B4-BE49-F238E27FC236}">
                <a16:creationId xmlns:a16="http://schemas.microsoft.com/office/drawing/2014/main" id="{EAA8C781-38DC-C409-9D16-FD9B7F70608A}"/>
              </a:ext>
            </a:extLst>
          </p:cNvPr>
          <p:cNvPicPr>
            <a:picLocks noChangeAspect="1"/>
          </p:cNvPicPr>
          <p:nvPr/>
        </p:nvPicPr>
        <p:blipFill>
          <a:blip r:embed="rId4"/>
          <a:stretch>
            <a:fillRect/>
          </a:stretch>
        </p:blipFill>
        <p:spPr>
          <a:xfrm>
            <a:off x="2133600" y="1819217"/>
            <a:ext cx="10906689" cy="2280102"/>
          </a:xfrm>
          <a:prstGeom prst="rect">
            <a:avLst/>
          </a:prstGeom>
        </p:spPr>
      </p:pic>
      <p:pic>
        <p:nvPicPr>
          <p:cNvPr id="13" name="Picture 12" descr="A red mailbox with a white background&#10;&#10;Description automatically generated">
            <a:extLst>
              <a:ext uri="{FF2B5EF4-FFF2-40B4-BE49-F238E27FC236}">
                <a16:creationId xmlns:a16="http://schemas.microsoft.com/office/drawing/2014/main" id="{BA56A45B-16A3-C875-EE76-4C8BA532B9F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531" b="90000" l="10000" r="90000">
                        <a14:foregroundMark x1="40000" y1="9531" x2="59688" y2="7813"/>
                        <a14:foregroundMark x1="43906" y1="4844" x2="55781" y2="4531"/>
                        <a14:foregroundMark x1="51875" y1="53750" x2="48281" y2="88906"/>
                      </a14:backgroundRemoval>
                    </a14:imgEffect>
                  </a14:imgLayer>
                </a14:imgProps>
              </a:ext>
              <a:ext uri="{28A0092B-C50C-407E-A947-70E740481C1C}">
                <a14:useLocalDpi xmlns:a14="http://schemas.microsoft.com/office/drawing/2010/main" val="0"/>
              </a:ext>
            </a:extLst>
          </a:blip>
          <a:stretch>
            <a:fillRect/>
          </a:stretch>
        </p:blipFill>
        <p:spPr>
          <a:xfrm>
            <a:off x="13704957" y="3106350"/>
            <a:ext cx="6096000" cy="6096000"/>
          </a:xfrm>
          <a:prstGeom prst="rect">
            <a:avLst/>
          </a:prstGeom>
        </p:spPr>
      </p:pic>
      <p:grpSp>
        <p:nvGrpSpPr>
          <p:cNvPr id="16" name="Group 15">
            <a:extLst>
              <a:ext uri="{FF2B5EF4-FFF2-40B4-BE49-F238E27FC236}">
                <a16:creationId xmlns:a16="http://schemas.microsoft.com/office/drawing/2014/main" id="{86059212-DA92-7F78-23A9-43589E5C2FD9}"/>
              </a:ext>
            </a:extLst>
          </p:cNvPr>
          <p:cNvGrpSpPr/>
          <p:nvPr/>
        </p:nvGrpSpPr>
        <p:grpSpPr>
          <a:xfrm>
            <a:off x="3574365" y="4273416"/>
            <a:ext cx="9209684" cy="4121333"/>
            <a:chOff x="3594088" y="3948812"/>
            <a:chExt cx="9209684" cy="4121333"/>
          </a:xfrm>
        </p:grpSpPr>
        <p:sp>
          <p:nvSpPr>
            <p:cNvPr id="14" name="Freeform 4">
              <a:extLst>
                <a:ext uri="{FF2B5EF4-FFF2-40B4-BE49-F238E27FC236}">
                  <a16:creationId xmlns:a16="http://schemas.microsoft.com/office/drawing/2014/main" id="{27DB8BB7-BF89-D5AD-8C76-835C48ED5D7A}"/>
                </a:ext>
              </a:extLst>
            </p:cNvPr>
            <p:cNvSpPr/>
            <p:nvPr/>
          </p:nvSpPr>
          <p:spPr>
            <a:xfrm rot="441267">
              <a:off x="3594088" y="3948812"/>
              <a:ext cx="9209684" cy="4121333"/>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7"/>
              <a:stretch>
                <a:fillRect/>
              </a:stretch>
            </a:blipFill>
          </p:spPr>
          <p:txBody>
            <a:bodyPr/>
            <a:lstStyle/>
            <a:p>
              <a:endParaRPr lang="vi-VN"/>
            </a:p>
          </p:txBody>
        </p:sp>
        <p:sp>
          <p:nvSpPr>
            <p:cNvPr id="15" name="TextBox 14">
              <a:extLst>
                <a:ext uri="{FF2B5EF4-FFF2-40B4-BE49-F238E27FC236}">
                  <a16:creationId xmlns:a16="http://schemas.microsoft.com/office/drawing/2014/main" id="{A86612C4-CB8B-2FD3-5EB1-B723781662FE}"/>
                </a:ext>
              </a:extLst>
            </p:cNvPr>
            <p:cNvSpPr txBox="1"/>
            <p:nvPr/>
          </p:nvSpPr>
          <p:spPr>
            <a:xfrm rot="308645">
              <a:off x="5867400" y="5577960"/>
              <a:ext cx="6553200" cy="1446550"/>
            </a:xfrm>
            <a:prstGeom prst="rect">
              <a:avLst/>
            </a:prstGeom>
            <a:noFill/>
          </p:spPr>
          <p:txBody>
            <a:bodyPr wrap="square" rtlCol="0">
              <a:spAutoFit/>
            </a:bodyPr>
            <a:lstStyle/>
            <a:p>
              <a:r>
                <a:rPr lang="en-US" sz="8800" b="1" dirty="0">
                  <a:latin typeface="Cambria" panose="02040503050406030204" pitchFamily="18" charset="0"/>
                  <a:ea typeface="Cambria" panose="02040503050406030204" pitchFamily="18" charset="0"/>
                </a:rPr>
                <a:t>LÁ THƯ</a:t>
              </a:r>
              <a:endParaRPr lang="vi-VN" sz="8800" b="1" dirty="0">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13862706" y="1591514"/>
            <a:ext cx="7836289" cy="6161282"/>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endParaRPr lang="vi-VN"/>
          </a:p>
        </p:txBody>
      </p:sp>
      <p:sp>
        <p:nvSpPr>
          <p:cNvPr id="3" name="Freeform 3"/>
          <p:cNvSpPr/>
          <p:nvPr/>
        </p:nvSpPr>
        <p:spPr>
          <a:xfrm rot="268111">
            <a:off x="10918659" y="557355"/>
            <a:ext cx="6244209" cy="8229600"/>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3"/>
            <a:stretch>
              <a:fillRect/>
            </a:stretch>
          </a:blipFill>
        </p:spPr>
        <p:txBody>
          <a:bodyPr/>
          <a:lstStyle/>
          <a:p>
            <a:endParaRPr lang="vi-VN"/>
          </a:p>
        </p:txBody>
      </p:sp>
      <p:sp>
        <p:nvSpPr>
          <p:cNvPr id="4" name="Freeform 4"/>
          <p:cNvSpPr/>
          <p:nvPr/>
        </p:nvSpPr>
        <p:spPr>
          <a:xfrm rot="441267">
            <a:off x="7601600" y="5720234"/>
            <a:ext cx="9209684" cy="4121333"/>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4"/>
            <a:stretch>
              <a:fillRect/>
            </a:stretch>
          </a:blipFill>
        </p:spPr>
        <p:txBody>
          <a:bodyPr/>
          <a:lstStyle/>
          <a:p>
            <a:endParaRPr lang="vi-VN"/>
          </a:p>
        </p:txBody>
      </p:sp>
      <p:sp>
        <p:nvSpPr>
          <p:cNvPr id="5" name="Freeform 5"/>
          <p:cNvSpPr/>
          <p:nvPr/>
        </p:nvSpPr>
        <p:spPr>
          <a:xfrm rot="-853441">
            <a:off x="12751575" y="5718400"/>
            <a:ext cx="6511019" cy="5249509"/>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5"/>
            <a:stretch>
              <a:fillRect/>
            </a:stretch>
          </a:blipFill>
        </p:spPr>
        <p:txBody>
          <a:bodyPr/>
          <a:lstStyle/>
          <a:p>
            <a:endParaRPr lang="vi-VN"/>
          </a:p>
        </p:txBody>
      </p:sp>
      <p:sp>
        <p:nvSpPr>
          <p:cNvPr id="6" name="Freeform 6"/>
          <p:cNvSpPr/>
          <p:nvPr/>
        </p:nvSpPr>
        <p:spPr>
          <a:xfrm>
            <a:off x="10249449" y="7442593"/>
            <a:ext cx="3913987" cy="1575102"/>
          </a:xfrm>
          <a:custGeom>
            <a:avLst/>
            <a:gdLst/>
            <a:ahLst/>
            <a:cxnLst/>
            <a:rect l="l" t="t" r="r" b="b"/>
            <a:pathLst>
              <a:path w="3913987" h="1575102">
                <a:moveTo>
                  <a:pt x="0" y="0"/>
                </a:moveTo>
                <a:lnTo>
                  <a:pt x="3913987" y="0"/>
                </a:lnTo>
                <a:lnTo>
                  <a:pt x="3913987" y="1575102"/>
                </a:lnTo>
                <a:lnTo>
                  <a:pt x="0" y="15751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8" name="Freeform 8"/>
          <p:cNvSpPr/>
          <p:nvPr/>
        </p:nvSpPr>
        <p:spPr>
          <a:xfrm>
            <a:off x="8963574" y="2941545"/>
            <a:ext cx="2571750" cy="2057400"/>
          </a:xfrm>
          <a:custGeom>
            <a:avLst/>
            <a:gdLst/>
            <a:ahLst/>
            <a:cxnLst/>
            <a:rect l="l" t="t" r="r" b="b"/>
            <a:pathLst>
              <a:path w="2571750" h="2057400">
                <a:moveTo>
                  <a:pt x="0" y="0"/>
                </a:moveTo>
                <a:lnTo>
                  <a:pt x="2571750" y="0"/>
                </a:lnTo>
                <a:lnTo>
                  <a:pt x="2571750"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pic>
        <p:nvPicPr>
          <p:cNvPr id="24" name="Picture 23">
            <a:extLst>
              <a:ext uri="{FF2B5EF4-FFF2-40B4-BE49-F238E27FC236}">
                <a16:creationId xmlns:a16="http://schemas.microsoft.com/office/drawing/2014/main" id="{36D6C2B3-E115-9E39-E03F-54B1A38C6BF9}"/>
              </a:ext>
            </a:extLst>
          </p:cNvPr>
          <p:cNvPicPr>
            <a:picLocks noChangeAspect="1"/>
          </p:cNvPicPr>
          <p:nvPr/>
        </p:nvPicPr>
        <p:blipFill>
          <a:blip r:embed="rId10"/>
          <a:stretch>
            <a:fillRect/>
          </a:stretch>
        </p:blipFill>
        <p:spPr>
          <a:xfrm>
            <a:off x="-3724081" y="800100"/>
            <a:ext cx="16841787" cy="465442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Freeform 8"/>
          <p:cNvSpPr/>
          <p:nvPr/>
        </p:nvSpPr>
        <p:spPr>
          <a:xfrm rot="-331753">
            <a:off x="6001630" y="8928685"/>
            <a:ext cx="13420083" cy="6005487"/>
          </a:xfrm>
          <a:custGeom>
            <a:avLst/>
            <a:gdLst/>
            <a:ahLst/>
            <a:cxnLst/>
            <a:rect l="l" t="t" r="r" b="b"/>
            <a:pathLst>
              <a:path w="13420083" h="6005487">
                <a:moveTo>
                  <a:pt x="0" y="0"/>
                </a:moveTo>
                <a:lnTo>
                  <a:pt x="13420083" y="0"/>
                </a:lnTo>
                <a:lnTo>
                  <a:pt x="13420083" y="6005488"/>
                </a:lnTo>
                <a:lnTo>
                  <a:pt x="0" y="6005488"/>
                </a:lnTo>
                <a:lnTo>
                  <a:pt x="0" y="0"/>
                </a:lnTo>
                <a:close/>
              </a:path>
            </a:pathLst>
          </a:custGeom>
          <a:blipFill>
            <a:blip r:embed="rId2"/>
            <a:stretch>
              <a:fillRect/>
            </a:stretch>
          </a:blipFill>
        </p:spPr>
        <p:txBody>
          <a:bodyPr/>
          <a:lstStyle/>
          <a:p>
            <a:endParaRPr lang="vi-VN"/>
          </a:p>
        </p:txBody>
      </p:sp>
      <p:sp>
        <p:nvSpPr>
          <p:cNvPr id="16" name="Freeform 16"/>
          <p:cNvSpPr/>
          <p:nvPr/>
        </p:nvSpPr>
        <p:spPr>
          <a:xfrm rot="397932">
            <a:off x="15445017" y="928300"/>
            <a:ext cx="3043531" cy="4147912"/>
          </a:xfrm>
          <a:custGeom>
            <a:avLst/>
            <a:gdLst/>
            <a:ahLst/>
            <a:cxnLst/>
            <a:rect l="l" t="t" r="r" b="b"/>
            <a:pathLst>
              <a:path w="3043531" h="4147912">
                <a:moveTo>
                  <a:pt x="0" y="0"/>
                </a:moveTo>
                <a:lnTo>
                  <a:pt x="3043530" y="0"/>
                </a:lnTo>
                <a:lnTo>
                  <a:pt x="3043530" y="4147912"/>
                </a:lnTo>
                <a:lnTo>
                  <a:pt x="0" y="4147912"/>
                </a:lnTo>
                <a:lnTo>
                  <a:pt x="0" y="0"/>
                </a:lnTo>
                <a:close/>
              </a:path>
            </a:pathLst>
          </a:custGeom>
          <a:blipFill>
            <a:blip r:embed="rId3"/>
            <a:stretch>
              <a:fillRect/>
            </a:stretch>
          </a:blipFill>
        </p:spPr>
        <p:txBody>
          <a:bodyPr/>
          <a:lstStyle/>
          <a:p>
            <a:endParaRPr lang="vi-VN"/>
          </a:p>
        </p:txBody>
      </p:sp>
      <p:sp>
        <p:nvSpPr>
          <p:cNvPr id="17" name="Freeform 17"/>
          <p:cNvSpPr/>
          <p:nvPr/>
        </p:nvSpPr>
        <p:spPr>
          <a:xfrm rot="1539838">
            <a:off x="-1143456" y="7487817"/>
            <a:ext cx="9080248" cy="2758125"/>
          </a:xfrm>
          <a:custGeom>
            <a:avLst/>
            <a:gdLst/>
            <a:ahLst/>
            <a:cxnLst/>
            <a:rect l="l" t="t" r="r" b="b"/>
            <a:pathLst>
              <a:path w="9080248" h="2758125">
                <a:moveTo>
                  <a:pt x="0" y="0"/>
                </a:moveTo>
                <a:lnTo>
                  <a:pt x="9080249" y="0"/>
                </a:lnTo>
                <a:lnTo>
                  <a:pt x="9080249" y="2758125"/>
                </a:lnTo>
                <a:lnTo>
                  <a:pt x="0" y="2758125"/>
                </a:lnTo>
                <a:lnTo>
                  <a:pt x="0" y="0"/>
                </a:lnTo>
                <a:close/>
              </a:path>
            </a:pathLst>
          </a:custGeom>
          <a:blipFill>
            <a:blip r:embed="rId4"/>
            <a:stretch>
              <a:fillRect/>
            </a:stretch>
          </a:blipFill>
        </p:spPr>
        <p:txBody>
          <a:bodyPr/>
          <a:lstStyle/>
          <a:p>
            <a:endParaRPr lang="vi-VN"/>
          </a:p>
        </p:txBody>
      </p:sp>
      <p:grpSp>
        <p:nvGrpSpPr>
          <p:cNvPr id="14" name="Group 13"/>
          <p:cNvGrpSpPr/>
          <p:nvPr/>
        </p:nvGrpSpPr>
        <p:grpSpPr>
          <a:xfrm>
            <a:off x="4495800" y="190500"/>
            <a:ext cx="8458200" cy="3005479"/>
            <a:chOff x="2971800" y="766421"/>
            <a:chExt cx="8458200" cy="3005479"/>
          </a:xfrm>
        </p:grpSpPr>
        <p:sp>
          <p:nvSpPr>
            <p:cNvPr id="10" name="Cloud 9"/>
            <p:cNvSpPr/>
            <p:nvPr/>
          </p:nvSpPr>
          <p:spPr>
            <a:xfrm rot="205763">
              <a:off x="2971800" y="766421"/>
              <a:ext cx="8458200" cy="3005479"/>
            </a:xfrm>
            <a:prstGeom prst="cloud">
              <a:avLst/>
            </a:prstGeom>
            <a:solidFill>
              <a:schemeClr val="tx2">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p:cNvSpPr/>
            <p:nvPr/>
          </p:nvSpPr>
          <p:spPr>
            <a:xfrm>
              <a:off x="3886200" y="1705358"/>
              <a:ext cx="6609503" cy="923330"/>
            </a:xfrm>
            <a:prstGeom prst="rect">
              <a:avLst/>
            </a:prstGeom>
            <a:noFill/>
          </p:spPr>
          <p:txBody>
            <a:bodyPr wrap="none" lIns="91440" tIns="45720" rIns="91440" bIns="45720">
              <a:spAutoFit/>
            </a:bodyPr>
            <a:lstStyle/>
            <a:p>
              <a:pPr algn="ctr"/>
              <a:r>
                <a:rPr lang="vi-VN" sz="5400" b="1" cap="none" spc="0" dirty="0">
                  <a:ln w="22225">
                    <a:solidFill>
                      <a:schemeClr val="accent2"/>
                    </a:solidFill>
                    <a:prstDash val="solid"/>
                  </a:ln>
                  <a:solidFill>
                    <a:schemeClr val="accent2">
                      <a:lumMod val="40000"/>
                      <a:lumOff val="60000"/>
                    </a:schemeClr>
                  </a:solidFill>
                  <a:effectLst/>
                </a:rPr>
                <a:t>YÊU CẦU CẦN ĐẠT</a:t>
              </a:r>
              <a:endParaRPr lang="en-US" sz="5400" b="1" cap="none" spc="0" dirty="0">
                <a:ln w="22225">
                  <a:solidFill>
                    <a:schemeClr val="accent2"/>
                  </a:solidFill>
                  <a:prstDash val="solid"/>
                </a:ln>
                <a:solidFill>
                  <a:schemeClr val="accent2">
                    <a:lumMod val="40000"/>
                    <a:lumOff val="60000"/>
                  </a:schemeClr>
                </a:solidFill>
                <a:effectLst/>
              </a:endParaRPr>
            </a:p>
          </p:txBody>
        </p:sp>
      </p:grpSp>
      <p:grpSp>
        <p:nvGrpSpPr>
          <p:cNvPr id="20" name="Group 19"/>
          <p:cNvGrpSpPr/>
          <p:nvPr/>
        </p:nvGrpSpPr>
        <p:grpSpPr>
          <a:xfrm>
            <a:off x="2523748" y="3268662"/>
            <a:ext cx="15321229" cy="5632311"/>
            <a:chOff x="2523748" y="3268662"/>
            <a:chExt cx="15321229" cy="5632311"/>
          </a:xfrm>
        </p:grpSpPr>
        <p:sp>
          <p:nvSpPr>
            <p:cNvPr id="15" name="TextBox 14"/>
            <p:cNvSpPr txBox="1"/>
            <p:nvPr/>
          </p:nvSpPr>
          <p:spPr>
            <a:xfrm>
              <a:off x="3396668" y="3268662"/>
              <a:ext cx="14448309" cy="5632311"/>
            </a:xfrm>
            <a:prstGeom prst="rect">
              <a:avLst/>
            </a:prstGeom>
            <a:noFill/>
          </p:spPr>
          <p:txBody>
            <a:bodyPr wrap="square" rtlCol="0">
              <a:spAutoFit/>
            </a:bodyPr>
            <a:lstStyle/>
            <a:p>
              <a:r>
                <a:rPr lang="vi-VN" sz="6000" dirty="0">
                  <a:latin typeface="+mj-lt"/>
                </a:rPr>
                <a:t>Biết cách viết một bức thư</a:t>
              </a:r>
            </a:p>
            <a:p>
              <a:endParaRPr lang="vi-VN" sz="6000" dirty="0">
                <a:latin typeface="+mj-lt"/>
              </a:endParaRPr>
            </a:p>
            <a:p>
              <a:r>
                <a:rPr lang="vi-VN" sz="6000" dirty="0">
                  <a:latin typeface="+mj-lt"/>
                </a:rPr>
                <a:t>Biết vận dụng kiến thức từ bài học để vận dụng vào thực tiễn: viết thư cho người thân và bạn bè.</a:t>
              </a:r>
              <a:endParaRPr lang="en-US" sz="6000" dirty="0">
                <a:latin typeface="+mj-lt"/>
              </a:endParaRPr>
            </a:p>
            <a:p>
              <a:endParaRPr lang="en-US" sz="6000" dirty="0">
                <a:latin typeface="+mj-lt"/>
              </a:endParaRPr>
            </a:p>
          </p:txBody>
        </p:sp>
        <p:sp>
          <p:nvSpPr>
            <p:cNvPr id="18" name="Right Arrow 17"/>
            <p:cNvSpPr/>
            <p:nvPr/>
          </p:nvSpPr>
          <p:spPr>
            <a:xfrm>
              <a:off x="2523748" y="3619500"/>
              <a:ext cx="685800" cy="408370"/>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2523748" y="5453384"/>
              <a:ext cx="685800" cy="408370"/>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0576252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envelope with stamps on it&#10;&#10;Description automatically generated">
            <a:extLst>
              <a:ext uri="{FF2B5EF4-FFF2-40B4-BE49-F238E27FC236}">
                <a16:creationId xmlns:a16="http://schemas.microsoft.com/office/drawing/2014/main" id="{146247EC-F507-8E5F-3C21-6F53265352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33" y="0"/>
            <a:ext cx="18271067" cy="10158984"/>
          </a:xfrm>
          <a:prstGeom prst="rect">
            <a:avLst/>
          </a:prstGeom>
        </p:spPr>
      </p:pic>
      <p:sp>
        <p:nvSpPr>
          <p:cNvPr id="4" name="Rectangle: Rounded Corners 3">
            <a:extLst>
              <a:ext uri="{FF2B5EF4-FFF2-40B4-BE49-F238E27FC236}">
                <a16:creationId xmlns:a16="http://schemas.microsoft.com/office/drawing/2014/main" id="{9C374510-7CFA-E225-CBBE-9D893EE81B33}"/>
              </a:ext>
            </a:extLst>
          </p:cNvPr>
          <p:cNvSpPr/>
          <p:nvPr/>
        </p:nvSpPr>
        <p:spPr>
          <a:xfrm>
            <a:off x="762000" y="647700"/>
            <a:ext cx="10820400" cy="914400"/>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51A4BA62-E957-75BB-CE59-205556EBB825}"/>
              </a:ext>
            </a:extLst>
          </p:cNvPr>
          <p:cNvSpPr txBox="1"/>
          <p:nvPr/>
        </p:nvSpPr>
        <p:spPr>
          <a:xfrm>
            <a:off x="1337733" y="647700"/>
            <a:ext cx="10244667"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1. Đọc bức thư dưới đây và trả lời câu hỏi:</a:t>
            </a:r>
            <a:endParaRPr lang="vi-VN" sz="4000" b="1"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2BA5163B-2E65-4D2A-0943-69639A3F763E}"/>
              </a:ext>
            </a:extLst>
          </p:cNvPr>
          <p:cNvSpPr/>
          <p:nvPr/>
        </p:nvSpPr>
        <p:spPr>
          <a:xfrm>
            <a:off x="10363200" y="1752443"/>
            <a:ext cx="6857999" cy="4419600"/>
          </a:xfrm>
          <a:prstGeom prst="rect">
            <a:avLst/>
          </a:prstGeom>
          <a:solidFill>
            <a:srgbClr val="F3E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D5B656E9-DC96-F52A-9FCF-5B32252BF8E6}"/>
              </a:ext>
            </a:extLst>
          </p:cNvPr>
          <p:cNvSpPr txBox="1"/>
          <p:nvPr/>
        </p:nvSpPr>
        <p:spPr>
          <a:xfrm>
            <a:off x="1066801" y="1576923"/>
            <a:ext cx="16120534" cy="8710077"/>
          </a:xfrm>
          <a:prstGeom prst="rect">
            <a:avLst/>
          </a:prstGeom>
          <a:noFill/>
        </p:spPr>
        <p:txBody>
          <a:bodyPr wrap="square" rtlCol="0">
            <a:spAutoFit/>
          </a:bodyPr>
          <a:lstStyle/>
          <a:p>
            <a:pPr algn="r"/>
            <a:r>
              <a:rPr lang="en-US" sz="3400" dirty="0">
                <a:latin typeface="Cambria" panose="02040503050406030204" pitchFamily="18" charset="0"/>
                <a:ea typeface="Cambria" panose="02040503050406030204" pitchFamily="18" charset="0"/>
              </a:rPr>
              <a:t>Hà Nội, ngày 19 tháng 7 năm 2022</a:t>
            </a:r>
          </a:p>
          <a:p>
            <a:r>
              <a:rPr lang="en-US" sz="3400" dirty="0">
                <a:latin typeface="Cambria" panose="02040503050406030204" pitchFamily="18" charset="0"/>
                <a:ea typeface="Cambria" panose="02040503050406030204" pitchFamily="18" charset="0"/>
              </a:rPr>
              <a:t>	Việt Phương thân mến!</a:t>
            </a:r>
          </a:p>
          <a:p>
            <a:r>
              <a:rPr lang="en-US" sz="3400" dirty="0">
                <a:latin typeface="Cambria" panose="02040503050406030204" pitchFamily="18" charset="0"/>
                <a:ea typeface="Cambria" panose="02040503050406030204" pitchFamily="18" charset="0"/>
              </a:rPr>
              <a:t>	Cậu và gia đình vẫn khỏe chứ? Nghỉ hè cậu có đi chơi đâu không? Hai chị em tớ được bố mẹ cho đi chơi ở công viên Thủ  Lệ. Ở đó, tớ thích nhất là được ngắm nhìn hổ, voi, hươu sao, trăn, chim công… Chúng thật ngộ </a:t>
            </a:r>
            <a:r>
              <a:rPr lang="en-US" sz="3400" dirty="0" err="1">
                <a:latin typeface="Cambria" panose="02040503050406030204" pitchFamily="18" charset="0"/>
                <a:ea typeface="Cambria" panose="02040503050406030204" pitchFamily="18" charset="0"/>
              </a:rPr>
              <a:t>nghĩnh</a:t>
            </a:r>
            <a:r>
              <a:rPr lang="en-US" sz="3400" dirty="0">
                <a:latin typeface="Cambria" panose="02040503050406030204" pitchFamily="18" charset="0"/>
                <a:ea typeface="Cambria" panose="02040503050406030204" pitchFamily="18" charset="0"/>
              </a:rPr>
              <a:t> và đáng yêu. </a:t>
            </a:r>
          </a:p>
          <a:p>
            <a:r>
              <a:rPr lang="en-US" sz="3400" dirty="0">
                <a:latin typeface="Cambria" panose="02040503050406030204" pitchFamily="18" charset="0"/>
                <a:ea typeface="Cambria" panose="02040503050406030204" pitchFamily="18" charset="0"/>
              </a:rPr>
              <a:t>	Tơ ước mơ trở thành một người chăm sóc và chữa bệnh cho các con thú. Mẹ tớ bảo: “Nếu muốn thực hiện ước mơ đó, con hãy trở thành một bác sĩ thú y. Đặc biệt, việc chăm sóc các con thú này cũng giống như chăm sóc các em bé vì chúng có ngôn ngữ riêng. Phải gần gũi và quan tâm đến chúng hằng ngày thì mới hiểu được”. </a:t>
            </a:r>
          </a:p>
          <a:p>
            <a:r>
              <a:rPr lang="en-US" sz="3400" dirty="0">
                <a:latin typeface="Cambria" panose="02040503050406030204" pitchFamily="18" charset="0"/>
                <a:ea typeface="Cambria" panose="02040503050406030204" pitchFamily="18" charset="0"/>
              </a:rPr>
              <a:t>	Tớ tự nhủ sẽ cố gắng học tập thật tốt để trở thành bác sĩ thú y, hằng ngày được chăm sóc các loài vật cậu ạ. </a:t>
            </a:r>
          </a:p>
          <a:p>
            <a:r>
              <a:rPr lang="en-US" sz="3400" dirty="0">
                <a:latin typeface="Cambria" panose="02040503050406030204" pitchFamily="18" charset="0"/>
                <a:ea typeface="Cambria" panose="02040503050406030204" pitchFamily="18" charset="0"/>
              </a:rPr>
              <a:t>	Thế cậu ước mơ sau nay làm  nghề gì? Viết thư kể cho tớ nghe nhé. Chúng mình sẽ cùng nhau cố gắng để biến ước mơ thành hiện thực. </a:t>
            </a:r>
          </a:p>
          <a:p>
            <a:r>
              <a:rPr lang="en-US" sz="3400" dirty="0">
                <a:latin typeface="Cambria" panose="02040503050406030204" pitchFamily="18" charset="0"/>
                <a:ea typeface="Cambria" panose="02040503050406030204" pitchFamily="18" charset="0"/>
              </a:rPr>
              <a:t>	Cho tớ gửi lời chúc sức khỏe tới cậu và gia đình. Rất mong được gặp cậu. </a:t>
            </a:r>
          </a:p>
          <a:p>
            <a:pPr algn="r"/>
            <a:r>
              <a:rPr lang="en-US" sz="3400" dirty="0">
                <a:latin typeface="Cambria" panose="02040503050406030204" pitchFamily="18" charset="0"/>
                <a:ea typeface="Cambria" panose="02040503050406030204" pitchFamily="18" charset="0"/>
              </a:rPr>
              <a:t>Bạn của cậu</a:t>
            </a:r>
          </a:p>
          <a:p>
            <a:pPr algn="r"/>
            <a:r>
              <a:rPr lang="en-US" sz="3400" dirty="0">
                <a:latin typeface="Cambria" panose="02040503050406030204" pitchFamily="18" charset="0"/>
                <a:ea typeface="Cambria" panose="02040503050406030204" pitchFamily="18" charset="0"/>
              </a:rPr>
              <a:t>Phương Linh</a:t>
            </a:r>
            <a:endParaRPr lang="vi-VN" sz="3400"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E528CE4E-E940-9877-6DC8-B1B7D661E011}"/>
              </a:ext>
            </a:extLst>
          </p:cNvPr>
          <p:cNvGrpSpPr/>
          <p:nvPr/>
        </p:nvGrpSpPr>
        <p:grpSpPr>
          <a:xfrm>
            <a:off x="14782800" y="123783"/>
            <a:ext cx="3352800" cy="1371600"/>
            <a:chOff x="-3318935" y="7962900"/>
            <a:chExt cx="3352800" cy="1371600"/>
          </a:xfrm>
        </p:grpSpPr>
        <p:sp>
          <p:nvSpPr>
            <p:cNvPr id="8" name="Cloud 7">
              <a:extLst>
                <a:ext uri="{FF2B5EF4-FFF2-40B4-BE49-F238E27FC236}">
                  <a16:creationId xmlns:a16="http://schemas.microsoft.com/office/drawing/2014/main" id="{DB6C1A8C-E100-9406-1C3E-199A49041F39}"/>
                </a:ext>
              </a:extLst>
            </p:cNvPr>
            <p:cNvSpPr/>
            <p:nvPr/>
          </p:nvSpPr>
          <p:spPr>
            <a:xfrm>
              <a:off x="-3318935" y="7962900"/>
              <a:ext cx="3352800" cy="1371600"/>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79739A30-B4D6-7429-E9ED-D894266DDF1B}"/>
                </a:ext>
              </a:extLst>
            </p:cNvPr>
            <p:cNvSpPr txBox="1"/>
            <p:nvPr/>
          </p:nvSpPr>
          <p:spPr>
            <a:xfrm>
              <a:off x="-3035301" y="8202424"/>
              <a:ext cx="2785534" cy="892552"/>
            </a:xfrm>
            <a:prstGeom prst="rect">
              <a:avLst/>
            </a:prstGeom>
            <a:noFill/>
          </p:spPr>
          <p:txBody>
            <a:bodyPr wrap="square" rtlCol="0">
              <a:spAutoFit/>
            </a:bodyPr>
            <a:lstStyle/>
            <a:p>
              <a:pPr algn="ctr"/>
              <a:r>
                <a:rPr lang="en-US" sz="2600" b="1" dirty="0">
                  <a:solidFill>
                    <a:srgbClr val="C00000"/>
                  </a:solidFill>
                  <a:latin typeface="Cambria" panose="02040503050406030204" pitchFamily="18" charset="0"/>
                  <a:ea typeface="Cambria" panose="02040503050406030204" pitchFamily="18" charset="0"/>
                </a:rPr>
                <a:t>Địa điểm và thời gian viết thư</a:t>
              </a:r>
              <a:endParaRPr lang="vi-VN" sz="2600" b="1" dirty="0">
                <a:solidFill>
                  <a:srgbClr val="C00000"/>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5E6DC1F8-FD1F-A08A-5F99-A0BE0494FF57}"/>
              </a:ext>
            </a:extLst>
          </p:cNvPr>
          <p:cNvGrpSpPr/>
          <p:nvPr/>
        </p:nvGrpSpPr>
        <p:grpSpPr>
          <a:xfrm>
            <a:off x="6460066" y="1370409"/>
            <a:ext cx="2683934" cy="1371600"/>
            <a:chOff x="-3318935" y="7962900"/>
            <a:chExt cx="3352800" cy="1371600"/>
          </a:xfrm>
        </p:grpSpPr>
        <p:sp>
          <p:nvSpPr>
            <p:cNvPr id="12" name="Cloud 11">
              <a:extLst>
                <a:ext uri="{FF2B5EF4-FFF2-40B4-BE49-F238E27FC236}">
                  <a16:creationId xmlns:a16="http://schemas.microsoft.com/office/drawing/2014/main" id="{7205F214-87BA-31AA-A6C0-AD5109A20BE6}"/>
                </a:ext>
              </a:extLst>
            </p:cNvPr>
            <p:cNvSpPr/>
            <p:nvPr/>
          </p:nvSpPr>
          <p:spPr>
            <a:xfrm>
              <a:off x="-3318935" y="7962900"/>
              <a:ext cx="3352800" cy="1371600"/>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0CCC59BA-B312-C00A-B6C2-7C9FD2E76107}"/>
                </a:ext>
              </a:extLst>
            </p:cNvPr>
            <p:cNvSpPr txBox="1"/>
            <p:nvPr/>
          </p:nvSpPr>
          <p:spPr>
            <a:xfrm>
              <a:off x="-2808870" y="8202424"/>
              <a:ext cx="2402836" cy="892552"/>
            </a:xfrm>
            <a:prstGeom prst="rect">
              <a:avLst/>
            </a:prstGeom>
            <a:noFill/>
          </p:spPr>
          <p:txBody>
            <a:bodyPr wrap="square" rtlCol="0">
              <a:spAutoFit/>
            </a:bodyPr>
            <a:lstStyle/>
            <a:p>
              <a:pPr algn="ctr"/>
              <a:r>
                <a:rPr lang="en-US" sz="2600" b="1" dirty="0">
                  <a:solidFill>
                    <a:srgbClr val="C00000"/>
                  </a:solidFill>
                  <a:latin typeface="Cambria" panose="02040503050406030204" pitchFamily="18" charset="0"/>
                  <a:ea typeface="Cambria" panose="02040503050406030204" pitchFamily="18" charset="0"/>
                </a:rPr>
                <a:t>Lời chào đầu thư</a:t>
              </a:r>
              <a:endParaRPr lang="vi-VN" sz="2600" b="1" dirty="0">
                <a:solidFill>
                  <a:srgbClr val="C00000"/>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3259EEF4-FA97-816C-972C-E360976D0B08}"/>
              </a:ext>
            </a:extLst>
          </p:cNvPr>
          <p:cNvGrpSpPr/>
          <p:nvPr/>
        </p:nvGrpSpPr>
        <p:grpSpPr>
          <a:xfrm>
            <a:off x="16459200" y="3543300"/>
            <a:ext cx="1909235" cy="1371600"/>
            <a:chOff x="-3318935" y="7962900"/>
            <a:chExt cx="3352800" cy="1371600"/>
          </a:xfrm>
        </p:grpSpPr>
        <p:sp>
          <p:nvSpPr>
            <p:cNvPr id="15" name="Cloud 14">
              <a:extLst>
                <a:ext uri="{FF2B5EF4-FFF2-40B4-BE49-F238E27FC236}">
                  <a16:creationId xmlns:a16="http://schemas.microsoft.com/office/drawing/2014/main" id="{639FD34A-8AD6-F8E1-1CA6-3D8A69F295FA}"/>
                </a:ext>
              </a:extLst>
            </p:cNvPr>
            <p:cNvSpPr/>
            <p:nvPr/>
          </p:nvSpPr>
          <p:spPr>
            <a:xfrm>
              <a:off x="-3318935" y="7962900"/>
              <a:ext cx="3352800" cy="1371600"/>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id="{6AFD3815-8E3D-E3E7-EE15-F809129457FE}"/>
                </a:ext>
              </a:extLst>
            </p:cNvPr>
            <p:cNvSpPr txBox="1"/>
            <p:nvPr/>
          </p:nvSpPr>
          <p:spPr>
            <a:xfrm>
              <a:off x="-3035301" y="8202424"/>
              <a:ext cx="2785534" cy="492443"/>
            </a:xfrm>
            <a:prstGeom prst="rect">
              <a:avLst/>
            </a:prstGeom>
            <a:noFill/>
          </p:spPr>
          <p:txBody>
            <a:bodyPr wrap="square" rtlCol="0">
              <a:spAutoFit/>
            </a:bodyPr>
            <a:lstStyle/>
            <a:p>
              <a:pPr algn="ctr"/>
              <a:r>
                <a:rPr lang="en-US" sz="2600" b="1" dirty="0">
                  <a:solidFill>
                    <a:srgbClr val="C00000"/>
                  </a:solidFill>
                  <a:latin typeface="Cambria" panose="02040503050406030204" pitchFamily="18" charset="0"/>
                  <a:ea typeface="Cambria" panose="02040503050406030204" pitchFamily="18" charset="0"/>
                </a:rPr>
                <a:t>Nội dung chính</a:t>
              </a:r>
              <a:endParaRPr lang="vi-VN" sz="2600" b="1" dirty="0">
                <a:solidFill>
                  <a:srgbClr val="C0000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E1134157-9252-A66A-639C-1D30DEB8D66A}"/>
              </a:ext>
            </a:extLst>
          </p:cNvPr>
          <p:cNvGrpSpPr/>
          <p:nvPr/>
        </p:nvGrpSpPr>
        <p:grpSpPr>
          <a:xfrm>
            <a:off x="15085483" y="7772400"/>
            <a:ext cx="3299885" cy="1371600"/>
            <a:chOff x="-5690423" y="7962900"/>
            <a:chExt cx="5794915" cy="1371600"/>
          </a:xfrm>
        </p:grpSpPr>
        <p:sp>
          <p:nvSpPr>
            <p:cNvPr id="18" name="Cloud 17">
              <a:extLst>
                <a:ext uri="{FF2B5EF4-FFF2-40B4-BE49-F238E27FC236}">
                  <a16:creationId xmlns:a16="http://schemas.microsoft.com/office/drawing/2014/main" id="{650C0ABC-7326-0F09-2D18-4F03A96B3F03}"/>
                </a:ext>
              </a:extLst>
            </p:cNvPr>
            <p:cNvSpPr/>
            <p:nvPr/>
          </p:nvSpPr>
          <p:spPr>
            <a:xfrm>
              <a:off x="-5690423" y="7962900"/>
              <a:ext cx="5724288" cy="1371600"/>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99724BF3-30A7-D41F-5ADF-4453BCA315E7}"/>
                </a:ext>
              </a:extLst>
            </p:cNvPr>
            <p:cNvSpPr txBox="1"/>
            <p:nvPr/>
          </p:nvSpPr>
          <p:spPr>
            <a:xfrm>
              <a:off x="-5336164" y="8072380"/>
              <a:ext cx="5440656" cy="892552"/>
            </a:xfrm>
            <a:prstGeom prst="rect">
              <a:avLst/>
            </a:prstGeom>
            <a:noFill/>
          </p:spPr>
          <p:txBody>
            <a:bodyPr wrap="square" rtlCol="0">
              <a:spAutoFit/>
            </a:bodyPr>
            <a:lstStyle/>
            <a:p>
              <a:pPr algn="ctr"/>
              <a:r>
                <a:rPr lang="en-US" sz="2600" b="1" dirty="0">
                  <a:solidFill>
                    <a:srgbClr val="C00000"/>
                  </a:solidFill>
                  <a:latin typeface="Cambria" panose="02040503050406030204" pitchFamily="18" charset="0"/>
                  <a:ea typeface="Cambria" panose="02040503050406030204" pitchFamily="18" charset="0"/>
                </a:rPr>
                <a:t>Cuối thư:</a:t>
              </a:r>
            </a:p>
            <a:p>
              <a:pPr algn="ctr"/>
              <a:r>
                <a:rPr lang="en-US" sz="2600" b="1" dirty="0">
                  <a:solidFill>
                    <a:srgbClr val="C00000"/>
                  </a:solidFill>
                  <a:latin typeface="Cambria" panose="02040503050406030204" pitchFamily="18" charset="0"/>
                  <a:ea typeface="Cambria" panose="02040503050406030204" pitchFamily="18" charset="0"/>
                </a:rPr>
                <a:t>Lời chúc, lời chào…</a:t>
              </a:r>
              <a:endParaRPr lang="vi-VN" sz="2600" b="1" dirty="0">
                <a:solidFill>
                  <a:srgbClr val="C0000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EBA06EE2-BDBE-5637-4873-81DEA99A46C1}"/>
              </a:ext>
            </a:extLst>
          </p:cNvPr>
          <p:cNvGrpSpPr/>
          <p:nvPr/>
        </p:nvGrpSpPr>
        <p:grpSpPr>
          <a:xfrm>
            <a:off x="12801600" y="9144000"/>
            <a:ext cx="1699685" cy="762000"/>
            <a:chOff x="-5690423" y="7962900"/>
            <a:chExt cx="5794915" cy="1371600"/>
          </a:xfrm>
        </p:grpSpPr>
        <p:sp>
          <p:nvSpPr>
            <p:cNvPr id="21" name="Cloud 20">
              <a:extLst>
                <a:ext uri="{FF2B5EF4-FFF2-40B4-BE49-F238E27FC236}">
                  <a16:creationId xmlns:a16="http://schemas.microsoft.com/office/drawing/2014/main" id="{3A74E35A-B93F-2B95-181A-17D72F4FEA5F}"/>
                </a:ext>
              </a:extLst>
            </p:cNvPr>
            <p:cNvSpPr/>
            <p:nvPr/>
          </p:nvSpPr>
          <p:spPr>
            <a:xfrm>
              <a:off x="-5690423" y="7962900"/>
              <a:ext cx="5724288" cy="1371600"/>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TextBox 21">
              <a:extLst>
                <a:ext uri="{FF2B5EF4-FFF2-40B4-BE49-F238E27FC236}">
                  <a16:creationId xmlns:a16="http://schemas.microsoft.com/office/drawing/2014/main" id="{E09DAE32-00AF-E9D5-F5CC-16F6412252AB}"/>
                </a:ext>
              </a:extLst>
            </p:cNvPr>
            <p:cNvSpPr txBox="1"/>
            <p:nvPr/>
          </p:nvSpPr>
          <p:spPr>
            <a:xfrm>
              <a:off x="-5336164" y="8072380"/>
              <a:ext cx="5440656" cy="492443"/>
            </a:xfrm>
            <a:prstGeom prst="rect">
              <a:avLst/>
            </a:prstGeom>
            <a:noFill/>
          </p:spPr>
          <p:txBody>
            <a:bodyPr wrap="square" rtlCol="0">
              <a:spAutoFit/>
            </a:bodyPr>
            <a:lstStyle/>
            <a:p>
              <a:pPr algn="ctr"/>
              <a:r>
                <a:rPr lang="en-US" sz="2600" b="1" dirty="0">
                  <a:solidFill>
                    <a:srgbClr val="C00000"/>
                  </a:solidFill>
                  <a:latin typeface="Cambria" panose="02040503050406030204" pitchFamily="18" charset="0"/>
                  <a:ea typeface="Cambria" panose="02040503050406030204" pitchFamily="18" charset="0"/>
                </a:rPr>
                <a:t>Chữ kí</a:t>
              </a:r>
              <a:endParaRPr lang="vi-VN" sz="2600"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75475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Freeform 2"/>
          <p:cNvSpPr/>
          <p:nvPr/>
        </p:nvSpPr>
        <p:spPr>
          <a:xfrm rot="-465373">
            <a:off x="-1006374" y="2977097"/>
            <a:ext cx="7895245" cy="8097687"/>
          </a:xfrm>
          <a:custGeom>
            <a:avLst/>
            <a:gdLst/>
            <a:ahLst/>
            <a:cxnLst/>
            <a:rect l="l" t="t" r="r" b="b"/>
            <a:pathLst>
              <a:path w="7895245" h="8097687">
                <a:moveTo>
                  <a:pt x="0" y="0"/>
                </a:moveTo>
                <a:lnTo>
                  <a:pt x="7895245" y="0"/>
                </a:lnTo>
                <a:lnTo>
                  <a:pt x="7895245" y="8097687"/>
                </a:lnTo>
                <a:lnTo>
                  <a:pt x="0" y="8097687"/>
                </a:lnTo>
                <a:lnTo>
                  <a:pt x="0" y="0"/>
                </a:lnTo>
                <a:close/>
              </a:path>
            </a:pathLst>
          </a:custGeom>
          <a:blipFill>
            <a:blip r:embed="rId2"/>
            <a:stretch>
              <a:fillRect/>
            </a:stretch>
          </a:blipFill>
        </p:spPr>
        <p:txBody>
          <a:bodyPr/>
          <a:lstStyle/>
          <a:p>
            <a:endParaRPr lang="vi-VN"/>
          </a:p>
        </p:txBody>
      </p:sp>
      <p:sp>
        <p:nvSpPr>
          <p:cNvPr id="3" name="Freeform 3"/>
          <p:cNvSpPr/>
          <p:nvPr/>
        </p:nvSpPr>
        <p:spPr>
          <a:xfrm rot="401906">
            <a:off x="3246800" y="-129969"/>
            <a:ext cx="4056625" cy="9716467"/>
          </a:xfrm>
          <a:custGeom>
            <a:avLst/>
            <a:gdLst/>
            <a:ahLst/>
            <a:cxnLst/>
            <a:rect l="l" t="t" r="r" b="b"/>
            <a:pathLst>
              <a:path w="4056625" h="9716467">
                <a:moveTo>
                  <a:pt x="0" y="0"/>
                </a:moveTo>
                <a:lnTo>
                  <a:pt x="4056625" y="0"/>
                </a:lnTo>
                <a:lnTo>
                  <a:pt x="4056625" y="9716467"/>
                </a:lnTo>
                <a:lnTo>
                  <a:pt x="0" y="9716467"/>
                </a:lnTo>
                <a:lnTo>
                  <a:pt x="0" y="0"/>
                </a:lnTo>
                <a:close/>
              </a:path>
            </a:pathLst>
          </a:custGeom>
          <a:blipFill>
            <a:blip r:embed="rId3"/>
            <a:stretch>
              <a:fillRect/>
            </a:stretch>
          </a:blipFill>
        </p:spPr>
        <p:txBody>
          <a:bodyPr/>
          <a:lstStyle/>
          <a:p>
            <a:endParaRPr lang="vi-VN"/>
          </a:p>
        </p:txBody>
      </p:sp>
      <p:sp>
        <p:nvSpPr>
          <p:cNvPr id="8" name="Freeform 8"/>
          <p:cNvSpPr/>
          <p:nvPr/>
        </p:nvSpPr>
        <p:spPr>
          <a:xfrm rot="-1008240">
            <a:off x="553830" y="888301"/>
            <a:ext cx="1579055" cy="4114800"/>
          </a:xfrm>
          <a:custGeom>
            <a:avLst/>
            <a:gdLst/>
            <a:ahLst/>
            <a:cxnLst/>
            <a:rect l="l" t="t" r="r" b="b"/>
            <a:pathLst>
              <a:path w="1579055" h="4114800">
                <a:moveTo>
                  <a:pt x="0" y="0"/>
                </a:moveTo>
                <a:lnTo>
                  <a:pt x="1579055" y="0"/>
                </a:lnTo>
                <a:lnTo>
                  <a:pt x="1579055" y="4114800"/>
                </a:lnTo>
                <a:lnTo>
                  <a:pt x="0" y="4114800"/>
                </a:lnTo>
                <a:lnTo>
                  <a:pt x="0" y="0"/>
                </a:lnTo>
                <a:close/>
              </a:path>
            </a:pathLst>
          </a:custGeom>
          <a:blipFill>
            <a:blip r:embed="rId4"/>
            <a:stretch>
              <a:fillRect/>
            </a:stretch>
          </a:blipFill>
        </p:spPr>
        <p:txBody>
          <a:bodyPr/>
          <a:lstStyle/>
          <a:p>
            <a:endParaRPr lang="vi-VN"/>
          </a:p>
        </p:txBody>
      </p:sp>
      <p:sp>
        <p:nvSpPr>
          <p:cNvPr id="10" name="Freeform 10"/>
          <p:cNvSpPr/>
          <p:nvPr/>
        </p:nvSpPr>
        <p:spPr>
          <a:xfrm rot="-598106">
            <a:off x="15049843" y="9155480"/>
            <a:ext cx="2481029" cy="1513428"/>
          </a:xfrm>
          <a:custGeom>
            <a:avLst/>
            <a:gdLst/>
            <a:ahLst/>
            <a:cxnLst/>
            <a:rect l="l" t="t" r="r" b="b"/>
            <a:pathLst>
              <a:path w="2481029" h="1513428">
                <a:moveTo>
                  <a:pt x="0" y="0"/>
                </a:moveTo>
                <a:lnTo>
                  <a:pt x="2481029" y="0"/>
                </a:lnTo>
                <a:lnTo>
                  <a:pt x="2481029" y="1513427"/>
                </a:lnTo>
                <a:lnTo>
                  <a:pt x="0" y="1513427"/>
                </a:lnTo>
                <a:lnTo>
                  <a:pt x="0" y="0"/>
                </a:lnTo>
                <a:close/>
              </a:path>
            </a:pathLst>
          </a:custGeom>
          <a:blipFill>
            <a:blip r:embed="rId5"/>
            <a:stretch>
              <a:fillRect/>
            </a:stretch>
          </a:blipFill>
        </p:spPr>
        <p:txBody>
          <a:bodyPr/>
          <a:lstStyle/>
          <a:p>
            <a:endParaRPr lang="vi-VN"/>
          </a:p>
        </p:txBody>
      </p:sp>
      <p:sp>
        <p:nvSpPr>
          <p:cNvPr id="14" name="Rectangle: Rounded Corners 13">
            <a:extLst>
              <a:ext uri="{FF2B5EF4-FFF2-40B4-BE49-F238E27FC236}">
                <a16:creationId xmlns:a16="http://schemas.microsoft.com/office/drawing/2014/main" id="{C961C434-C040-3EF1-5E30-09BC4041243B}"/>
              </a:ext>
            </a:extLst>
          </p:cNvPr>
          <p:cNvSpPr/>
          <p:nvPr/>
        </p:nvSpPr>
        <p:spPr>
          <a:xfrm>
            <a:off x="7890129" y="443417"/>
            <a:ext cx="9829800" cy="4242883"/>
          </a:xfrm>
          <a:prstGeom prst="roundRect">
            <a:avLst/>
          </a:prstGeom>
          <a:noFill/>
          <a:ln w="41275" cmpd="db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D69B4EE6-D3B5-4325-6745-A2D08392DB07}"/>
              </a:ext>
            </a:extLst>
          </p:cNvPr>
          <p:cNvSpPr txBox="1"/>
          <p:nvPr/>
        </p:nvSpPr>
        <p:spPr>
          <a:xfrm>
            <a:off x="8153637" y="1226313"/>
            <a:ext cx="9295926" cy="2554545"/>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a. Bức thư trên của ai gửi cho ai? Nhờ đâu mà em biết?</a:t>
            </a:r>
          </a:p>
          <a:p>
            <a:pPr algn="just"/>
            <a:r>
              <a:rPr lang="en-US" sz="4000" b="1" dirty="0">
                <a:latin typeface="Cambria" panose="02040503050406030204" pitchFamily="18" charset="0"/>
                <a:ea typeface="Cambria" panose="02040503050406030204" pitchFamily="18" charset="0"/>
              </a:rPr>
              <a:t>b. Bức thư trên gồm mấy phần? Nêu nội dung chính của từng phần?</a:t>
            </a:r>
            <a:endParaRPr lang="vi-VN" sz="40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550F317-3966-5E78-4FCD-2C2D7CCF3D72}"/>
              </a:ext>
            </a:extLst>
          </p:cNvPr>
          <p:cNvSpPr txBox="1"/>
          <p:nvPr/>
        </p:nvSpPr>
        <p:spPr>
          <a:xfrm>
            <a:off x="11125200" y="641538"/>
            <a:ext cx="3352800" cy="584775"/>
          </a:xfrm>
          <a:prstGeom prst="rect">
            <a:avLst/>
          </a:prstGeom>
          <a:noFill/>
        </p:spPr>
        <p:txBody>
          <a:bodyPr wrap="square" rtlCol="0">
            <a:spAutoFit/>
          </a:bodyPr>
          <a:lstStyle/>
          <a:p>
            <a:pPr algn="ctr"/>
            <a:r>
              <a:rPr lang="en-US" sz="3200" b="1" dirty="0">
                <a:solidFill>
                  <a:srgbClr val="C00000"/>
                </a:solidFill>
                <a:latin typeface="Cambria" panose="02040503050406030204" pitchFamily="18" charset="0"/>
                <a:ea typeface="Cambria" panose="02040503050406030204" pitchFamily="18" charset="0"/>
              </a:rPr>
              <a:t>Thảo luận</a:t>
            </a:r>
            <a:endParaRPr lang="vi-VN" sz="3200" b="1" dirty="0">
              <a:solidFill>
                <a:srgbClr val="C0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D2B8"/>
        </a:solidFill>
        <a:effectLst/>
      </p:bgPr>
    </p:bg>
    <p:spTree>
      <p:nvGrpSpPr>
        <p:cNvPr id="1" name=""/>
        <p:cNvGrpSpPr/>
        <p:nvPr/>
      </p:nvGrpSpPr>
      <p:grpSpPr>
        <a:xfrm>
          <a:off x="0" y="0"/>
          <a:ext cx="0" cy="0"/>
          <a:chOff x="0" y="0"/>
          <a:chExt cx="0" cy="0"/>
        </a:xfrm>
      </p:grpSpPr>
      <p:sp>
        <p:nvSpPr>
          <p:cNvPr id="2" name="AutoShape 2"/>
          <p:cNvSpPr/>
          <p:nvPr/>
        </p:nvSpPr>
        <p:spPr>
          <a:xfrm>
            <a:off x="-1322859" y="408608"/>
            <a:ext cx="19923991" cy="0"/>
          </a:xfrm>
          <a:prstGeom prst="line">
            <a:avLst/>
          </a:prstGeom>
          <a:ln w="38100" cap="flat">
            <a:solidFill>
              <a:srgbClr val="FEEFE8"/>
            </a:solidFill>
            <a:prstDash val="sysDash"/>
            <a:headEnd type="none" w="sm" len="sm"/>
            <a:tailEnd type="none" w="sm" len="sm"/>
          </a:ln>
        </p:spPr>
        <p:txBody>
          <a:bodyPr/>
          <a:lstStyle/>
          <a:p>
            <a:endParaRPr lang="vi-VN"/>
          </a:p>
        </p:txBody>
      </p:sp>
      <p:sp>
        <p:nvSpPr>
          <p:cNvPr id="3" name="AutoShape 3"/>
          <p:cNvSpPr/>
          <p:nvPr/>
        </p:nvSpPr>
        <p:spPr>
          <a:xfrm>
            <a:off x="-1322859" y="618229"/>
            <a:ext cx="19923991" cy="0"/>
          </a:xfrm>
          <a:prstGeom prst="line">
            <a:avLst/>
          </a:prstGeom>
          <a:ln w="38100" cap="flat">
            <a:solidFill>
              <a:srgbClr val="FEEFE8"/>
            </a:solidFill>
            <a:prstDash val="sysDash"/>
            <a:headEnd type="none" w="sm" len="sm"/>
            <a:tailEnd type="none" w="sm" len="sm"/>
          </a:ln>
        </p:spPr>
        <p:txBody>
          <a:bodyPr/>
          <a:lstStyle/>
          <a:p>
            <a:endParaRPr lang="vi-VN"/>
          </a:p>
        </p:txBody>
      </p:sp>
      <p:sp>
        <p:nvSpPr>
          <p:cNvPr id="4" name="AutoShape 4"/>
          <p:cNvSpPr/>
          <p:nvPr/>
        </p:nvSpPr>
        <p:spPr>
          <a:xfrm rot="-5400000">
            <a:off x="4234968" y="5546311"/>
            <a:ext cx="9818065" cy="0"/>
          </a:xfrm>
          <a:prstGeom prst="line">
            <a:avLst/>
          </a:prstGeom>
          <a:ln w="38100" cap="flat">
            <a:solidFill>
              <a:srgbClr val="FEEFE8"/>
            </a:solidFill>
            <a:prstDash val="lgDash"/>
            <a:headEnd type="none" w="sm" len="sm"/>
            <a:tailEnd type="none" w="sm" len="sm"/>
          </a:ln>
        </p:spPr>
        <p:txBody>
          <a:bodyPr/>
          <a:lstStyle/>
          <a:p>
            <a:endParaRPr lang="vi-VN"/>
          </a:p>
        </p:txBody>
      </p:sp>
      <p:grpSp>
        <p:nvGrpSpPr>
          <p:cNvPr id="10" name="Group 10"/>
          <p:cNvGrpSpPr/>
          <p:nvPr/>
        </p:nvGrpSpPr>
        <p:grpSpPr>
          <a:xfrm>
            <a:off x="-702150" y="-65130"/>
            <a:ext cx="19692301" cy="273712"/>
            <a:chOff x="0" y="0"/>
            <a:chExt cx="26256401" cy="364950"/>
          </a:xfrm>
        </p:grpSpPr>
        <p:sp>
          <p:nvSpPr>
            <p:cNvPr id="11" name="Freeform 11"/>
            <p:cNvSpPr/>
            <p:nvPr/>
          </p:nvSpPr>
          <p:spPr>
            <a:xfrm>
              <a:off x="0" y="0"/>
              <a:ext cx="13196785" cy="352250"/>
            </a:xfrm>
            <a:custGeom>
              <a:avLst/>
              <a:gdLst/>
              <a:ahLst/>
              <a:cxnLst/>
              <a:rect l="l" t="t" r="r" b="b"/>
              <a:pathLst>
                <a:path w="13196785" h="352250">
                  <a:moveTo>
                    <a:pt x="0" y="0"/>
                  </a:moveTo>
                  <a:lnTo>
                    <a:pt x="13196785" y="0"/>
                  </a:lnTo>
                  <a:lnTo>
                    <a:pt x="13196785" y="352250"/>
                  </a:lnTo>
                  <a:lnTo>
                    <a:pt x="0" y="352250"/>
                  </a:lnTo>
                  <a:lnTo>
                    <a:pt x="0" y="0"/>
                  </a:lnTo>
                  <a:close/>
                </a:path>
              </a:pathLst>
            </a:custGeom>
            <a:blipFill>
              <a:blip r:embed="rId2"/>
              <a:stretch>
                <a:fillRect b="-1576526"/>
              </a:stretch>
            </a:blipFill>
          </p:spPr>
          <p:txBody>
            <a:bodyPr/>
            <a:lstStyle/>
            <a:p>
              <a:endParaRPr lang="vi-VN"/>
            </a:p>
          </p:txBody>
        </p:sp>
        <p:sp>
          <p:nvSpPr>
            <p:cNvPr id="12" name="Freeform 12"/>
            <p:cNvSpPr/>
            <p:nvPr/>
          </p:nvSpPr>
          <p:spPr>
            <a:xfrm>
              <a:off x="13059616" y="12700"/>
              <a:ext cx="13196785" cy="352250"/>
            </a:xfrm>
            <a:custGeom>
              <a:avLst/>
              <a:gdLst/>
              <a:ahLst/>
              <a:cxnLst/>
              <a:rect l="l" t="t" r="r" b="b"/>
              <a:pathLst>
                <a:path w="13196785" h="352250">
                  <a:moveTo>
                    <a:pt x="0" y="0"/>
                  </a:moveTo>
                  <a:lnTo>
                    <a:pt x="13196785" y="0"/>
                  </a:lnTo>
                  <a:lnTo>
                    <a:pt x="13196785" y="352250"/>
                  </a:lnTo>
                  <a:lnTo>
                    <a:pt x="0" y="352250"/>
                  </a:lnTo>
                  <a:lnTo>
                    <a:pt x="0" y="0"/>
                  </a:lnTo>
                  <a:close/>
                </a:path>
              </a:pathLst>
            </a:custGeom>
            <a:blipFill>
              <a:blip r:embed="rId2"/>
              <a:stretch>
                <a:fillRect b="-1576526"/>
              </a:stretch>
            </a:blipFill>
          </p:spPr>
          <p:txBody>
            <a:bodyPr/>
            <a:lstStyle/>
            <a:p>
              <a:endParaRPr lang="vi-VN"/>
            </a:p>
          </p:txBody>
        </p:sp>
      </p:grpSp>
      <p:grpSp>
        <p:nvGrpSpPr>
          <p:cNvPr id="13" name="Group 13"/>
          <p:cNvGrpSpPr/>
          <p:nvPr/>
        </p:nvGrpSpPr>
        <p:grpSpPr>
          <a:xfrm>
            <a:off x="-702150" y="10026618"/>
            <a:ext cx="19692301" cy="273712"/>
            <a:chOff x="0" y="0"/>
            <a:chExt cx="26256401" cy="364950"/>
          </a:xfrm>
        </p:grpSpPr>
        <p:sp>
          <p:nvSpPr>
            <p:cNvPr id="14" name="Freeform 14"/>
            <p:cNvSpPr/>
            <p:nvPr/>
          </p:nvSpPr>
          <p:spPr>
            <a:xfrm>
              <a:off x="0" y="0"/>
              <a:ext cx="13196785" cy="352250"/>
            </a:xfrm>
            <a:custGeom>
              <a:avLst/>
              <a:gdLst/>
              <a:ahLst/>
              <a:cxnLst/>
              <a:rect l="l" t="t" r="r" b="b"/>
              <a:pathLst>
                <a:path w="13196785" h="352250">
                  <a:moveTo>
                    <a:pt x="0" y="0"/>
                  </a:moveTo>
                  <a:lnTo>
                    <a:pt x="13196785" y="0"/>
                  </a:lnTo>
                  <a:lnTo>
                    <a:pt x="13196785" y="352250"/>
                  </a:lnTo>
                  <a:lnTo>
                    <a:pt x="0" y="352250"/>
                  </a:lnTo>
                  <a:lnTo>
                    <a:pt x="0" y="0"/>
                  </a:lnTo>
                  <a:close/>
                </a:path>
              </a:pathLst>
            </a:custGeom>
            <a:blipFill>
              <a:blip r:embed="rId2"/>
              <a:stretch>
                <a:fillRect b="-1576526"/>
              </a:stretch>
            </a:blipFill>
          </p:spPr>
          <p:txBody>
            <a:bodyPr/>
            <a:lstStyle/>
            <a:p>
              <a:endParaRPr lang="vi-VN"/>
            </a:p>
          </p:txBody>
        </p:sp>
        <p:sp>
          <p:nvSpPr>
            <p:cNvPr id="15" name="Freeform 15"/>
            <p:cNvSpPr/>
            <p:nvPr/>
          </p:nvSpPr>
          <p:spPr>
            <a:xfrm>
              <a:off x="13059616" y="12700"/>
              <a:ext cx="13196785" cy="352250"/>
            </a:xfrm>
            <a:custGeom>
              <a:avLst/>
              <a:gdLst/>
              <a:ahLst/>
              <a:cxnLst/>
              <a:rect l="l" t="t" r="r" b="b"/>
              <a:pathLst>
                <a:path w="13196785" h="352250">
                  <a:moveTo>
                    <a:pt x="0" y="0"/>
                  </a:moveTo>
                  <a:lnTo>
                    <a:pt x="13196785" y="0"/>
                  </a:lnTo>
                  <a:lnTo>
                    <a:pt x="13196785" y="352250"/>
                  </a:lnTo>
                  <a:lnTo>
                    <a:pt x="0" y="352250"/>
                  </a:lnTo>
                  <a:lnTo>
                    <a:pt x="0" y="0"/>
                  </a:lnTo>
                  <a:close/>
                </a:path>
              </a:pathLst>
            </a:custGeom>
            <a:blipFill>
              <a:blip r:embed="rId2"/>
              <a:stretch>
                <a:fillRect b="-1576526"/>
              </a:stretch>
            </a:blipFill>
          </p:spPr>
          <p:txBody>
            <a:bodyPr/>
            <a:lstStyle/>
            <a:p>
              <a:endParaRPr lang="vi-VN"/>
            </a:p>
          </p:txBody>
        </p:sp>
      </p:grpSp>
      <p:sp>
        <p:nvSpPr>
          <p:cNvPr id="16" name="Freeform 16"/>
          <p:cNvSpPr/>
          <p:nvPr/>
        </p:nvSpPr>
        <p:spPr>
          <a:xfrm>
            <a:off x="15621001" y="1235539"/>
            <a:ext cx="1960265" cy="1858037"/>
          </a:xfrm>
          <a:custGeom>
            <a:avLst/>
            <a:gdLst/>
            <a:ahLst/>
            <a:cxnLst/>
            <a:rect l="l" t="t" r="r" b="b"/>
            <a:pathLst>
              <a:path w="2761159" h="3021788">
                <a:moveTo>
                  <a:pt x="0" y="0"/>
                </a:moveTo>
                <a:lnTo>
                  <a:pt x="2761159" y="0"/>
                </a:lnTo>
                <a:lnTo>
                  <a:pt x="2761159" y="3021788"/>
                </a:lnTo>
                <a:lnTo>
                  <a:pt x="0" y="3021788"/>
                </a:lnTo>
                <a:lnTo>
                  <a:pt x="0" y="0"/>
                </a:lnTo>
                <a:close/>
              </a:path>
            </a:pathLst>
          </a:custGeom>
          <a:blipFill>
            <a:blip r:embed="rId3"/>
            <a:stretch>
              <a:fillRect/>
            </a:stretch>
          </a:blipFill>
        </p:spPr>
        <p:txBody>
          <a:bodyPr/>
          <a:lstStyle/>
          <a:p>
            <a:endParaRPr lang="vi-VN"/>
          </a:p>
        </p:txBody>
      </p:sp>
      <p:sp>
        <p:nvSpPr>
          <p:cNvPr id="17" name="Freeform 17"/>
          <p:cNvSpPr/>
          <p:nvPr/>
        </p:nvSpPr>
        <p:spPr>
          <a:xfrm>
            <a:off x="418641" y="742382"/>
            <a:ext cx="4029727" cy="2674273"/>
          </a:xfrm>
          <a:custGeom>
            <a:avLst/>
            <a:gdLst/>
            <a:ahLst/>
            <a:cxnLst/>
            <a:rect l="l" t="t" r="r" b="b"/>
            <a:pathLst>
              <a:path w="4029727" h="2674273">
                <a:moveTo>
                  <a:pt x="0" y="0"/>
                </a:moveTo>
                <a:lnTo>
                  <a:pt x="4029727" y="0"/>
                </a:lnTo>
                <a:lnTo>
                  <a:pt x="4029727" y="2674273"/>
                </a:lnTo>
                <a:lnTo>
                  <a:pt x="0" y="2674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8" name="Freeform 18"/>
          <p:cNvSpPr/>
          <p:nvPr/>
        </p:nvSpPr>
        <p:spPr>
          <a:xfrm>
            <a:off x="4170880" y="3565524"/>
            <a:ext cx="4697255" cy="3432307"/>
          </a:xfrm>
          <a:custGeom>
            <a:avLst/>
            <a:gdLst/>
            <a:ahLst/>
            <a:cxnLst/>
            <a:rect l="l" t="t" r="r" b="b"/>
            <a:pathLst>
              <a:path w="4240161" h="2628900">
                <a:moveTo>
                  <a:pt x="0" y="0"/>
                </a:moveTo>
                <a:lnTo>
                  <a:pt x="4240162" y="0"/>
                </a:lnTo>
                <a:lnTo>
                  <a:pt x="4240162" y="2628900"/>
                </a:lnTo>
                <a:lnTo>
                  <a:pt x="0" y="26289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9" name="Freeform 19"/>
          <p:cNvSpPr/>
          <p:nvPr/>
        </p:nvSpPr>
        <p:spPr>
          <a:xfrm rot="5400000">
            <a:off x="857510" y="6250912"/>
            <a:ext cx="2872879" cy="4114800"/>
          </a:xfrm>
          <a:custGeom>
            <a:avLst/>
            <a:gdLst/>
            <a:ahLst/>
            <a:cxnLst/>
            <a:rect l="l" t="t" r="r" b="b"/>
            <a:pathLst>
              <a:path w="2872879" h="4114800">
                <a:moveTo>
                  <a:pt x="0" y="0"/>
                </a:moveTo>
                <a:lnTo>
                  <a:pt x="2872879" y="0"/>
                </a:lnTo>
                <a:lnTo>
                  <a:pt x="287287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9" name="TextBox 28">
            <a:extLst>
              <a:ext uri="{FF2B5EF4-FFF2-40B4-BE49-F238E27FC236}">
                <a16:creationId xmlns:a16="http://schemas.microsoft.com/office/drawing/2014/main" id="{CEB6BDC5-DEC6-8A5E-930E-6D85A9A085CD}"/>
              </a:ext>
            </a:extLst>
          </p:cNvPr>
          <p:cNvSpPr txBox="1"/>
          <p:nvPr/>
        </p:nvSpPr>
        <p:spPr>
          <a:xfrm>
            <a:off x="9385246" y="3565524"/>
            <a:ext cx="8597951" cy="4708981"/>
          </a:xfrm>
          <a:prstGeom prst="rect">
            <a:avLst/>
          </a:prstGeom>
          <a:noFill/>
        </p:spPr>
        <p:txBody>
          <a:bodyPr wrap="square" rtlCol="0">
            <a:spAutoFit/>
          </a:bodyPr>
          <a:lstStyle/>
          <a:p>
            <a:pPr algn="just"/>
            <a:r>
              <a:rPr lang="en-US" sz="5000" b="1" dirty="0">
                <a:latin typeface="Cambria" panose="02040503050406030204" pitchFamily="18" charset="0"/>
                <a:ea typeface="Cambria" panose="02040503050406030204" pitchFamily="18" charset="0"/>
              </a:rPr>
              <a:t>a. Bức thư trên của Phương Linh gửi cho bạn Việt Phương. Em biết điều đó vì dựa vào phần lời chào đầu thư và lời cuối thư. </a:t>
            </a:r>
          </a:p>
          <a:p>
            <a:pPr algn="just"/>
            <a:r>
              <a:rPr lang="en-US" sz="5000" b="1" dirty="0">
                <a:latin typeface="Cambria" panose="02040503050406030204" pitchFamily="18" charset="0"/>
                <a:ea typeface="Cambria" panose="02040503050406030204" pitchFamily="18" charset="0"/>
              </a:rPr>
              <a:t>b. Bức thư trên gồm 3 phần: </a:t>
            </a:r>
            <a:endParaRPr lang="vi-VN" sz="5000" b="1" dirty="0">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C7F67451-48D7-9D2C-8A00-EA18B4276ABC}"/>
              </a:ext>
            </a:extLst>
          </p:cNvPr>
          <p:cNvSpPr txBox="1"/>
          <p:nvPr/>
        </p:nvSpPr>
        <p:spPr>
          <a:xfrm>
            <a:off x="791223" y="902586"/>
            <a:ext cx="3753862" cy="707886"/>
          </a:xfrm>
          <a:prstGeom prst="rect">
            <a:avLst/>
          </a:prstGeom>
          <a:noFill/>
        </p:spPr>
        <p:txBody>
          <a:bodyPr wrap="square" rtlCol="0">
            <a:spAutoFit/>
          </a:bodyPr>
          <a:lstStyle/>
          <a:p>
            <a:pPr algn="just"/>
            <a:r>
              <a:rPr lang="en-US" sz="4000" b="1" dirty="0">
                <a:solidFill>
                  <a:srgbClr val="C00000"/>
                </a:solidFill>
                <a:latin typeface="Cambria" panose="02040503050406030204" pitchFamily="18" charset="0"/>
                <a:ea typeface="Cambria" panose="02040503050406030204" pitchFamily="18" charset="0"/>
              </a:rPr>
              <a:t>Phần mở đầu</a:t>
            </a:r>
            <a:endParaRPr lang="vi-VN" sz="4000" b="1" dirty="0">
              <a:solidFill>
                <a:srgbClr val="C00000"/>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0D0FE210-B5CD-DE3F-44BB-B9FA9BB8C4B4}"/>
              </a:ext>
            </a:extLst>
          </p:cNvPr>
          <p:cNvSpPr txBox="1"/>
          <p:nvPr/>
        </p:nvSpPr>
        <p:spPr>
          <a:xfrm>
            <a:off x="4813950" y="3854612"/>
            <a:ext cx="3753862" cy="707886"/>
          </a:xfrm>
          <a:prstGeom prst="rect">
            <a:avLst/>
          </a:prstGeom>
          <a:noFill/>
        </p:spPr>
        <p:txBody>
          <a:bodyPr wrap="square" rtlCol="0">
            <a:spAutoFit/>
          </a:bodyPr>
          <a:lstStyle/>
          <a:p>
            <a:pPr algn="just"/>
            <a:r>
              <a:rPr lang="en-US" sz="4000" b="1" dirty="0">
                <a:solidFill>
                  <a:srgbClr val="C00000"/>
                </a:solidFill>
                <a:latin typeface="Cambria" panose="02040503050406030204" pitchFamily="18" charset="0"/>
                <a:ea typeface="Cambria" panose="02040503050406030204" pitchFamily="18" charset="0"/>
              </a:rPr>
              <a:t>Phần nội dung</a:t>
            </a:r>
            <a:endParaRPr lang="vi-VN" sz="4000" b="1" dirty="0">
              <a:solidFill>
                <a:srgbClr val="C00000"/>
              </a:solidFill>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E8E0963A-944F-7430-C1EF-425964F1B3F1}"/>
              </a:ext>
            </a:extLst>
          </p:cNvPr>
          <p:cNvSpPr txBox="1"/>
          <p:nvPr/>
        </p:nvSpPr>
        <p:spPr>
          <a:xfrm>
            <a:off x="687723" y="7065611"/>
            <a:ext cx="3753862" cy="707886"/>
          </a:xfrm>
          <a:prstGeom prst="rect">
            <a:avLst/>
          </a:prstGeom>
          <a:noFill/>
        </p:spPr>
        <p:txBody>
          <a:bodyPr wrap="square" rtlCol="0">
            <a:spAutoFit/>
          </a:bodyPr>
          <a:lstStyle/>
          <a:p>
            <a:pPr algn="just"/>
            <a:r>
              <a:rPr lang="en-US" sz="4000" b="1" dirty="0">
                <a:solidFill>
                  <a:srgbClr val="C00000"/>
                </a:solidFill>
                <a:latin typeface="Cambria" panose="02040503050406030204" pitchFamily="18" charset="0"/>
                <a:ea typeface="Cambria" panose="02040503050406030204" pitchFamily="18" charset="0"/>
              </a:rPr>
              <a:t>Phần kết thúc</a:t>
            </a:r>
            <a:endParaRPr lang="vi-VN" sz="4000" b="1" dirty="0">
              <a:solidFill>
                <a:srgbClr val="C00000"/>
              </a:solidFill>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57BDC24F-3D8A-7933-56F2-6C3CE7AA4493}"/>
              </a:ext>
            </a:extLst>
          </p:cNvPr>
          <p:cNvSpPr txBox="1"/>
          <p:nvPr/>
        </p:nvSpPr>
        <p:spPr>
          <a:xfrm>
            <a:off x="484315" y="1494460"/>
            <a:ext cx="3753862" cy="1938992"/>
          </a:xfrm>
          <a:prstGeom prst="rect">
            <a:avLst/>
          </a:prstGeom>
          <a:noFill/>
        </p:spPr>
        <p:txBody>
          <a:bodyPr wrap="square" rtlCol="0">
            <a:spAutoFit/>
          </a:bodyPr>
          <a:lstStyle/>
          <a:p>
            <a:pPr algn="ctr"/>
            <a:r>
              <a:rPr lang="en-US" sz="4000" b="1" dirty="0">
                <a:solidFill>
                  <a:schemeClr val="accent1">
                    <a:lumMod val="50000"/>
                  </a:schemeClr>
                </a:solidFill>
                <a:latin typeface="Cambria" panose="02040503050406030204" pitchFamily="18" charset="0"/>
                <a:ea typeface="Cambria" panose="02040503050406030204" pitchFamily="18" charset="0"/>
              </a:rPr>
              <a:t>Thời gian, địa điểm viết thư, lời chào</a:t>
            </a:r>
            <a:endParaRPr lang="vi-VN" sz="4000" b="1" dirty="0">
              <a:solidFill>
                <a:schemeClr val="accent1">
                  <a:lumMod val="50000"/>
                </a:schemeClr>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0080DBA8-38CF-E1A0-3F9D-CAE361591D24}"/>
              </a:ext>
            </a:extLst>
          </p:cNvPr>
          <p:cNvSpPr txBox="1"/>
          <p:nvPr/>
        </p:nvSpPr>
        <p:spPr>
          <a:xfrm>
            <a:off x="4474112" y="4694570"/>
            <a:ext cx="4165024" cy="1938992"/>
          </a:xfrm>
          <a:prstGeom prst="rect">
            <a:avLst/>
          </a:prstGeom>
          <a:noFill/>
        </p:spPr>
        <p:txBody>
          <a:bodyPr wrap="square" rtlCol="0">
            <a:spAutoFit/>
          </a:bodyPr>
          <a:lstStyle/>
          <a:p>
            <a:pPr algn="ctr"/>
            <a:r>
              <a:rPr lang="en-US" sz="4000" b="1" dirty="0">
                <a:solidFill>
                  <a:schemeClr val="accent1">
                    <a:lumMod val="50000"/>
                  </a:schemeClr>
                </a:solidFill>
                <a:latin typeface="Cambria" panose="02040503050406030204" pitchFamily="18" charset="0"/>
                <a:ea typeface="Cambria" panose="02040503050406030204" pitchFamily="18" charset="0"/>
              </a:rPr>
              <a:t>Hỏi thăm bạn, kể về chuyến đi chơi của gia đình</a:t>
            </a:r>
            <a:endParaRPr lang="vi-VN" sz="4000" b="1" dirty="0">
              <a:solidFill>
                <a:schemeClr val="accent1">
                  <a:lumMod val="50000"/>
                </a:schemeClr>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D47BCCE6-248B-7825-F2EB-8601939C8F91}"/>
              </a:ext>
            </a:extLst>
          </p:cNvPr>
          <p:cNvSpPr txBox="1"/>
          <p:nvPr/>
        </p:nvSpPr>
        <p:spPr>
          <a:xfrm>
            <a:off x="417018" y="7612657"/>
            <a:ext cx="3753862" cy="1938992"/>
          </a:xfrm>
          <a:prstGeom prst="rect">
            <a:avLst/>
          </a:prstGeom>
          <a:noFill/>
        </p:spPr>
        <p:txBody>
          <a:bodyPr wrap="square" rtlCol="0">
            <a:spAutoFit/>
          </a:bodyPr>
          <a:lstStyle/>
          <a:p>
            <a:pPr algn="ctr"/>
            <a:r>
              <a:rPr lang="en-US" sz="4000" b="1" dirty="0">
                <a:solidFill>
                  <a:schemeClr val="accent1">
                    <a:lumMod val="50000"/>
                  </a:schemeClr>
                </a:solidFill>
                <a:latin typeface="Cambria" panose="02040503050406030204" pitchFamily="18" charset="0"/>
                <a:ea typeface="Cambria" panose="02040503050406030204" pitchFamily="18" charset="0"/>
              </a:rPr>
              <a:t>Hỏi ước mơ của bạn, lời chúc, lời chào</a:t>
            </a:r>
            <a:endParaRPr lang="vi-VN" sz="4000" b="1" dirty="0">
              <a:solidFill>
                <a:schemeClr val="accent1">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2D8CB"/>
        </a:solidFill>
        <a:effectLst/>
      </p:bgPr>
    </p:bg>
    <p:spTree>
      <p:nvGrpSpPr>
        <p:cNvPr id="1" name=""/>
        <p:cNvGrpSpPr/>
        <p:nvPr/>
      </p:nvGrpSpPr>
      <p:grpSpPr>
        <a:xfrm>
          <a:off x="0" y="0"/>
          <a:ext cx="0" cy="0"/>
          <a:chOff x="0" y="0"/>
          <a:chExt cx="0" cy="0"/>
        </a:xfrm>
      </p:grpSpPr>
      <p:sp>
        <p:nvSpPr>
          <p:cNvPr id="6" name="Freeform 6"/>
          <p:cNvSpPr/>
          <p:nvPr/>
        </p:nvSpPr>
        <p:spPr>
          <a:xfrm>
            <a:off x="6972481" y="3632017"/>
            <a:ext cx="4240161" cy="2628900"/>
          </a:xfrm>
          <a:custGeom>
            <a:avLst/>
            <a:gdLst/>
            <a:ahLst/>
            <a:cxnLst/>
            <a:rect l="l" t="t" r="r" b="b"/>
            <a:pathLst>
              <a:path w="4240161" h="2628900">
                <a:moveTo>
                  <a:pt x="0" y="0"/>
                </a:moveTo>
                <a:lnTo>
                  <a:pt x="4240162" y="0"/>
                </a:lnTo>
                <a:lnTo>
                  <a:pt x="4240162" y="2628900"/>
                </a:lnTo>
                <a:lnTo>
                  <a:pt x="0" y="2628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0" name="Freeform 10"/>
          <p:cNvSpPr/>
          <p:nvPr/>
        </p:nvSpPr>
        <p:spPr>
          <a:xfrm>
            <a:off x="13422488" y="4289942"/>
            <a:ext cx="4029727" cy="2674273"/>
          </a:xfrm>
          <a:custGeom>
            <a:avLst/>
            <a:gdLst/>
            <a:ahLst/>
            <a:cxnLst/>
            <a:rect l="l" t="t" r="r" b="b"/>
            <a:pathLst>
              <a:path w="4029727" h="2674273">
                <a:moveTo>
                  <a:pt x="0" y="0"/>
                </a:moveTo>
                <a:lnTo>
                  <a:pt x="4029727" y="0"/>
                </a:lnTo>
                <a:lnTo>
                  <a:pt x="4029727" y="2674273"/>
                </a:lnTo>
                <a:lnTo>
                  <a:pt x="0" y="2674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14" name="Group 14"/>
          <p:cNvGrpSpPr/>
          <p:nvPr/>
        </p:nvGrpSpPr>
        <p:grpSpPr>
          <a:xfrm>
            <a:off x="974287" y="1714103"/>
            <a:ext cx="16339427" cy="1103628"/>
            <a:chOff x="0" y="0"/>
            <a:chExt cx="21785902" cy="1471504"/>
          </a:xfrm>
        </p:grpSpPr>
        <p:sp>
          <p:nvSpPr>
            <p:cNvPr id="15" name="AutoShape 15"/>
            <p:cNvSpPr/>
            <p:nvPr/>
          </p:nvSpPr>
          <p:spPr>
            <a:xfrm rot="-4008">
              <a:off x="22" y="12700"/>
              <a:ext cx="21785858" cy="0"/>
            </a:xfrm>
            <a:prstGeom prst="line">
              <a:avLst/>
            </a:prstGeom>
            <a:ln w="50800" cap="flat">
              <a:solidFill>
                <a:srgbClr val="FEEFE8"/>
              </a:solidFill>
              <a:prstDash val="solid"/>
              <a:headEnd type="none" w="sm" len="sm"/>
              <a:tailEnd type="none" w="sm" len="sm"/>
            </a:ln>
          </p:spPr>
          <p:txBody>
            <a:bodyPr/>
            <a:lstStyle/>
            <a:p>
              <a:endParaRPr lang="vi-VN"/>
            </a:p>
          </p:txBody>
        </p:sp>
        <p:sp>
          <p:nvSpPr>
            <p:cNvPr id="16" name="AutoShape 16"/>
            <p:cNvSpPr/>
            <p:nvPr/>
          </p:nvSpPr>
          <p:spPr>
            <a:xfrm rot="-4008">
              <a:off x="22" y="1408004"/>
              <a:ext cx="21785858" cy="0"/>
            </a:xfrm>
            <a:prstGeom prst="line">
              <a:avLst/>
            </a:prstGeom>
            <a:ln w="50800" cap="flat">
              <a:solidFill>
                <a:srgbClr val="FEEFE8"/>
              </a:solidFill>
              <a:prstDash val="solid"/>
              <a:headEnd type="none" w="sm" len="sm"/>
              <a:tailEnd type="none" w="sm" len="sm"/>
            </a:ln>
          </p:spPr>
          <p:txBody>
            <a:bodyPr/>
            <a:lstStyle/>
            <a:p>
              <a:endParaRPr lang="vi-VN"/>
            </a:p>
          </p:txBody>
        </p:sp>
      </p:grpSp>
      <p:sp>
        <p:nvSpPr>
          <p:cNvPr id="17" name="TextBox 17"/>
          <p:cNvSpPr txBox="1"/>
          <p:nvPr/>
        </p:nvSpPr>
        <p:spPr>
          <a:xfrm>
            <a:off x="835785" y="839075"/>
            <a:ext cx="16339384" cy="1828962"/>
          </a:xfrm>
          <a:prstGeom prst="rect">
            <a:avLst/>
          </a:prstGeom>
        </p:spPr>
        <p:txBody>
          <a:bodyPr wrap="square" lIns="0" tIns="0" rIns="0" bIns="0" rtlCol="0" anchor="t">
            <a:spAutoFit/>
          </a:bodyPr>
          <a:lstStyle/>
          <a:p>
            <a:pPr algn="just">
              <a:lnSpc>
                <a:spcPts val="7519"/>
              </a:lnSpc>
            </a:pPr>
            <a:r>
              <a:rPr lang="en-US" sz="5000" b="1" dirty="0">
                <a:solidFill>
                  <a:srgbClr val="2A5199"/>
                </a:solidFill>
                <a:latin typeface="Cambria" panose="02040503050406030204" pitchFamily="18" charset="0"/>
                <a:ea typeface="Cambria" panose="02040503050406030204" pitchFamily="18" charset="0"/>
              </a:rPr>
              <a:t>2. Trao đổi về thông tin em muốn viết trong thư gửi cho bạn ở xa</a:t>
            </a:r>
          </a:p>
        </p:txBody>
      </p:sp>
      <p:grpSp>
        <p:nvGrpSpPr>
          <p:cNvPr id="18" name="Group 18"/>
          <p:cNvGrpSpPr/>
          <p:nvPr/>
        </p:nvGrpSpPr>
        <p:grpSpPr>
          <a:xfrm>
            <a:off x="-702150" y="-93705"/>
            <a:ext cx="19692301" cy="273712"/>
            <a:chOff x="0" y="0"/>
            <a:chExt cx="26256401" cy="364950"/>
          </a:xfrm>
        </p:grpSpPr>
        <p:sp>
          <p:nvSpPr>
            <p:cNvPr id="19" name="Freeform 19"/>
            <p:cNvSpPr/>
            <p:nvPr/>
          </p:nvSpPr>
          <p:spPr>
            <a:xfrm>
              <a:off x="0" y="0"/>
              <a:ext cx="13196785" cy="352250"/>
            </a:xfrm>
            <a:custGeom>
              <a:avLst/>
              <a:gdLst/>
              <a:ahLst/>
              <a:cxnLst/>
              <a:rect l="l" t="t" r="r" b="b"/>
              <a:pathLst>
                <a:path w="13196785" h="352250">
                  <a:moveTo>
                    <a:pt x="0" y="0"/>
                  </a:moveTo>
                  <a:lnTo>
                    <a:pt x="13196785" y="0"/>
                  </a:lnTo>
                  <a:lnTo>
                    <a:pt x="13196785" y="352250"/>
                  </a:lnTo>
                  <a:lnTo>
                    <a:pt x="0" y="352250"/>
                  </a:lnTo>
                  <a:lnTo>
                    <a:pt x="0" y="0"/>
                  </a:lnTo>
                  <a:close/>
                </a:path>
              </a:pathLst>
            </a:custGeom>
            <a:blipFill>
              <a:blip r:embed="rId6"/>
              <a:stretch>
                <a:fillRect b="-1576526"/>
              </a:stretch>
            </a:blipFill>
          </p:spPr>
          <p:txBody>
            <a:bodyPr/>
            <a:lstStyle/>
            <a:p>
              <a:endParaRPr lang="vi-VN"/>
            </a:p>
          </p:txBody>
        </p:sp>
        <p:sp>
          <p:nvSpPr>
            <p:cNvPr id="20" name="Freeform 20"/>
            <p:cNvSpPr/>
            <p:nvPr/>
          </p:nvSpPr>
          <p:spPr>
            <a:xfrm>
              <a:off x="13059616" y="12700"/>
              <a:ext cx="13196785" cy="352250"/>
            </a:xfrm>
            <a:custGeom>
              <a:avLst/>
              <a:gdLst/>
              <a:ahLst/>
              <a:cxnLst/>
              <a:rect l="l" t="t" r="r" b="b"/>
              <a:pathLst>
                <a:path w="13196785" h="352250">
                  <a:moveTo>
                    <a:pt x="0" y="0"/>
                  </a:moveTo>
                  <a:lnTo>
                    <a:pt x="13196785" y="0"/>
                  </a:lnTo>
                  <a:lnTo>
                    <a:pt x="13196785" y="352250"/>
                  </a:lnTo>
                  <a:lnTo>
                    <a:pt x="0" y="352250"/>
                  </a:lnTo>
                  <a:lnTo>
                    <a:pt x="0" y="0"/>
                  </a:lnTo>
                  <a:close/>
                </a:path>
              </a:pathLst>
            </a:custGeom>
            <a:blipFill>
              <a:blip r:embed="rId6"/>
              <a:stretch>
                <a:fillRect b="-1576526"/>
              </a:stretch>
            </a:blipFill>
          </p:spPr>
          <p:txBody>
            <a:bodyPr/>
            <a:lstStyle/>
            <a:p>
              <a:endParaRPr lang="vi-VN"/>
            </a:p>
          </p:txBody>
        </p:sp>
      </p:grpSp>
      <p:sp>
        <p:nvSpPr>
          <p:cNvPr id="21" name="Freeform 21"/>
          <p:cNvSpPr/>
          <p:nvPr/>
        </p:nvSpPr>
        <p:spPr>
          <a:xfrm>
            <a:off x="457201" y="3625121"/>
            <a:ext cx="4618746" cy="3499396"/>
          </a:xfrm>
          <a:custGeom>
            <a:avLst/>
            <a:gdLst/>
            <a:ahLst/>
            <a:cxnLst/>
            <a:rect l="l" t="t" r="r" b="b"/>
            <a:pathLst>
              <a:path w="4240161" h="2628900">
                <a:moveTo>
                  <a:pt x="0" y="0"/>
                </a:moveTo>
                <a:lnTo>
                  <a:pt x="4240161" y="0"/>
                </a:lnTo>
                <a:lnTo>
                  <a:pt x="4240161" y="2628900"/>
                </a:lnTo>
                <a:lnTo>
                  <a:pt x="0" y="2628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24" name="TextBox 24"/>
          <p:cNvSpPr txBox="1"/>
          <p:nvPr/>
        </p:nvSpPr>
        <p:spPr>
          <a:xfrm>
            <a:off x="974309" y="4096656"/>
            <a:ext cx="3654994" cy="2462213"/>
          </a:xfrm>
          <a:prstGeom prst="rect">
            <a:avLst/>
          </a:prstGeom>
        </p:spPr>
        <p:txBody>
          <a:bodyPr wrap="square" lIns="0" tIns="0" rIns="0" bIns="0" rtlCol="0" anchor="t">
            <a:spAutoFit/>
          </a:bodyPr>
          <a:lstStyle/>
          <a:p>
            <a:pPr algn="ctr"/>
            <a:r>
              <a:rPr lang="en-US" sz="4000" dirty="0">
                <a:solidFill>
                  <a:srgbClr val="2A5199"/>
                </a:solidFill>
                <a:latin typeface="Cambria" panose="02040503050406030204" pitchFamily="18" charset="0"/>
                <a:ea typeface="Cambria" panose="02040503050406030204" pitchFamily="18" charset="0"/>
              </a:rPr>
              <a:t>Thăm hỏi bạn, gia đình bạn (sức khỏe, công việc, học tập…)</a:t>
            </a:r>
          </a:p>
        </p:txBody>
      </p:sp>
      <p:grpSp>
        <p:nvGrpSpPr>
          <p:cNvPr id="25" name="Group 25"/>
          <p:cNvGrpSpPr/>
          <p:nvPr/>
        </p:nvGrpSpPr>
        <p:grpSpPr>
          <a:xfrm>
            <a:off x="-702150" y="10026618"/>
            <a:ext cx="19692301" cy="273712"/>
            <a:chOff x="0" y="0"/>
            <a:chExt cx="26256401" cy="364950"/>
          </a:xfrm>
        </p:grpSpPr>
        <p:sp>
          <p:nvSpPr>
            <p:cNvPr id="26" name="Freeform 26"/>
            <p:cNvSpPr/>
            <p:nvPr/>
          </p:nvSpPr>
          <p:spPr>
            <a:xfrm>
              <a:off x="0" y="0"/>
              <a:ext cx="13196785" cy="352250"/>
            </a:xfrm>
            <a:custGeom>
              <a:avLst/>
              <a:gdLst/>
              <a:ahLst/>
              <a:cxnLst/>
              <a:rect l="l" t="t" r="r" b="b"/>
              <a:pathLst>
                <a:path w="13196785" h="352250">
                  <a:moveTo>
                    <a:pt x="0" y="0"/>
                  </a:moveTo>
                  <a:lnTo>
                    <a:pt x="13196785" y="0"/>
                  </a:lnTo>
                  <a:lnTo>
                    <a:pt x="13196785" y="352250"/>
                  </a:lnTo>
                  <a:lnTo>
                    <a:pt x="0" y="352250"/>
                  </a:lnTo>
                  <a:lnTo>
                    <a:pt x="0" y="0"/>
                  </a:lnTo>
                  <a:close/>
                </a:path>
              </a:pathLst>
            </a:custGeom>
            <a:blipFill>
              <a:blip r:embed="rId6"/>
              <a:stretch>
                <a:fillRect b="-1576526"/>
              </a:stretch>
            </a:blipFill>
          </p:spPr>
          <p:txBody>
            <a:bodyPr/>
            <a:lstStyle/>
            <a:p>
              <a:endParaRPr lang="vi-VN"/>
            </a:p>
          </p:txBody>
        </p:sp>
        <p:sp>
          <p:nvSpPr>
            <p:cNvPr id="27" name="Freeform 27"/>
            <p:cNvSpPr/>
            <p:nvPr/>
          </p:nvSpPr>
          <p:spPr>
            <a:xfrm>
              <a:off x="13059616" y="12700"/>
              <a:ext cx="13196785" cy="352250"/>
            </a:xfrm>
            <a:custGeom>
              <a:avLst/>
              <a:gdLst/>
              <a:ahLst/>
              <a:cxnLst/>
              <a:rect l="l" t="t" r="r" b="b"/>
              <a:pathLst>
                <a:path w="13196785" h="352250">
                  <a:moveTo>
                    <a:pt x="0" y="0"/>
                  </a:moveTo>
                  <a:lnTo>
                    <a:pt x="13196785" y="0"/>
                  </a:lnTo>
                  <a:lnTo>
                    <a:pt x="13196785" y="352250"/>
                  </a:lnTo>
                  <a:lnTo>
                    <a:pt x="0" y="352250"/>
                  </a:lnTo>
                  <a:lnTo>
                    <a:pt x="0" y="0"/>
                  </a:lnTo>
                  <a:close/>
                </a:path>
              </a:pathLst>
            </a:custGeom>
            <a:blipFill>
              <a:blip r:embed="rId6"/>
              <a:stretch>
                <a:fillRect b="-1576526"/>
              </a:stretch>
            </a:blipFill>
          </p:spPr>
          <p:txBody>
            <a:bodyPr/>
            <a:lstStyle/>
            <a:p>
              <a:endParaRPr lang="vi-VN"/>
            </a:p>
          </p:txBody>
        </p:sp>
      </p:grpSp>
      <p:sp>
        <p:nvSpPr>
          <p:cNvPr id="28" name="Freeform 28"/>
          <p:cNvSpPr/>
          <p:nvPr/>
        </p:nvSpPr>
        <p:spPr>
          <a:xfrm rot="5400000">
            <a:off x="7503056" y="6241756"/>
            <a:ext cx="2872879" cy="4114800"/>
          </a:xfrm>
          <a:custGeom>
            <a:avLst/>
            <a:gdLst/>
            <a:ahLst/>
            <a:cxnLst/>
            <a:rect l="l" t="t" r="r" b="b"/>
            <a:pathLst>
              <a:path w="2872879" h="4114800">
                <a:moveTo>
                  <a:pt x="0" y="0"/>
                </a:moveTo>
                <a:lnTo>
                  <a:pt x="2872879" y="0"/>
                </a:lnTo>
                <a:lnTo>
                  <a:pt x="287287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32" name="TextBox 24">
            <a:extLst>
              <a:ext uri="{FF2B5EF4-FFF2-40B4-BE49-F238E27FC236}">
                <a16:creationId xmlns:a16="http://schemas.microsoft.com/office/drawing/2014/main" id="{320BA8E4-AF1E-F0C1-1F1C-0F569957F13F}"/>
              </a:ext>
            </a:extLst>
          </p:cNvPr>
          <p:cNvSpPr txBox="1"/>
          <p:nvPr/>
        </p:nvSpPr>
        <p:spPr>
          <a:xfrm>
            <a:off x="7316502" y="3722695"/>
            <a:ext cx="3654994" cy="2462213"/>
          </a:xfrm>
          <a:prstGeom prst="rect">
            <a:avLst/>
          </a:prstGeom>
        </p:spPr>
        <p:txBody>
          <a:bodyPr wrap="square" lIns="0" tIns="0" rIns="0" bIns="0" rtlCol="0" anchor="t">
            <a:spAutoFit/>
          </a:bodyPr>
          <a:lstStyle/>
          <a:p>
            <a:pPr algn="ctr"/>
            <a:r>
              <a:rPr lang="en-US" sz="4000" dirty="0">
                <a:solidFill>
                  <a:srgbClr val="2A5199"/>
                </a:solidFill>
                <a:latin typeface="Cambria" panose="02040503050406030204" pitchFamily="18" charset="0"/>
                <a:ea typeface="Cambria" panose="02040503050406030204" pitchFamily="18" charset="0"/>
              </a:rPr>
              <a:t>Chia sẻ thông tin về trường, lớp (niềm vui, kế hoạch học tập…)</a:t>
            </a:r>
          </a:p>
        </p:txBody>
      </p:sp>
      <p:sp>
        <p:nvSpPr>
          <p:cNvPr id="33" name="TextBox 24">
            <a:extLst>
              <a:ext uri="{FF2B5EF4-FFF2-40B4-BE49-F238E27FC236}">
                <a16:creationId xmlns:a16="http://schemas.microsoft.com/office/drawing/2014/main" id="{BBC615C9-A531-7FE3-F690-AACBF68FCBDF}"/>
              </a:ext>
            </a:extLst>
          </p:cNvPr>
          <p:cNvSpPr txBox="1"/>
          <p:nvPr/>
        </p:nvSpPr>
        <p:spPr>
          <a:xfrm>
            <a:off x="13609854" y="4329926"/>
            <a:ext cx="3654994" cy="2462213"/>
          </a:xfrm>
          <a:prstGeom prst="rect">
            <a:avLst/>
          </a:prstGeom>
        </p:spPr>
        <p:txBody>
          <a:bodyPr wrap="square" lIns="0" tIns="0" rIns="0" bIns="0" rtlCol="0" anchor="t">
            <a:spAutoFit/>
          </a:bodyPr>
          <a:lstStyle/>
          <a:p>
            <a:pPr algn="ctr"/>
            <a:r>
              <a:rPr lang="en-US" sz="4000" dirty="0">
                <a:solidFill>
                  <a:srgbClr val="2A5199"/>
                </a:solidFill>
                <a:latin typeface="Cambria" panose="02040503050406030204" pitchFamily="18" charset="0"/>
                <a:ea typeface="Cambria" panose="02040503050406030204" pitchFamily="18" charset="0"/>
              </a:rPr>
              <a:t>Kể về gia đình của mình (sở thích, hoạt động hằng ngày…)</a:t>
            </a:r>
          </a:p>
        </p:txBody>
      </p:sp>
      <p:sp>
        <p:nvSpPr>
          <p:cNvPr id="34" name="TextBox 24">
            <a:extLst>
              <a:ext uri="{FF2B5EF4-FFF2-40B4-BE49-F238E27FC236}">
                <a16:creationId xmlns:a16="http://schemas.microsoft.com/office/drawing/2014/main" id="{1AF990D5-3B60-961F-5CE7-1A414F538E34}"/>
              </a:ext>
            </a:extLst>
          </p:cNvPr>
          <p:cNvSpPr txBox="1"/>
          <p:nvPr/>
        </p:nvSpPr>
        <p:spPr>
          <a:xfrm>
            <a:off x="7111998" y="7068049"/>
            <a:ext cx="3654994" cy="2462213"/>
          </a:xfrm>
          <a:prstGeom prst="rect">
            <a:avLst/>
          </a:prstGeom>
        </p:spPr>
        <p:txBody>
          <a:bodyPr wrap="square" lIns="0" tIns="0" rIns="0" bIns="0" rtlCol="0" anchor="t">
            <a:spAutoFit/>
          </a:bodyPr>
          <a:lstStyle/>
          <a:p>
            <a:pPr algn="ctr"/>
            <a:r>
              <a:rPr lang="en-US" sz="4000" dirty="0">
                <a:solidFill>
                  <a:srgbClr val="2A5199"/>
                </a:solidFill>
                <a:latin typeface="Cambria" panose="02040503050406030204" pitchFamily="18" charset="0"/>
                <a:ea typeface="Cambria" panose="02040503050406030204" pitchFamily="18" charset="0"/>
              </a:rPr>
              <a:t>Kể về gia đình của mình (sở thích, hoạt động hằng ngày…)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4">
                                            <p:txEl>
                                              <p:pRg st="0" end="0"/>
                                            </p:txEl>
                                          </p:spTgt>
                                        </p:tgtEl>
                                        <p:attrNameLst>
                                          <p:attrName>style.visibility</p:attrName>
                                        </p:attrNameLst>
                                      </p:cBhvr>
                                      <p:to>
                                        <p:strVal val="visible"/>
                                      </p:to>
                                    </p:set>
                                    <p:animEffect transition="in" filter="fade">
                                      <p:cBhvr>
                                        <p:cTn id="36" dur="1000"/>
                                        <p:tgtEl>
                                          <p:spTgt spid="34">
                                            <p:txEl>
                                              <p:pRg st="0" end="0"/>
                                            </p:txEl>
                                          </p:spTgt>
                                        </p:tgtEl>
                                      </p:cBhvr>
                                    </p:animEffect>
                                    <p:anim calcmode="lin" valueType="num">
                                      <p:cBhvr>
                                        <p:cTn id="37"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animBg="1"/>
      <p:bldP spid="24" grpId="0"/>
      <p:bldP spid="32" grpId="0"/>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540</Words>
  <Application>Microsoft Office PowerPoint</Application>
  <PresentationFormat>Custom</PresentationFormat>
  <Paragraphs>40</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SVN-Newton</vt:lpstr>
      <vt:lpstr>Times New Roman</vt:lpstr>
      <vt:lpstr>#9Slide07 HoneyCream</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luong nhat thao</cp:lastModifiedBy>
  <cp:revision>6</cp:revision>
  <dcterms:created xsi:type="dcterms:W3CDTF">2006-08-16T00:00:00Z</dcterms:created>
  <dcterms:modified xsi:type="dcterms:W3CDTF">2023-12-17T04:04:03Z</dcterms:modified>
  <dc:identifier>DAF0bnvsyG4</dc:identifier>
</cp:coreProperties>
</file>