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297" r:id="rId4"/>
    <p:sldId id="298" r:id="rId5"/>
    <p:sldId id="256" r:id="rId6"/>
    <p:sldId id="303" r:id="rId7"/>
    <p:sldId id="304" r:id="rId8"/>
    <p:sldId id="258" r:id="rId9"/>
    <p:sldId id="305" r:id="rId10"/>
    <p:sldId id="306" r:id="rId11"/>
    <p:sldId id="260" r:id="rId12"/>
    <p:sldId id="307" r:id="rId13"/>
    <p:sldId id="308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87A70-33A6-45CB-8E74-39D22EDA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6793BA-93A0-4B7B-8B96-9DF59B510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2AB026-B66D-4159-B2F1-844EA6D0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561241-435B-4305-81D0-2637B126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0E7DF5-6CBB-4B75-8D1E-A154B431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9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77677-7D16-4CF0-A58D-37DD91C0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D26CA9-F502-4A73-A646-B044641F9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5A4FE-9481-4365-8342-5D6ADF10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D9A4A-71BB-446B-8A1B-9C0FD668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0173F2-B91E-4908-89CB-C6AD406D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383A804-48AD-4CE5-99AB-D73E4EEA7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8C1A5C-78D2-4B82-B834-A3F50749F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DC1243-73AD-40A5-A7E2-A9B65702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390366-CA4C-434C-8113-E5BAACE1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69F602-D559-4E93-AEA3-A28414DA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958FF-9332-4BC9-BE2F-E83EE573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33D4A1-9BBF-46CA-9ECE-115CA57D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92EF37-EBB5-4879-A356-7A4C7A0A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91C008-E781-48B2-95D5-88BC3E21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24E53-0FBB-413F-B00E-E5499339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1C2E2-A150-492A-9B03-7200E161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8A8A7B-C6DB-42F6-AA48-E4B7943A1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57C098-B953-4188-B0C7-D5B232F0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5E0A51-6391-40F6-8A7F-3D41F37C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43633B-C824-49C2-8696-DC0DC152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967FF-B4E4-46A1-8B53-BC7FAB1E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AAC96B-1EDB-442D-BA58-43BC29278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A15DB2-3563-4486-B923-0D5E60F52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DAE3DB-CF71-4EF0-ABB8-907F4365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4F2D41-5CDF-45AD-8C38-8B78A5F5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B98CD2-AC4E-4A71-8F9F-C20D83F4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6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59130-A376-4F60-91E6-7FAA3077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24A81F-F175-408B-9C26-3E83A237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ED7CA0-1BB4-4E86-A1AC-6FE186902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03D7956-FC30-4005-B799-C484F012E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F7F27C-77B0-4EB5-A4DE-BBF99148E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B1D3BF-C7E7-42C3-AE74-44564FF3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32F05B-9593-4BAE-BD75-F41DFC1A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8A7AD2B-96A7-45D0-9AA8-CAC3C064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6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0EA68-FE07-4158-A561-8C37AB74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EFB5DB-357D-4B53-8341-2B7850D6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FADCD8-7226-4B1D-B8DC-03818EC0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5F4693-252D-4327-B24F-F7694DCF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75CA57-64FA-4BD6-B75E-C6FEA515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36A0E7-D687-47E0-89BC-CACE3CF3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D402A6-0901-4869-B1DB-22D9AEF3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19C54A-32F8-4DEB-AA2D-C06C176E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ADD06-3CC5-4099-8D38-985049FB4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BEB1FF-D187-44AE-85FE-223DBB0B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367FCD-E193-44C6-B6A4-EAE2F9FE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08F4D5-5553-4B39-B6D2-B421C153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E63ACA-8B40-4F6F-9C45-3BAFE991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1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2363D-625F-455B-B561-09474088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7A22D6-83F8-4A35-97C6-EABC9F24A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2E6CEC-B292-43D7-AB04-0B0416D94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7A1BDE-0716-4FF7-8DE0-0EE09072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056862-16B7-4C06-A844-6C9A0040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F15602-1D7D-4320-ABCA-2974627E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2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0D91C8-FB02-4275-BBE4-1FA6C97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777E1F-EBB2-47F0-9A4C-4466FD0F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B2FD67-7D27-4177-8CA8-74DAF6316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6F5B-3986-475B-9DFA-E609C0218F5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EA5CD4-FBC5-4027-82A4-8259D4CCC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A70367-DE30-4DC7-834E-EA6FD11A5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60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Đà Nẵng lớn hơn diện tích Hà Nội bao nhiêu ki-lô-mét vuông và bé hơn diện tích Thành phố Hồ Chí Minh bao nhiêu ki-lô-mét vuông 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CD31D0-815B-D84C-A917-F7C15F84E3AB}"/>
              </a:ext>
            </a:extLst>
          </p:cNvPr>
          <p:cNvSpPr/>
          <p:nvPr/>
        </p:nvSpPr>
        <p:spPr>
          <a:xfrm>
            <a:off x="5192202" y="3778589"/>
            <a:ext cx="7341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Đà Nẵng lớn hơn diện tích Hà Nội là:</a:t>
            </a:r>
            <a:r>
              <a:rPr lang="vi-VN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1255 – 921 = 334 (km</a:t>
            </a:r>
            <a:r>
              <a:rPr lang="vi-VN" sz="3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B71D85-B4AD-DE4C-8720-7F9A867F6283}"/>
              </a:ext>
            </a:extLst>
          </p:cNvPr>
          <p:cNvSpPr/>
          <p:nvPr/>
        </p:nvSpPr>
        <p:spPr>
          <a:xfrm>
            <a:off x="5192202" y="5072073"/>
            <a:ext cx="73415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Đà Nẵng bé hơn diện tích Thành phố Hồ Chí Minh là: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 – 1255 = 840 (km</a:t>
            </a:r>
            <a:r>
              <a:rPr lang="vi-VN" sz="3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4944533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a) Trong tháng 12 cửa hàng bán được bao nhiêu mét vải hoa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b) Trong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tháng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12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cửa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hàng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bán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tất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cả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vải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1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3843866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a) Trong tháng 12 cửa hàng bán được bao nhiêu mét vải hoa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2A3A22-4CB4-DB44-B718-A2528F10A9C1}"/>
              </a:ext>
            </a:extLst>
          </p:cNvPr>
          <p:cNvSpPr txBox="1"/>
          <p:nvPr/>
        </p:nvSpPr>
        <p:spPr>
          <a:xfrm>
            <a:off x="5843795" y="4521199"/>
            <a:ext cx="6876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mét vải hoa cửa hàng bán được trong tháng 12 là: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50 × 42 = 2100 (m)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3149094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b) Trong tháng 12 cửa hàng bán được tất cả bao nhiêu mét vải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359C79-2D57-8B41-ADC8-407DCCF1DBBC}"/>
              </a:ext>
            </a:extLst>
          </p:cNvPr>
          <p:cNvSpPr txBox="1"/>
          <p:nvPr/>
        </p:nvSpPr>
        <p:spPr>
          <a:xfrm>
            <a:off x="5843795" y="4108194"/>
            <a:ext cx="6417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số cuộn vải cửa hàng bán được trong tháng 12 là: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42 + 50 + 37 = 129 (cuộn)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mét vải cửa hàng bán được tất cả trong tháng 12 là: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50 × 129 = 6450 (m)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A01419-36D6-8243-A876-D053BA944028}"/>
              </a:ext>
            </a:extLst>
          </p:cNvPr>
          <p:cNvSpPr txBox="1">
            <a:spLocks/>
          </p:cNvSpPr>
          <p:nvPr/>
        </p:nvSpPr>
        <p:spPr>
          <a:xfrm>
            <a:off x="5843795" y="4484628"/>
            <a:ext cx="6263538" cy="1924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en-US" sz="2800" b="1" i="1" dirty="0">
                <a:solidFill>
                  <a:srgbClr val="0070C0"/>
                </a:solidFill>
              </a:rPr>
              <a:t>   </a:t>
            </a:r>
            <a:r>
              <a:rPr lang="vi-VN" sz="2800" b="1" i="1" dirty="0">
                <a:solidFill>
                  <a:srgbClr val="0070C0"/>
                </a:solidFill>
              </a:rPr>
              <a:t/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C2: </a:t>
            </a:r>
            <a:r>
              <a:rPr lang="vi-VN" sz="2800" b="1" i="1" dirty="0">
                <a:solidFill>
                  <a:srgbClr val="0070C0"/>
                </a:solidFill>
              </a:rPr>
              <a:t>Số mét vải cửa hàng bán được tất cả trong tháng 12 là:</a:t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>              50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b="1" i="1" dirty="0">
                <a:solidFill>
                  <a:srgbClr val="0070C0"/>
                </a:solidFill>
              </a:rPr>
              <a:t> </a:t>
            </a:r>
            <a:r>
              <a:rPr lang="en-US" sz="2800" b="1" i="1" dirty="0">
                <a:solidFill>
                  <a:srgbClr val="0070C0"/>
                </a:solidFill>
              </a:rPr>
              <a:t>(</a:t>
            </a:r>
            <a:r>
              <a:rPr lang="vi-VN" sz="2800" b="1" i="1" dirty="0">
                <a:solidFill>
                  <a:srgbClr val="0070C0"/>
                </a:solidFill>
              </a:rPr>
              <a:t>42 + 50 + 37</a:t>
            </a:r>
            <a:r>
              <a:rPr lang="en-US" sz="2800" b="1" i="1" dirty="0">
                <a:solidFill>
                  <a:srgbClr val="0070C0"/>
                </a:solidFill>
              </a:rPr>
              <a:t>) </a:t>
            </a:r>
            <a:r>
              <a:rPr lang="vi-VN" sz="2800" b="1" i="1" dirty="0">
                <a:solidFill>
                  <a:srgbClr val="0070C0"/>
                </a:solidFill>
              </a:rPr>
              <a:t> = 6450 (m)</a:t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>                            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00078 -0.45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30E2FAF-194D-624F-A92E-5AEC6AAD23C6}"/>
              </a:ext>
            </a:extLst>
          </p:cNvPr>
          <p:cNvSpPr/>
          <p:nvPr/>
        </p:nvSpPr>
        <p:spPr>
          <a:xfrm>
            <a:off x="1068962" y="2724541"/>
            <a:ext cx="95460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Chân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thành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cảm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ơn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quý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thầy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cô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và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các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em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đã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lắng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nghe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462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55B6B-78CD-7E4E-8C71-3280D68F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428" y="456520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</a:rPr>
              <a:t>KHỞI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</a:rPr>
              <a:t>ĐỘNG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082CB7E-E030-4343-8B2D-2C80453E29DE}"/>
              </a:ext>
            </a:extLst>
          </p:cNvPr>
          <p:cNvSpPr txBox="1">
            <a:spLocks/>
          </p:cNvSpPr>
          <p:nvPr/>
        </p:nvSpPr>
        <p:spPr>
          <a:xfrm>
            <a:off x="1792515" y="1566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Tính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24 102 x 105                     13 224 : 24                           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A8EB341-1ED1-3A43-A918-F0E7DB1DA28A}"/>
              </a:ext>
            </a:extLst>
          </p:cNvPr>
          <p:cNvSpPr txBox="1">
            <a:spLocks/>
          </p:cNvSpPr>
          <p:nvPr/>
        </p:nvSpPr>
        <p:spPr>
          <a:xfrm>
            <a:off x="2344060" y="2684066"/>
            <a:ext cx="1698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24102  </a:t>
            </a: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     105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6A1BE1B-C336-5040-B9E2-2C9EB96EB27B}"/>
              </a:ext>
            </a:extLst>
          </p:cNvPr>
          <p:cNvSpPr txBox="1">
            <a:spLocks/>
          </p:cNvSpPr>
          <p:nvPr/>
        </p:nvSpPr>
        <p:spPr>
          <a:xfrm>
            <a:off x="2001158" y="3156405"/>
            <a:ext cx="555172" cy="809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9DF7C4-5DD0-3648-A995-ACB44904A35F}"/>
              </a:ext>
            </a:extLst>
          </p:cNvPr>
          <p:cNvCxnSpPr/>
          <p:nvPr/>
        </p:nvCxnSpPr>
        <p:spPr>
          <a:xfrm>
            <a:off x="2278744" y="3991432"/>
            <a:ext cx="14659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ED35489-5267-104C-BA1E-33CF661900D9}"/>
              </a:ext>
            </a:extLst>
          </p:cNvPr>
          <p:cNvSpPr txBox="1">
            <a:spLocks/>
          </p:cNvSpPr>
          <p:nvPr/>
        </p:nvSpPr>
        <p:spPr>
          <a:xfrm>
            <a:off x="3260272" y="3660777"/>
            <a:ext cx="1222828" cy="94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477F694-14DE-8940-A724-F700647AA6CB}"/>
              </a:ext>
            </a:extLst>
          </p:cNvPr>
          <p:cNvSpPr txBox="1">
            <a:spLocks/>
          </p:cNvSpPr>
          <p:nvPr/>
        </p:nvSpPr>
        <p:spPr>
          <a:xfrm>
            <a:off x="3017158" y="3776888"/>
            <a:ext cx="379186" cy="80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2E913B6-D7DB-7244-8854-4814577E85A9}"/>
              </a:ext>
            </a:extLst>
          </p:cNvPr>
          <p:cNvSpPr txBox="1">
            <a:spLocks/>
          </p:cNvSpPr>
          <p:nvPr/>
        </p:nvSpPr>
        <p:spPr>
          <a:xfrm>
            <a:off x="2788558" y="3776887"/>
            <a:ext cx="379186" cy="80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C43006A-0B1A-6F43-ADFC-7BFFA5152AD0}"/>
              </a:ext>
            </a:extLst>
          </p:cNvPr>
          <p:cNvSpPr txBox="1">
            <a:spLocks/>
          </p:cNvSpPr>
          <p:nvPr/>
        </p:nvSpPr>
        <p:spPr>
          <a:xfrm>
            <a:off x="2502808" y="3777457"/>
            <a:ext cx="379186" cy="80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DE4D763-4ED1-FB4F-A169-AD1BF605335C}"/>
              </a:ext>
            </a:extLst>
          </p:cNvPr>
          <p:cNvSpPr txBox="1">
            <a:spLocks/>
          </p:cNvSpPr>
          <p:nvPr/>
        </p:nvSpPr>
        <p:spPr>
          <a:xfrm>
            <a:off x="2069646" y="3776886"/>
            <a:ext cx="681719" cy="80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12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157462B3-B59F-944A-8C3E-51EF7A2AC6F8}"/>
              </a:ext>
            </a:extLst>
          </p:cNvPr>
          <p:cNvSpPr txBox="1">
            <a:spLocks/>
          </p:cNvSpPr>
          <p:nvPr/>
        </p:nvSpPr>
        <p:spPr>
          <a:xfrm>
            <a:off x="1904547" y="4243609"/>
            <a:ext cx="2273300" cy="80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24102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2CD75B3-94E7-C54B-A306-5133002BB157}"/>
              </a:ext>
            </a:extLst>
          </p:cNvPr>
          <p:cNvCxnSpPr>
            <a:cxnSpLocks/>
          </p:cNvCxnSpPr>
          <p:nvPr/>
        </p:nvCxnSpPr>
        <p:spPr>
          <a:xfrm>
            <a:off x="1936751" y="5038715"/>
            <a:ext cx="19784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0713FF52-967B-884F-973E-0D41CE0F8EB7}"/>
              </a:ext>
            </a:extLst>
          </p:cNvPr>
          <p:cNvSpPr txBox="1">
            <a:spLocks/>
          </p:cNvSpPr>
          <p:nvPr/>
        </p:nvSpPr>
        <p:spPr>
          <a:xfrm>
            <a:off x="3305629" y="4685949"/>
            <a:ext cx="1222828" cy="94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CAC26E0E-D8F7-2543-90C8-F6ED2B9D4F3A}"/>
              </a:ext>
            </a:extLst>
          </p:cNvPr>
          <p:cNvSpPr txBox="1">
            <a:spLocks/>
          </p:cNvSpPr>
          <p:nvPr/>
        </p:nvSpPr>
        <p:spPr>
          <a:xfrm>
            <a:off x="3066143" y="4801946"/>
            <a:ext cx="379186" cy="80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57000F5-5F22-464C-A18E-F95BBA3EA528}"/>
              </a:ext>
            </a:extLst>
          </p:cNvPr>
          <p:cNvSpPr txBox="1">
            <a:spLocks/>
          </p:cNvSpPr>
          <p:nvPr/>
        </p:nvSpPr>
        <p:spPr>
          <a:xfrm>
            <a:off x="2822122" y="4801946"/>
            <a:ext cx="379186" cy="80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39B58767-9734-DC4B-8F78-2244DB5EC64A}"/>
              </a:ext>
            </a:extLst>
          </p:cNvPr>
          <p:cNvSpPr txBox="1">
            <a:spLocks/>
          </p:cNvSpPr>
          <p:nvPr/>
        </p:nvSpPr>
        <p:spPr>
          <a:xfrm>
            <a:off x="2525940" y="4801946"/>
            <a:ext cx="379186" cy="80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8C98A0D5-7838-1149-9DB5-2BD3C268877C}"/>
              </a:ext>
            </a:extLst>
          </p:cNvPr>
          <p:cNvSpPr txBox="1">
            <a:spLocks/>
          </p:cNvSpPr>
          <p:nvPr/>
        </p:nvSpPr>
        <p:spPr>
          <a:xfrm>
            <a:off x="2313215" y="4801946"/>
            <a:ext cx="379186" cy="80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27513128-CD8E-964E-BAB9-37F27E368DCD}"/>
              </a:ext>
            </a:extLst>
          </p:cNvPr>
          <p:cNvSpPr txBox="1">
            <a:spLocks/>
          </p:cNvSpPr>
          <p:nvPr/>
        </p:nvSpPr>
        <p:spPr>
          <a:xfrm>
            <a:off x="2089151" y="4801946"/>
            <a:ext cx="379186" cy="80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C7679021-59C0-0049-A94E-89C893901744}"/>
              </a:ext>
            </a:extLst>
          </p:cNvPr>
          <p:cNvSpPr txBox="1">
            <a:spLocks/>
          </p:cNvSpPr>
          <p:nvPr/>
        </p:nvSpPr>
        <p:spPr>
          <a:xfrm>
            <a:off x="1869169" y="4801946"/>
            <a:ext cx="379186" cy="80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CD643F4-1BB2-B540-B502-714D972C9CAF}"/>
              </a:ext>
            </a:extLst>
          </p:cNvPr>
          <p:cNvSpPr txBox="1"/>
          <p:nvPr/>
        </p:nvSpPr>
        <p:spPr>
          <a:xfrm>
            <a:off x="5486400" y="6037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9EC8DA58-C3CE-ED44-A5CB-99540B46ECEF}"/>
              </a:ext>
            </a:extLst>
          </p:cNvPr>
          <p:cNvSpPr txBox="1">
            <a:spLocks/>
          </p:cNvSpPr>
          <p:nvPr/>
        </p:nvSpPr>
        <p:spPr>
          <a:xfrm>
            <a:off x="6212115" y="24936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13224    24                            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1C3543C-8819-9542-AC57-DCD285B6D637}"/>
              </a:ext>
            </a:extLst>
          </p:cNvPr>
          <p:cNvCxnSpPr/>
          <p:nvPr/>
        </p:nvCxnSpPr>
        <p:spPr>
          <a:xfrm>
            <a:off x="7593693" y="2892425"/>
            <a:ext cx="0" cy="12384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DD5985B-78C3-8A42-86E6-0EC0D8CFD132}"/>
              </a:ext>
            </a:extLst>
          </p:cNvPr>
          <p:cNvCxnSpPr>
            <a:cxnSpLocks/>
          </p:cNvCxnSpPr>
          <p:nvPr/>
        </p:nvCxnSpPr>
        <p:spPr>
          <a:xfrm>
            <a:off x="7593693" y="3346847"/>
            <a:ext cx="88129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4F5B3E65-5EF3-F94F-B9F0-F9DB3E4E135A}"/>
              </a:ext>
            </a:extLst>
          </p:cNvPr>
          <p:cNvSpPr txBox="1">
            <a:spLocks/>
          </p:cNvSpPr>
          <p:nvPr/>
        </p:nvSpPr>
        <p:spPr>
          <a:xfrm>
            <a:off x="7630885" y="3376846"/>
            <a:ext cx="1121683" cy="632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551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8865CEEB-C4BC-6545-A033-8E258543B8E7}"/>
              </a:ext>
            </a:extLst>
          </p:cNvPr>
          <p:cNvSpPr txBox="1">
            <a:spLocks/>
          </p:cNvSpPr>
          <p:nvPr/>
        </p:nvSpPr>
        <p:spPr>
          <a:xfrm>
            <a:off x="6415088" y="3346847"/>
            <a:ext cx="1121683" cy="632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122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2880E27A-1FDF-5540-8FCC-023EB96CE905}"/>
              </a:ext>
            </a:extLst>
          </p:cNvPr>
          <p:cNvSpPr txBox="1">
            <a:spLocks/>
          </p:cNvSpPr>
          <p:nvPr/>
        </p:nvSpPr>
        <p:spPr>
          <a:xfrm>
            <a:off x="6888843" y="4114107"/>
            <a:ext cx="1121683" cy="632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24</a:t>
            </a:r>
          </a:p>
          <a:p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857B47AD-FDCE-4C41-95CC-0AAEDF4E8A27}"/>
              </a:ext>
            </a:extLst>
          </p:cNvPr>
          <p:cNvSpPr txBox="1">
            <a:spLocks/>
          </p:cNvSpPr>
          <p:nvPr/>
        </p:nvSpPr>
        <p:spPr>
          <a:xfrm>
            <a:off x="7102703" y="4615325"/>
            <a:ext cx="1121683" cy="632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  <a:p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49F38DD-D84B-BC4A-8080-5A51C0A6E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89" y="3906235"/>
            <a:ext cx="2627084" cy="24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8" grpId="1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D04DD0-1365-402A-83B9-72F55D947792}"/>
              </a:ext>
            </a:extLst>
          </p:cNvPr>
          <p:cNvSpPr txBox="1"/>
          <p:nvPr/>
        </p:nvSpPr>
        <p:spPr>
          <a:xfrm>
            <a:off x="5187738" y="1637584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77"/>
                <a:cs typeface="Times New Roman" pitchFamily="18" charset="0"/>
              </a:rPr>
              <a:t>Toán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77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FD2BED-A8E0-4C5B-A3EA-672E5A55B289}"/>
              </a:ext>
            </a:extLst>
          </p:cNvPr>
          <p:cNvSpPr txBox="1"/>
          <p:nvPr/>
        </p:nvSpPr>
        <p:spPr>
          <a:xfrm>
            <a:off x="3626413" y="2425447"/>
            <a:ext cx="4939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Ôn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về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biểu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đồ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HP001 4 hàng" panose="020B0603050302020204" pitchFamily="34" charset="7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BB22D-1841-E547-85A4-2A714EBF6648}"/>
              </a:ext>
            </a:extLst>
          </p:cNvPr>
          <p:cNvSpPr txBox="1"/>
          <p:nvPr/>
        </p:nvSpPr>
        <p:spPr>
          <a:xfrm>
            <a:off x="781613" y="427314"/>
            <a:ext cx="226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Toán</a:t>
            </a:r>
            <a:endParaRPr lang="en-US" sz="3600" b="1" dirty="0">
              <a:ln w="22225">
                <a:noFill/>
                <a:prstDash val="solid"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3071AE-BE06-1A49-AC2D-E00ED5745613}"/>
              </a:ext>
            </a:extLst>
          </p:cNvPr>
          <p:cNvSpPr txBox="1"/>
          <p:nvPr/>
        </p:nvSpPr>
        <p:spPr>
          <a:xfrm>
            <a:off x="1912435" y="2022101"/>
            <a:ext cx="8830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Kể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tên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loại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Curved Left Arrow 1">
            <a:extLst>
              <a:ext uri="{FF2B5EF4-FFF2-40B4-BE49-F238E27FC236}">
                <a16:creationId xmlns:a16="http://schemas.microsoft.com/office/drawing/2014/main" xmlns="" id="{53F73454-3FE1-A447-B7F0-C4E16C23A63B}"/>
              </a:ext>
            </a:extLst>
          </p:cNvPr>
          <p:cNvSpPr/>
          <p:nvPr/>
        </p:nvSpPr>
        <p:spPr>
          <a:xfrm rot="3808843">
            <a:off x="4495516" y="2441148"/>
            <a:ext cx="493209" cy="2063422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E3AF33-009E-AD4A-8670-02CB09E7DB8C}"/>
              </a:ext>
            </a:extLst>
          </p:cNvPr>
          <p:cNvSpPr txBox="1"/>
          <p:nvPr/>
        </p:nvSpPr>
        <p:spPr>
          <a:xfrm>
            <a:off x="1447208" y="3429000"/>
            <a:ext cx="2261645" cy="14465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tranh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vẽ</a:t>
            </a:r>
            <a:endParaRPr lang="en-US" sz="4400" dirty="0">
              <a:ln w="22225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xmlns="" id="{09BC116A-A5AF-DD41-A5B0-2A2D5DCF1EE4}"/>
              </a:ext>
            </a:extLst>
          </p:cNvPr>
          <p:cNvSpPr/>
          <p:nvPr/>
        </p:nvSpPr>
        <p:spPr>
          <a:xfrm rot="6754700" flipV="1">
            <a:off x="6415534" y="2333411"/>
            <a:ext cx="504036" cy="2168213"/>
          </a:xfrm>
          <a:prstGeom prst="curvedLeftArrow">
            <a:avLst>
              <a:gd name="adj1" fmla="val 25000"/>
              <a:gd name="adj2" fmla="val 50000"/>
              <a:gd name="adj3" fmla="val 3435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7A5164-1789-DD4C-9377-B50F19F2EF0D}"/>
              </a:ext>
            </a:extLst>
          </p:cNvPr>
          <p:cNvSpPr txBox="1"/>
          <p:nvPr/>
        </p:nvSpPr>
        <p:spPr>
          <a:xfrm>
            <a:off x="7858114" y="3637148"/>
            <a:ext cx="2261645" cy="144655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cột</a:t>
            </a:r>
            <a:endParaRPr lang="en-US" sz="4400" dirty="0">
              <a:ln w="22225">
                <a:noFill/>
                <a:prstDash val="solid"/>
              </a:ln>
              <a:solidFill>
                <a:schemeClr val="accent2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a)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bốn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cắt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? Trong đó có bao nhiêu hình tam giác, bao nhiêu hình vuông và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b)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3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cắt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nhiều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2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vuông nhưng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ít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2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chữ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nhật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?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71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a) Cả bốn tổ cắt được bao nhiêu hình? Trong đó có bao nhiêu hình tam giác, bao nhiêu hình vuông và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BDD1D75-EFEE-C146-8D5C-4344185E1D2A}"/>
              </a:ext>
            </a:extLst>
          </p:cNvPr>
          <p:cNvSpPr txBox="1">
            <a:spLocks/>
          </p:cNvSpPr>
          <p:nvPr/>
        </p:nvSpPr>
        <p:spPr>
          <a:xfrm>
            <a:off x="177578" y="5031806"/>
            <a:ext cx="12014421" cy="182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rgbClr val="C00000"/>
                </a:solidFill>
              </a:rPr>
              <a:t>					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bốn tổ cắt được 16 hình, trong đó có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hình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hình vuông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hình chữ nhật.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2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dirty="0">
                <a:solidFill>
                  <a:srgbClr val="000000"/>
                </a:solidFill>
                <a:latin typeface="+mj-lt"/>
              </a:rPr>
              <a:t>b) Tổ 3 cắt được nhiều hơn tổ 2 bao nhiêu hình vuông nhưng ít hơn tổ 2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BDD1D75-EFEE-C146-8D5C-4344185E1D2A}"/>
              </a:ext>
            </a:extLst>
          </p:cNvPr>
          <p:cNvSpPr txBox="1">
            <a:spLocks/>
          </p:cNvSpPr>
          <p:nvPr/>
        </p:nvSpPr>
        <p:spPr>
          <a:xfrm>
            <a:off x="127221" y="5014873"/>
            <a:ext cx="12014421" cy="182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b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được nhiều hơn tổ 2 là 1 hình vuông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hơn tổ 2 là 1 hình chữ nhật.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137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Hà Nội là bao nhiêu ki-lô-mét vuông, diện tích Đà Nẵng là bao nhiêu ki-lô-mét vuông và diện tích Thành phố Hồ Chí Minh là bao nhiêu ki-lô-mét vuông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ki-lô-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vuông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bao nhiêu ki-lô-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vuông 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6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Hà Nội là bao nhiêu ki-lô-mét vuông, diện tích Đà Nẵng là bao nhiêu ki-lô-mét vuông và diện tích Thành phố Hồ Chí Minh là bao nhiêu ki-lô-mét vuông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20E960-A7EA-8A4F-8DA8-837A90885810}"/>
              </a:ext>
            </a:extLst>
          </p:cNvPr>
          <p:cNvSpPr txBox="1"/>
          <p:nvPr/>
        </p:nvSpPr>
        <p:spPr>
          <a:xfrm>
            <a:off x="5192202" y="4312923"/>
            <a:ext cx="66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Hà Nội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921km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3C2390-351C-3648-B9B9-CAD19D75CEC2}"/>
              </a:ext>
            </a:extLst>
          </p:cNvPr>
          <p:cNvSpPr txBox="1"/>
          <p:nvPr/>
        </p:nvSpPr>
        <p:spPr>
          <a:xfrm>
            <a:off x="5192202" y="4972014"/>
            <a:ext cx="660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Đà Nẵng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1255km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1E16EE-D339-534A-A809-4C70FA1C4C2A}"/>
              </a:ext>
            </a:extLst>
          </p:cNvPr>
          <p:cNvSpPr txBox="1"/>
          <p:nvPr/>
        </p:nvSpPr>
        <p:spPr>
          <a:xfrm>
            <a:off x="5192202" y="5622619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TPHCM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463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HP001 4 hàng</vt:lpstr>
      <vt:lpstr>Times New Roman</vt:lpstr>
      <vt:lpstr>Wingdings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Biểu đồ dưới đây nói về vải của một cửa hàng bán được trong tháng 12: Cho biết mỗi cuộn vải dài 50m. Dựa vào biểu đồ, hãy trả lời các câu hỏi dưới đây: a) Trong tháng 12 cửa hàng bán được bao nhiêu mét vải hoa ?  b) Trong tháng 12 cửa hàng bán được tất cả bao nhiêu mét vải ?   </vt:lpstr>
      <vt:lpstr>Bài 3: Biểu đồ dưới đây nói về vải của một cửa hàng bán được trong tháng 12: Cho biết mỗi cuộn vải dài 50m. Dựa vào biểu đồ, hãy trả lời các câu hỏi dưới đây: a) Trong tháng 12 cửa hàng bán được bao nhiêu mét vải hoa ?    </vt:lpstr>
      <vt:lpstr>Bài 3: Biểu đồ dưới đây nói về vải của một cửa hàng bán được trong tháng 12: Cho biết mỗi cuộn vải dài 50m. Dựa vào biểu đồ, hãy trả lời các câu hỏi dưới đây: b) Trong tháng 12 cửa hàng bán được tất cả bao nhiêu mét vải ?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197NA14983 -  BÙI THỊ DIỆN - K25N01</dc:creator>
  <cp:lastModifiedBy>Thuy Ninh</cp:lastModifiedBy>
  <cp:revision>17</cp:revision>
  <dcterms:created xsi:type="dcterms:W3CDTF">2021-05-04T16:33:09Z</dcterms:created>
  <dcterms:modified xsi:type="dcterms:W3CDTF">2023-06-29T06:06:24Z</dcterms:modified>
</cp:coreProperties>
</file>