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64" r:id="rId2"/>
    <p:sldId id="274" r:id="rId3"/>
    <p:sldId id="301" r:id="rId4"/>
    <p:sldId id="291" r:id="rId5"/>
    <p:sldId id="292" r:id="rId6"/>
    <p:sldId id="293" r:id="rId7"/>
    <p:sldId id="294" r:id="rId8"/>
    <p:sldId id="295" r:id="rId9"/>
    <p:sldId id="296" r:id="rId10"/>
    <p:sldId id="297" r:id="rId11"/>
    <p:sldId id="299" r:id="rId12"/>
    <p:sldId id="307" r:id="rId13"/>
    <p:sldId id="315" r:id="rId14"/>
    <p:sldId id="306" r:id="rId15"/>
    <p:sldId id="263" r:id="rId16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FF5757"/>
    <a:srgbClr val="FAFAFA"/>
    <a:srgbClr val="0000CC"/>
    <a:srgbClr val="092A04"/>
    <a:srgbClr val="992F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0" autoAdjust="0"/>
    <p:restoredTop sz="94328" autoAdjust="0"/>
  </p:normalViewPr>
  <p:slideViewPr>
    <p:cSldViewPr snapToGrid="0">
      <p:cViewPr varScale="1">
        <p:scale>
          <a:sx n="71" d="100"/>
          <a:sy n="71" d="100"/>
        </p:scale>
        <p:origin x="576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3D1085-C9DF-46C8-8204-F39679B8C0E6}" type="datetimeFigureOut">
              <a:rPr lang="vi-VN" smtClean="0"/>
              <a:pPr/>
              <a:t>03/06/2023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B6301F-3384-43E6-8205-FE9C4650FC44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513180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E30D9-5E62-49B4-AD60-5342B66B4BFA}" type="datetimeFigureOut">
              <a:rPr lang="vi-VN" smtClean="0"/>
              <a:pPr/>
              <a:t>03/06/2023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A17DC-8BB5-4F79-99B2-618876267F3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E30D9-5E62-49B4-AD60-5342B66B4BFA}" type="datetimeFigureOut">
              <a:rPr lang="vi-VN" smtClean="0"/>
              <a:pPr/>
              <a:t>03/06/2023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A17DC-8BB5-4F79-99B2-618876267F3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5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5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E30D9-5E62-49B4-AD60-5342B66B4BFA}" type="datetimeFigureOut">
              <a:rPr lang="vi-VN" smtClean="0"/>
              <a:pPr/>
              <a:t>03/06/2023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A17DC-8BB5-4F79-99B2-618876267F3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7ABDB-1872-45F0-BD98-1F1406B40669}" type="datetimeFigureOut">
              <a:rPr lang="vi-VN" smtClean="0"/>
              <a:t>03/06/2023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A17DC-8BB5-4F79-99B2-618876267F3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E30D9-5E62-49B4-AD60-5342B66B4BFA}" type="datetimeFigureOut">
              <a:rPr lang="vi-VN" smtClean="0"/>
              <a:pPr/>
              <a:t>03/06/2023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A17DC-8BB5-4F79-99B2-618876267F3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E30D9-5E62-49B4-AD60-5342B66B4BFA}" type="datetimeFigureOut">
              <a:rPr lang="vi-VN" smtClean="0"/>
              <a:pPr/>
              <a:t>03/06/2023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A17DC-8BB5-4F79-99B2-618876267F3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E30D9-5E62-49B4-AD60-5342B66B4BFA}" type="datetimeFigureOut">
              <a:rPr lang="vi-VN" smtClean="0"/>
              <a:pPr/>
              <a:t>03/06/2023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A17DC-8BB5-4F79-99B2-618876267F3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E30D9-5E62-49B4-AD60-5342B66B4BFA}" type="datetimeFigureOut">
              <a:rPr lang="vi-VN" smtClean="0"/>
              <a:pPr/>
              <a:t>03/06/2023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A17DC-8BB5-4F79-99B2-618876267F3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E30D9-5E62-49B4-AD60-5342B66B4BFA}" type="datetimeFigureOut">
              <a:rPr lang="vi-VN" smtClean="0"/>
              <a:pPr/>
              <a:t>03/06/2023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A17DC-8BB5-4F79-99B2-618876267F3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E30D9-5E62-49B4-AD60-5342B66B4BFA}" type="datetimeFigureOut">
              <a:rPr lang="vi-VN" smtClean="0"/>
              <a:pPr/>
              <a:t>03/06/2023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A17DC-8BB5-4F79-99B2-618876267F3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E30D9-5E62-49B4-AD60-5342B66B4BFA}" type="datetimeFigureOut">
              <a:rPr lang="vi-VN" smtClean="0"/>
              <a:pPr/>
              <a:t>03/06/2023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A17DC-8BB5-4F79-99B2-618876267F31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7ABDB-1872-45F0-BD98-1F1406B40669}" type="datetimeFigureOut">
              <a:rPr lang="vi-VN" smtClean="0"/>
              <a:t>03/06/2023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7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CA17DC-8BB5-4F79-99B2-618876267F31}" type="slidenum">
              <a:rPr lang="vi-VN" smtClean="0"/>
              <a:pPr/>
              <a:t>‹#›</a:t>
            </a:fld>
            <a:endParaRPr lang="vi-VN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44B979FC-7C1D-4118-ABF9-ECD010299312}"/>
              </a:ext>
            </a:extLst>
          </p:cNvPr>
          <p:cNvSpPr txBox="1"/>
          <p:nvPr userDrawn="1"/>
        </p:nvSpPr>
        <p:spPr>
          <a:xfrm>
            <a:off x="1261872" y="230194"/>
            <a:ext cx="4041648" cy="276999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50000"/>
                  </a:schemeClr>
                </a:solidFill>
              </a:rPr>
              <a:t>M-Pink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 </a:t>
            </a:r>
            <a:endParaRPr lang="vi-VN" sz="9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6816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7139D9F7-B31C-476A-933C-011E17574997}"/>
              </a:ext>
            </a:extLst>
          </p:cNvPr>
          <p:cNvSpPr txBox="1"/>
          <p:nvPr/>
        </p:nvSpPr>
        <p:spPr>
          <a:xfrm>
            <a:off x="-94129" y="710200"/>
            <a:ext cx="12192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800" b="1" dirty="0">
                <a:solidFill>
                  <a:srgbClr val="FF575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ĐẠO </a:t>
            </a:r>
            <a:r>
              <a:rPr lang="vi-VN" sz="4800" b="1" dirty="0" smtClean="0">
                <a:solidFill>
                  <a:srgbClr val="FF575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r>
              <a:rPr lang="en-US" sz="4800" b="1" dirty="0" smtClean="0">
                <a:solidFill>
                  <a:srgbClr val="FF575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endParaRPr lang="vi-VN" sz="4800" b="1" dirty="0">
              <a:solidFill>
                <a:srgbClr val="FF575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48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kiệm</a:t>
            </a:r>
            <a:r>
              <a:rPr lang="en-US" sz="48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48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48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8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48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endParaRPr lang="en-US" sz="48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00206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vi-VN" sz="4800" b="1" dirty="0">
              <a:solidFill>
                <a:srgbClr val="FF575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5502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3" descr="C:\Users\PC\Pictures\6-cach-de-dang-tiet-kiem-nuoc-it-ngo-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71475"/>
            <a:ext cx="9144000" cy="611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65623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"/>
          <p:cNvSpPr txBox="1">
            <a:spLocks noChangeArrowheads="1"/>
          </p:cNvSpPr>
          <p:nvPr/>
        </p:nvSpPr>
        <p:spPr bwMode="auto">
          <a:xfrm>
            <a:off x="1248229" y="145143"/>
            <a:ext cx="1058091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5: Em hãy cùng các bạn trong nhóm thảo luận và đóng vai theo các tình huống sau:</a:t>
            </a:r>
          </a:p>
        </p:txBody>
      </p:sp>
      <p:sp>
        <p:nvSpPr>
          <p:cNvPr id="19459" name="Text Box 6"/>
          <p:cNvSpPr txBox="1">
            <a:spLocks noChangeArrowheads="1"/>
          </p:cNvSpPr>
          <p:nvPr/>
        </p:nvSpPr>
        <p:spPr bwMode="auto">
          <a:xfrm>
            <a:off x="377372" y="1393371"/>
            <a:ext cx="11306629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Bằng rủ Tuấn xé sách vở lấy giấy gấp đồ chơi .Tuấn sẽ giải quyết thế nào?</a:t>
            </a:r>
          </a:p>
        </p:txBody>
      </p:sp>
      <p:sp>
        <p:nvSpPr>
          <p:cNvPr id="19460" name="Text Box 7"/>
          <p:cNvSpPr txBox="1">
            <a:spLocks noChangeArrowheads="1"/>
          </p:cNvSpPr>
          <p:nvPr/>
        </p:nvSpPr>
        <p:spPr bwMode="auto">
          <a:xfrm>
            <a:off x="377372" y="2641599"/>
            <a:ext cx="11306629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Em của Tâm đòi mẹ mua cho đồ chơi mới trong khi đã có quá nhiều đồ chơi. Tâm sẽ nói gì với em ?</a:t>
            </a:r>
          </a:p>
        </p:txBody>
      </p:sp>
      <p:sp>
        <p:nvSpPr>
          <p:cNvPr id="19461" name="Text Box 8"/>
          <p:cNvSpPr txBox="1">
            <a:spLocks noChangeArrowheads="1"/>
          </p:cNvSpPr>
          <p:nvPr/>
        </p:nvSpPr>
        <p:spPr bwMode="auto">
          <a:xfrm>
            <a:off x="377372" y="4164907"/>
            <a:ext cx="11306629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c)Cường nhìn thấy bạn Hà lấy vở mới ra dùng trong khi vở đang dùng vẫn còn nhiều giấy trắng. Cường sẽ nói gì với Hà?</a:t>
            </a:r>
          </a:p>
        </p:txBody>
      </p:sp>
    </p:spTree>
    <p:extLst>
      <p:ext uri="{BB962C8B-B14F-4D97-AF65-F5344CB8AC3E}">
        <p14:creationId xmlns:p14="http://schemas.microsoft.com/office/powerpoint/2010/main" val="617735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59" grpId="0"/>
      <p:bldP spid="19460" grpId="0"/>
      <p:bldP spid="1946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8189" y="3844503"/>
            <a:ext cx="1093416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Em hãy đọc câu ca dao hoặc tục ngữ nói về việc tiết kiệm? </a:t>
            </a:r>
          </a:p>
        </p:txBody>
      </p:sp>
      <p:sp>
        <p:nvSpPr>
          <p:cNvPr id="3" name="Rectangle 2"/>
          <p:cNvSpPr/>
          <p:nvPr/>
        </p:nvSpPr>
        <p:spPr>
          <a:xfrm>
            <a:off x="772733" y="2526859"/>
            <a:ext cx="1066370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Chúng ta cần phải tiết kiệm tiền của như thế nào là hợp lý?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72733" y="1326529"/>
            <a:ext cx="101871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1.Vì sao chúng ta phải tiết kiệm tiền của?</a:t>
            </a:r>
          </a:p>
        </p:txBody>
      </p:sp>
    </p:spTree>
    <p:extLst>
      <p:ext uri="{BB962C8B-B14F-4D97-AF65-F5344CB8AC3E}">
        <p14:creationId xmlns:p14="http://schemas.microsoft.com/office/powerpoint/2010/main" val="1300668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15155" y="1184860"/>
            <a:ext cx="1129477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en-US" sz="60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*Kết luận: </a:t>
            </a: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en-US" sz="6000" b="1" i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 học tập và làm theo các tấm gương tiết kiệm tiền của.</a:t>
            </a:r>
            <a:endParaRPr lang="en-US" sz="6000" b="1"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2046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AutoShape 6"/>
          <p:cNvSpPr>
            <a:spLocks noChangeArrowheads="1"/>
          </p:cNvSpPr>
          <p:nvPr/>
        </p:nvSpPr>
        <p:spPr bwMode="auto">
          <a:xfrm>
            <a:off x="540917" y="914400"/>
            <a:ext cx="10972799" cy="5576552"/>
          </a:xfrm>
          <a:prstGeom prst="horizontalScroll">
            <a:avLst>
              <a:gd name="adj" fmla="val 12731"/>
            </a:avLst>
          </a:prstGeom>
          <a:solidFill>
            <a:schemeClr val="accent1"/>
          </a:solidFill>
          <a:ln w="9525">
            <a:solidFill>
              <a:srgbClr val="FAFAFA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1330039" y="1828800"/>
            <a:ext cx="9947564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5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alt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bạc</a:t>
            </a:r>
            <a:r>
              <a:rPr lang="en-US" alt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ải</a:t>
            </a:r>
            <a:r>
              <a:rPr lang="en-US" alt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mồ</a:t>
            </a:r>
            <a:r>
              <a:rPr lang="en-US" alt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hôi,công</a:t>
            </a:r>
            <a:r>
              <a:rPr lang="en-US" alt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alt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5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lang="en-US" alt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động.Vì</a:t>
            </a:r>
            <a:r>
              <a:rPr lang="en-US" alt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alt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5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alt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5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alt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xài</a:t>
            </a:r>
            <a:r>
              <a:rPr lang="en-US" alt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phung</a:t>
            </a:r>
            <a:r>
              <a:rPr lang="en-US" alt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5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phí</a:t>
            </a:r>
            <a:endParaRPr lang="en-US" altLang="en-US" sz="5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8" name="AutoShape 8"/>
          <p:cNvSpPr>
            <a:spLocks noChangeArrowheads="1"/>
          </p:cNvSpPr>
          <p:nvPr/>
        </p:nvSpPr>
        <p:spPr bwMode="auto">
          <a:xfrm>
            <a:off x="3124200" y="228600"/>
            <a:ext cx="5943600" cy="914400"/>
          </a:xfrm>
          <a:prstGeom prst="ribbon">
            <a:avLst>
              <a:gd name="adj1" fmla="val 12500"/>
              <a:gd name="adj2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Avant" panose="020B7200000000000000" pitchFamily="34" charset="0"/>
              </a:defRPr>
            </a:lvl9pPr>
          </a:lstStyle>
          <a:p>
            <a:pPr eaLnBrk="1" hangingPunct="1"/>
            <a:r>
              <a:rPr lang="en-US" altLang="en-US" sz="3200" dirty="0" smtClean="0">
                <a:solidFill>
                  <a:srgbClr val="FF575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sz="3200" dirty="0" err="1" smtClean="0">
                <a:solidFill>
                  <a:srgbClr val="FF575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en-US" sz="3200" dirty="0" smtClean="0">
                <a:solidFill>
                  <a:srgbClr val="FF575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FF575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endParaRPr lang="en-US" altLang="en-US" sz="3200" dirty="0">
              <a:solidFill>
                <a:srgbClr val="FF575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26539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1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1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 animBg="1"/>
      <p:bldP spid="10247" grpId="0"/>
      <p:bldP spid="1024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C3962203-C108-48B8-BAC9-D5114FD96A4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661" y="699190"/>
            <a:ext cx="10735056" cy="544854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6651274F-838F-4DC6-88A4-F7FB99574095}"/>
              </a:ext>
            </a:extLst>
          </p:cNvPr>
          <p:cNvSpPr txBox="1"/>
          <p:nvPr/>
        </p:nvSpPr>
        <p:spPr>
          <a:xfrm>
            <a:off x="0" y="2651766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HỌC KẾT THÚC. 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 CÁC EM CHĂM NGOAN, HỌC GIỎI</a:t>
            </a:r>
            <a:r>
              <a:rPr lang="en-US" sz="3600" dirty="0">
                <a:solidFill>
                  <a:schemeClr val="bg1"/>
                </a:solidFill>
              </a:rPr>
              <a:t>.</a:t>
            </a:r>
            <a:endParaRPr lang="vi-VN" sz="36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CA1BB2D6-E7F2-497A-B0E5-122DD082987A}"/>
              </a:ext>
            </a:extLst>
          </p:cNvPr>
          <p:cNvSpPr txBox="1"/>
          <p:nvPr/>
        </p:nvSpPr>
        <p:spPr>
          <a:xfrm>
            <a:off x="829581" y="1482215"/>
            <a:ext cx="995781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tạm</a:t>
            </a:r>
            <a: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 err="1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hẹn</a:t>
            </a:r>
            <a: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nhé</a:t>
            </a:r>
            <a: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b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 err="1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1.Về </a:t>
            </a:r>
            <a:r>
              <a:rPr lang="en-US" sz="3200" b="1" dirty="0" err="1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2.Về </a:t>
            </a:r>
            <a:r>
              <a:rPr lang="en-US" sz="3200" b="1" dirty="0" err="1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200" b="1" dirty="0" err="1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3200" b="1" dirty="0" smtClean="0">
                <a:gradFill>
                  <a:gsLst>
                    <a:gs pos="47000">
                      <a:srgbClr val="92D050"/>
                    </a:gs>
                    <a:gs pos="36000">
                      <a:srgbClr val="FFFF00"/>
                    </a:gs>
                    <a:gs pos="24000">
                      <a:srgbClr val="FFC000"/>
                    </a:gs>
                    <a:gs pos="11000">
                      <a:srgbClr val="FF0000"/>
                    </a:gs>
                    <a:gs pos="0">
                      <a:srgbClr val="C00000"/>
                    </a:gs>
                    <a:gs pos="59000">
                      <a:srgbClr val="00B050"/>
                    </a:gs>
                    <a:gs pos="78000">
                      <a:srgbClr val="0070C0"/>
                    </a:gs>
                    <a:gs pos="66000">
                      <a:srgbClr val="00B0F0"/>
                    </a:gs>
                    <a:gs pos="88000">
                      <a:srgbClr val="FF66FF"/>
                    </a:gs>
                    <a:gs pos="99000">
                      <a:srgbClr val="7030A0"/>
                    </a:gs>
                  </a:gsLst>
                  <a:lin ang="7200000" scaled="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vi-VN" sz="3200" b="1" dirty="0">
              <a:gradFill>
                <a:gsLst>
                  <a:gs pos="47000">
                    <a:srgbClr val="92D050"/>
                  </a:gs>
                  <a:gs pos="36000">
                    <a:srgbClr val="FFFF00"/>
                  </a:gs>
                  <a:gs pos="24000">
                    <a:srgbClr val="FFC000"/>
                  </a:gs>
                  <a:gs pos="11000">
                    <a:srgbClr val="FF0000"/>
                  </a:gs>
                  <a:gs pos="0">
                    <a:srgbClr val="C00000"/>
                  </a:gs>
                  <a:gs pos="59000">
                    <a:srgbClr val="00B050"/>
                  </a:gs>
                  <a:gs pos="78000">
                    <a:srgbClr val="0070C0"/>
                  </a:gs>
                  <a:gs pos="66000">
                    <a:srgbClr val="00B0F0"/>
                  </a:gs>
                  <a:gs pos="88000">
                    <a:srgbClr val="FF66FF"/>
                  </a:gs>
                  <a:gs pos="99000">
                    <a:srgbClr val="7030A0"/>
                  </a:gs>
                </a:gsLst>
                <a:lin ang="7200000" scaled="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507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6"/>
          <p:cNvSpPr txBox="1">
            <a:spLocks noChangeArrowheads="1"/>
          </p:cNvSpPr>
          <p:nvPr/>
        </p:nvSpPr>
        <p:spPr bwMode="auto">
          <a:xfrm>
            <a:off x="3733800" y="1219205"/>
            <a:ext cx="5181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CC"/>
                </a:solidFill>
                <a:latin typeface="Arial" charset="0"/>
              </a:rPr>
              <a:t>Theo em, </a:t>
            </a:r>
            <a:r>
              <a:rPr lang="vi-VN" sz="2000" b="1">
                <a:solidFill>
                  <a:srgbClr val="0000CC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0000CC"/>
                </a:solidFill>
                <a:latin typeface="Arial" charset="0"/>
              </a:rPr>
              <a:t>ể tiết kiệm tiền của, nên làm gì và không nên làm gì?</a:t>
            </a:r>
          </a:p>
        </p:txBody>
      </p:sp>
      <p:graphicFrame>
        <p:nvGraphicFramePr>
          <p:cNvPr id="28736" name="Group 64"/>
          <p:cNvGraphicFramePr>
            <a:graphicFrameLocks noGrp="1"/>
          </p:cNvGraphicFramePr>
          <p:nvPr/>
        </p:nvGraphicFramePr>
        <p:xfrm>
          <a:off x="1676400" y="2514600"/>
          <a:ext cx="8915400" cy="4108680"/>
        </p:xfrm>
        <a:graphic>
          <a:graphicData uri="http://schemas.openxmlformats.org/drawingml/2006/table">
            <a:tbl>
              <a:tblPr/>
              <a:tblGrid>
                <a:gridCol w="4572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343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181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3399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3399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5903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3399"/>
                        </a:solidFill>
                        <a:effectLst/>
                        <a:latin typeface=".VnTifani Heavy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3399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3399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3399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3399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3399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3399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FF3399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278" name="Text Box 36"/>
          <p:cNvSpPr txBox="1">
            <a:spLocks noChangeArrowheads="1"/>
          </p:cNvSpPr>
          <p:nvPr/>
        </p:nvSpPr>
        <p:spPr bwMode="auto">
          <a:xfrm>
            <a:off x="3200400" y="2590800"/>
            <a:ext cx="2209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9900"/>
                </a:solidFill>
                <a:latin typeface="Arial" charset="0"/>
              </a:rPr>
              <a:t>Nên làm</a:t>
            </a:r>
          </a:p>
        </p:txBody>
      </p:sp>
      <p:sp>
        <p:nvSpPr>
          <p:cNvPr id="11279" name="Text Box 37"/>
          <p:cNvSpPr txBox="1">
            <a:spLocks noChangeArrowheads="1"/>
          </p:cNvSpPr>
          <p:nvPr/>
        </p:nvSpPr>
        <p:spPr bwMode="auto">
          <a:xfrm>
            <a:off x="6899275" y="2590800"/>
            <a:ext cx="2514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3399"/>
                </a:solidFill>
                <a:latin typeface="Arial" charset="0"/>
              </a:rPr>
              <a:t>Không nên làm</a:t>
            </a:r>
          </a:p>
        </p:txBody>
      </p:sp>
      <p:grpSp>
        <p:nvGrpSpPr>
          <p:cNvPr id="11280" name="Group 45"/>
          <p:cNvGrpSpPr>
            <a:grpSpLocks/>
          </p:cNvGrpSpPr>
          <p:nvPr/>
        </p:nvGrpSpPr>
        <p:grpSpPr bwMode="auto">
          <a:xfrm>
            <a:off x="1752600" y="304800"/>
            <a:ext cx="8915400" cy="1182688"/>
            <a:chOff x="144" y="240"/>
            <a:chExt cx="5616" cy="745"/>
          </a:xfrm>
        </p:grpSpPr>
        <p:pic>
          <p:nvPicPr>
            <p:cNvPr id="11289" name="Picture 43" descr="BACK25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4" y="240"/>
              <a:ext cx="5616" cy="7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290" name="Text Box 44"/>
            <p:cNvSpPr txBox="1">
              <a:spLocks noChangeArrowheads="1"/>
            </p:cNvSpPr>
            <p:nvPr/>
          </p:nvSpPr>
          <p:spPr bwMode="auto">
            <a:xfrm>
              <a:off x="1440" y="336"/>
              <a:ext cx="331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008000"/>
                  </a:solidFill>
                  <a:latin typeface="Arial" charset="0"/>
                </a:rPr>
                <a:t>        Hoạt </a:t>
              </a:r>
              <a:r>
                <a:rPr lang="vi-VN" sz="2000" b="1">
                  <a:solidFill>
                    <a:srgbClr val="008000"/>
                  </a:solidFill>
                  <a:latin typeface="Arial" charset="0"/>
                </a:rPr>
                <a:t>đ</a:t>
              </a:r>
              <a:r>
                <a:rPr lang="en-US" sz="2000" b="1">
                  <a:solidFill>
                    <a:srgbClr val="008000"/>
                  </a:solidFill>
                  <a:latin typeface="Arial" charset="0"/>
                </a:rPr>
                <a:t>ộng 3: Nêu ý kiến</a:t>
              </a:r>
            </a:p>
          </p:txBody>
        </p:sp>
      </p:grpSp>
      <p:sp>
        <p:nvSpPr>
          <p:cNvPr id="28725" name="Text Box 53"/>
          <p:cNvSpPr txBox="1">
            <a:spLocks noChangeArrowheads="1"/>
          </p:cNvSpPr>
          <p:nvPr/>
        </p:nvSpPr>
        <p:spPr bwMode="auto">
          <a:xfrm>
            <a:off x="1905000" y="3352800"/>
            <a:ext cx="495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9900"/>
                </a:solidFill>
                <a:latin typeface="Arial" charset="0"/>
              </a:rPr>
              <a:t>- Ăn hết suất c</a:t>
            </a:r>
            <a:r>
              <a:rPr lang="vi-VN" sz="2000" b="1">
                <a:solidFill>
                  <a:srgbClr val="009900"/>
                </a:solidFill>
                <a:latin typeface="Arial" charset="0"/>
              </a:rPr>
              <a:t>ơ</a:t>
            </a:r>
            <a:r>
              <a:rPr lang="en-US" sz="2000" b="1">
                <a:solidFill>
                  <a:srgbClr val="009900"/>
                </a:solidFill>
                <a:latin typeface="Arial" charset="0"/>
              </a:rPr>
              <a:t>m của mình.</a:t>
            </a:r>
          </a:p>
        </p:txBody>
      </p:sp>
      <p:sp>
        <p:nvSpPr>
          <p:cNvPr id="28726" name="Text Box 54"/>
          <p:cNvSpPr txBox="1">
            <a:spLocks noChangeArrowheads="1"/>
          </p:cNvSpPr>
          <p:nvPr/>
        </p:nvSpPr>
        <p:spPr bwMode="auto">
          <a:xfrm>
            <a:off x="1828800" y="4038600"/>
            <a:ext cx="4724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9900"/>
                </a:solidFill>
                <a:latin typeface="Arial" charset="0"/>
              </a:rPr>
              <a:t>- Tắt </a:t>
            </a:r>
            <a:r>
              <a:rPr lang="vi-VN" sz="2000" b="1">
                <a:solidFill>
                  <a:srgbClr val="009900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009900"/>
                </a:solidFill>
                <a:latin typeface="Arial" charset="0"/>
              </a:rPr>
              <a:t>iện khi ra khỏi phòng.</a:t>
            </a:r>
          </a:p>
        </p:txBody>
      </p:sp>
      <p:sp>
        <p:nvSpPr>
          <p:cNvPr id="28727" name="Text Box 55"/>
          <p:cNvSpPr txBox="1">
            <a:spLocks noChangeArrowheads="1"/>
          </p:cNvSpPr>
          <p:nvPr/>
        </p:nvSpPr>
        <p:spPr bwMode="auto">
          <a:xfrm>
            <a:off x="1828800" y="4800600"/>
            <a:ext cx="4648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9900"/>
                </a:solidFill>
                <a:latin typeface="Arial" charset="0"/>
              </a:rPr>
              <a:t>- Không xin tiền </a:t>
            </a:r>
            <a:r>
              <a:rPr lang="vi-VN" sz="2000" b="1">
                <a:solidFill>
                  <a:srgbClr val="009900"/>
                </a:solidFill>
                <a:latin typeface="Arial" charset="0"/>
              </a:rPr>
              <a:t>ă</a:t>
            </a:r>
            <a:r>
              <a:rPr lang="en-US" sz="2000" b="1">
                <a:solidFill>
                  <a:srgbClr val="009900"/>
                </a:solidFill>
                <a:latin typeface="Arial" charset="0"/>
              </a:rPr>
              <a:t>n  quà vặt.</a:t>
            </a:r>
          </a:p>
        </p:txBody>
      </p:sp>
      <p:sp>
        <p:nvSpPr>
          <p:cNvPr id="28728" name="Text Box 56"/>
          <p:cNvSpPr txBox="1">
            <a:spLocks noChangeArrowheads="1"/>
          </p:cNvSpPr>
          <p:nvPr/>
        </p:nvSpPr>
        <p:spPr bwMode="auto">
          <a:xfrm>
            <a:off x="6172200" y="3429000"/>
            <a:ext cx="419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3399"/>
                </a:solidFill>
                <a:latin typeface="Arial" charset="0"/>
              </a:rPr>
              <a:t>- Quên khoá vòi n</a:t>
            </a:r>
            <a:r>
              <a:rPr lang="vi-VN" sz="2000" b="1">
                <a:solidFill>
                  <a:srgbClr val="FF3399"/>
                </a:solidFill>
                <a:latin typeface="Arial" charset="0"/>
              </a:rPr>
              <a:t>ư</a:t>
            </a:r>
            <a:r>
              <a:rPr lang="en-US" sz="2000" b="1">
                <a:solidFill>
                  <a:srgbClr val="FF3399"/>
                </a:solidFill>
                <a:latin typeface="Arial" charset="0"/>
              </a:rPr>
              <a:t>ớc.</a:t>
            </a:r>
          </a:p>
        </p:txBody>
      </p:sp>
      <p:sp>
        <p:nvSpPr>
          <p:cNvPr id="28729" name="Text Box 57"/>
          <p:cNvSpPr txBox="1">
            <a:spLocks noChangeArrowheads="1"/>
          </p:cNvSpPr>
          <p:nvPr/>
        </p:nvSpPr>
        <p:spPr bwMode="auto">
          <a:xfrm>
            <a:off x="6172200" y="4114800"/>
            <a:ext cx="419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3399"/>
                </a:solidFill>
                <a:latin typeface="Arial" charset="0"/>
              </a:rPr>
              <a:t>- Xé sách vở.</a:t>
            </a:r>
          </a:p>
        </p:txBody>
      </p:sp>
      <p:sp>
        <p:nvSpPr>
          <p:cNvPr id="28730" name="Text Box 58"/>
          <p:cNvSpPr txBox="1">
            <a:spLocks noChangeArrowheads="1"/>
          </p:cNvSpPr>
          <p:nvPr/>
        </p:nvSpPr>
        <p:spPr bwMode="auto">
          <a:xfrm>
            <a:off x="6172200" y="4800600"/>
            <a:ext cx="4191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3399"/>
                </a:solidFill>
                <a:latin typeface="Arial" charset="0"/>
              </a:rPr>
              <a:t>- Vứt bút cũ, dùng bút mới.</a:t>
            </a:r>
          </a:p>
        </p:txBody>
      </p:sp>
      <p:sp>
        <p:nvSpPr>
          <p:cNvPr id="28731" name="Text Box 59"/>
          <p:cNvSpPr txBox="1">
            <a:spLocks noChangeArrowheads="1"/>
          </p:cNvSpPr>
          <p:nvPr/>
        </p:nvSpPr>
        <p:spPr bwMode="auto">
          <a:xfrm>
            <a:off x="1828800" y="5432425"/>
            <a:ext cx="4191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9900"/>
                </a:solidFill>
                <a:latin typeface="Arial" charset="0"/>
              </a:rPr>
              <a:t>…………………………………</a:t>
            </a:r>
          </a:p>
        </p:txBody>
      </p:sp>
      <p:sp>
        <p:nvSpPr>
          <p:cNvPr id="28732" name="Text Box 60"/>
          <p:cNvSpPr txBox="1">
            <a:spLocks noChangeArrowheads="1"/>
          </p:cNvSpPr>
          <p:nvPr/>
        </p:nvSpPr>
        <p:spPr bwMode="auto">
          <a:xfrm>
            <a:off x="6172200" y="5435600"/>
            <a:ext cx="4191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3399"/>
                </a:solidFill>
                <a:latin typeface="Arial" charset="0"/>
              </a:rPr>
              <a:t>…………………………………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8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8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8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8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8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8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8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28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25" grpId="0"/>
      <p:bldP spid="28726" grpId="0"/>
      <p:bldP spid="28727" grpId="0"/>
      <p:bldP spid="28728" grpId="0"/>
      <p:bldP spid="28729" grpId="0"/>
      <p:bldP spid="28730" grpId="0"/>
      <p:bldP spid="28731" grpId="0"/>
      <p:bldP spid="2873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3" name="Text Box 5"/>
          <p:cNvSpPr txBox="1">
            <a:spLocks noChangeArrowheads="1"/>
          </p:cNvSpPr>
          <p:nvPr/>
        </p:nvSpPr>
        <p:spPr bwMode="auto">
          <a:xfrm>
            <a:off x="3352800" y="1524000"/>
            <a:ext cx="6172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  <a:latin typeface="Arial" charset="0"/>
              </a:rPr>
              <a:t>Bỏ ngay hộp màu cũ, dùng hộp mới.</a:t>
            </a:r>
          </a:p>
        </p:txBody>
      </p:sp>
      <p:sp>
        <p:nvSpPr>
          <p:cNvPr id="63494" name="Text Box 6"/>
          <p:cNvSpPr txBox="1">
            <a:spLocks noChangeArrowheads="1"/>
          </p:cNvSpPr>
          <p:nvPr/>
        </p:nvSpPr>
        <p:spPr bwMode="auto">
          <a:xfrm>
            <a:off x="3276600" y="2286000"/>
            <a:ext cx="6172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  <a:latin typeface="Arial" charset="0"/>
              </a:rPr>
              <a:t>Dùng cả hai hộp một lúc.</a:t>
            </a:r>
          </a:p>
        </p:txBody>
      </p:sp>
      <p:sp>
        <p:nvSpPr>
          <p:cNvPr id="63495" name="Text Box 7"/>
          <p:cNvSpPr txBox="1">
            <a:spLocks noChangeArrowheads="1"/>
          </p:cNvSpPr>
          <p:nvPr/>
        </p:nvSpPr>
        <p:spPr bwMode="auto">
          <a:xfrm>
            <a:off x="3194051" y="3041650"/>
            <a:ext cx="6172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  <a:latin typeface="Arial" charset="0"/>
              </a:rPr>
              <a:t>Mang cho hộp cũ, dùng hộp mới.</a:t>
            </a:r>
          </a:p>
        </p:txBody>
      </p:sp>
      <p:sp>
        <p:nvSpPr>
          <p:cNvPr id="63496" name="Text Box 8"/>
          <p:cNvSpPr txBox="1">
            <a:spLocks noChangeArrowheads="1"/>
          </p:cNvSpPr>
          <p:nvPr/>
        </p:nvSpPr>
        <p:spPr bwMode="auto">
          <a:xfrm>
            <a:off x="3146425" y="3822700"/>
            <a:ext cx="6934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  <a:latin typeface="Arial" charset="0"/>
              </a:rPr>
              <a:t>Cất hộp mới </a:t>
            </a:r>
            <a:r>
              <a:rPr lang="vi-VN" sz="2000" b="1">
                <a:solidFill>
                  <a:srgbClr val="FF0066"/>
                </a:solidFill>
                <a:latin typeface="Arial" charset="0"/>
              </a:rPr>
              <a:t>đ</a:t>
            </a:r>
            <a:r>
              <a:rPr lang="en-US" sz="2000" b="1">
                <a:solidFill>
                  <a:srgbClr val="FF0066"/>
                </a:solidFill>
                <a:latin typeface="Arial" charset="0"/>
              </a:rPr>
              <a:t>ể dành, dùng nốt hộp màu cũ.</a:t>
            </a:r>
          </a:p>
        </p:txBody>
      </p:sp>
      <p:sp>
        <p:nvSpPr>
          <p:cNvPr id="63498" name="Text Box 10"/>
          <p:cNvSpPr txBox="1">
            <a:spLocks noChangeArrowheads="1"/>
          </p:cNvSpPr>
          <p:nvPr/>
        </p:nvSpPr>
        <p:spPr bwMode="auto">
          <a:xfrm>
            <a:off x="2743200" y="1476382"/>
            <a:ext cx="76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  <a:latin typeface="Arial" charset="0"/>
              </a:rPr>
              <a:t>a.</a:t>
            </a:r>
          </a:p>
        </p:txBody>
      </p:sp>
      <p:sp>
        <p:nvSpPr>
          <p:cNvPr id="63499" name="Text Box 11"/>
          <p:cNvSpPr txBox="1">
            <a:spLocks noChangeArrowheads="1"/>
          </p:cNvSpPr>
          <p:nvPr/>
        </p:nvSpPr>
        <p:spPr bwMode="auto">
          <a:xfrm>
            <a:off x="2736851" y="2219332"/>
            <a:ext cx="76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  <a:latin typeface="Arial" charset="0"/>
              </a:rPr>
              <a:t>b.</a:t>
            </a:r>
          </a:p>
        </p:txBody>
      </p:sp>
      <p:sp>
        <p:nvSpPr>
          <p:cNvPr id="63500" name="Text Box 12"/>
          <p:cNvSpPr txBox="1">
            <a:spLocks noChangeArrowheads="1"/>
          </p:cNvSpPr>
          <p:nvPr/>
        </p:nvSpPr>
        <p:spPr bwMode="auto">
          <a:xfrm>
            <a:off x="2701925" y="3013082"/>
            <a:ext cx="76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  <a:latin typeface="Arial" charset="0"/>
              </a:rPr>
              <a:t>c.</a:t>
            </a:r>
          </a:p>
        </p:txBody>
      </p:sp>
      <p:sp>
        <p:nvSpPr>
          <p:cNvPr id="63501" name="Text Box 13"/>
          <p:cNvSpPr txBox="1">
            <a:spLocks noChangeArrowheads="1"/>
          </p:cNvSpPr>
          <p:nvPr/>
        </p:nvSpPr>
        <p:spPr bwMode="auto">
          <a:xfrm>
            <a:off x="2657475" y="3759203"/>
            <a:ext cx="76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  <a:latin typeface="Arial" charset="0"/>
              </a:rPr>
              <a:t>d.</a:t>
            </a:r>
          </a:p>
        </p:txBody>
      </p:sp>
      <p:sp>
        <p:nvSpPr>
          <p:cNvPr id="63502" name="Oval 14"/>
          <p:cNvSpPr>
            <a:spLocks noChangeArrowheads="1"/>
          </p:cNvSpPr>
          <p:nvPr/>
        </p:nvSpPr>
        <p:spPr bwMode="auto">
          <a:xfrm>
            <a:off x="2590800" y="3051175"/>
            <a:ext cx="609600" cy="533400"/>
          </a:xfrm>
          <a:prstGeom prst="ellips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63504" name="Oval 16"/>
          <p:cNvSpPr>
            <a:spLocks noChangeArrowheads="1"/>
          </p:cNvSpPr>
          <p:nvPr/>
        </p:nvSpPr>
        <p:spPr bwMode="auto">
          <a:xfrm>
            <a:off x="2593975" y="3778250"/>
            <a:ext cx="609600" cy="533400"/>
          </a:xfrm>
          <a:prstGeom prst="ellips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63505" name="Text Box 17"/>
          <p:cNvSpPr txBox="1">
            <a:spLocks noChangeArrowheads="1"/>
          </p:cNvSpPr>
          <p:nvPr/>
        </p:nvSpPr>
        <p:spPr bwMode="auto">
          <a:xfrm>
            <a:off x="3048000" y="4429125"/>
            <a:ext cx="6934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66"/>
                </a:solidFill>
                <a:latin typeface="Arial" charset="0"/>
              </a:rPr>
              <a:t>…………………………………………………………</a:t>
            </a:r>
          </a:p>
        </p:txBody>
      </p:sp>
      <p:pic>
        <p:nvPicPr>
          <p:cNvPr id="12304" name="Picture 21" descr="SO00483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4451" y="4953000"/>
            <a:ext cx="25908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5" name="Picture 22" descr="J009917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5638800"/>
            <a:ext cx="61722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 Box 4">
            <a:extLst>
              <a:ext uri="{FF2B5EF4-FFF2-40B4-BE49-F238E27FC236}">
                <a16:creationId xmlns="" xmlns:a16="http://schemas.microsoft.com/office/drawing/2014/main" id="{9C183E0B-7AD4-4C56-966C-441BDEC9C4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65085"/>
            <a:ext cx="104394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nay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tặng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hệt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dịp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3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3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63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3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3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3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63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63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63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63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3" grpId="0"/>
      <p:bldP spid="63494" grpId="0"/>
      <p:bldP spid="63495" grpId="0"/>
      <p:bldP spid="63496" grpId="0"/>
      <p:bldP spid="63498" grpId="0"/>
      <p:bldP spid="63499" grpId="0"/>
      <p:bldP spid="63500" grpId="0"/>
      <p:bldP spid="63501" grpId="0"/>
      <p:bldP spid="63502" grpId="0" animBg="1"/>
      <p:bldP spid="63504" grpId="0" animBg="1"/>
      <p:bldP spid="6350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1600200" y="76200"/>
            <a:ext cx="86868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kiệm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1524000" y="1052237"/>
            <a:ext cx="7391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800" b="1" dirty="0">
                <a:solidFill>
                  <a:schemeClr val="tx2">
                    <a:lumMod val="50000"/>
                  </a:schemeClr>
                </a:solidFill>
              </a:rPr>
              <a:t>a)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</a:rPr>
              <a:t>Giữ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</a:rPr>
              <a:t>gìn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</a:rPr>
              <a:t>sách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</a:rPr>
              <a:t>vở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</a:rPr>
              <a:t>đồ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</a:rPr>
              <a:t>dùng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</a:rPr>
              <a:t>học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</a:rPr>
              <a:t>tập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</a:rPr>
              <a:t> .</a:t>
            </a:r>
          </a:p>
        </p:txBody>
      </p:sp>
      <p:sp>
        <p:nvSpPr>
          <p:cNvPr id="9222" name="Text Box 8"/>
          <p:cNvSpPr txBox="1">
            <a:spLocks noChangeArrowheads="1"/>
          </p:cNvSpPr>
          <p:nvPr/>
        </p:nvSpPr>
        <p:spPr bwMode="auto">
          <a:xfrm>
            <a:off x="1524000" y="2524252"/>
            <a:ext cx="7086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Arial" panose="020B0604020202020204" pitchFamily="34" charset="0"/>
              </a:rPr>
              <a:t>d) </a:t>
            </a:r>
            <a:r>
              <a:rPr lang="en-US" altLang="en-US" sz="2400" b="1" dirty="0" err="1">
                <a:latin typeface="Arial" panose="020B0604020202020204" pitchFamily="34" charset="0"/>
              </a:rPr>
              <a:t>Xé</a:t>
            </a:r>
            <a:r>
              <a:rPr lang="en-US" altLang="en-US" sz="2400" b="1" dirty="0">
                <a:latin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</a:rPr>
              <a:t>sách</a:t>
            </a:r>
            <a:r>
              <a:rPr lang="en-US" altLang="en-US" sz="2400" b="1" dirty="0">
                <a:latin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</a:rPr>
              <a:t>vở</a:t>
            </a:r>
            <a:r>
              <a:rPr lang="en-US" altLang="en-US" sz="2400" b="1" dirty="0">
                <a:latin typeface="Arial" panose="020B0604020202020204" pitchFamily="34" charset="0"/>
              </a:rPr>
              <a:t> .</a:t>
            </a: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1524000" y="1513126"/>
            <a:ext cx="7467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800" b="1" dirty="0">
                <a:solidFill>
                  <a:schemeClr val="tx2">
                    <a:lumMod val="50000"/>
                  </a:schemeClr>
                </a:solidFill>
              </a:rPr>
              <a:t>b)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</a:rPr>
              <a:t>Giữ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</a:rPr>
              <a:t>gìn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</a:rPr>
              <a:t>quần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</a:rPr>
              <a:t>áo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</a:rPr>
              <a:t>đồ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</a:rPr>
              <a:t>dùng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</a:rPr>
              <a:t>đồ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</a:rPr>
              <a:t>chơi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</a:rPr>
              <a:t> .</a:t>
            </a:r>
          </a:p>
        </p:txBody>
      </p:sp>
      <p:sp>
        <p:nvSpPr>
          <p:cNvPr id="9221" name="Text Box 7"/>
          <p:cNvSpPr txBox="1">
            <a:spLocks noChangeArrowheads="1"/>
          </p:cNvSpPr>
          <p:nvPr/>
        </p:nvSpPr>
        <p:spPr bwMode="auto">
          <a:xfrm>
            <a:off x="1524000" y="2049931"/>
            <a:ext cx="9982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Arial" panose="020B0604020202020204" pitchFamily="34" charset="0"/>
              </a:rPr>
              <a:t>c</a:t>
            </a:r>
            <a:r>
              <a:rPr lang="en-US" altLang="en-US" sz="2400" b="1" dirty="0" smtClean="0">
                <a:latin typeface="Arial" panose="020B0604020202020204" pitchFamily="34" charset="0"/>
              </a:rPr>
              <a:t>) </a:t>
            </a:r>
            <a:r>
              <a:rPr lang="en-US" altLang="en-US" sz="2400" b="1" dirty="0" err="1" smtClean="0">
                <a:latin typeface="Arial" panose="020B0604020202020204" pitchFamily="34" charset="0"/>
              </a:rPr>
              <a:t>Vẽ</a:t>
            </a:r>
            <a:r>
              <a:rPr lang="en-US" altLang="en-US" sz="2400" b="1" dirty="0" smtClean="0">
                <a:latin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</a:rPr>
              <a:t>bậy</a:t>
            </a:r>
            <a:r>
              <a:rPr lang="en-US" altLang="en-US" sz="2400" b="1" dirty="0">
                <a:latin typeface="Arial" panose="020B0604020202020204" pitchFamily="34" charset="0"/>
              </a:rPr>
              <a:t>, </a:t>
            </a:r>
            <a:r>
              <a:rPr lang="en-US" altLang="en-US" sz="2400" b="1" dirty="0" err="1">
                <a:latin typeface="Arial" panose="020B0604020202020204" pitchFamily="34" charset="0"/>
              </a:rPr>
              <a:t>bôi</a:t>
            </a:r>
            <a:r>
              <a:rPr lang="en-US" altLang="en-US" sz="2400" b="1" dirty="0">
                <a:latin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</a:rPr>
              <a:t>bẩn</a:t>
            </a:r>
            <a:r>
              <a:rPr lang="en-US" altLang="en-US" sz="2400" b="1" dirty="0">
                <a:latin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</a:rPr>
              <a:t>ra</a:t>
            </a:r>
            <a:r>
              <a:rPr lang="en-US" altLang="en-US" sz="2400" b="1" dirty="0">
                <a:latin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</a:rPr>
              <a:t>sách</a:t>
            </a:r>
            <a:r>
              <a:rPr lang="en-US" altLang="en-US" sz="2400" b="1" dirty="0">
                <a:latin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</a:rPr>
              <a:t>vở</a:t>
            </a:r>
            <a:r>
              <a:rPr lang="en-US" altLang="en-US" sz="2400" b="1" dirty="0">
                <a:latin typeface="Arial" panose="020B0604020202020204" pitchFamily="34" charset="0"/>
              </a:rPr>
              <a:t>, </a:t>
            </a:r>
            <a:r>
              <a:rPr lang="en-US" altLang="en-US" sz="2400" b="1" dirty="0" err="1">
                <a:latin typeface="Arial" panose="020B0604020202020204" pitchFamily="34" charset="0"/>
              </a:rPr>
              <a:t>bàn</a:t>
            </a:r>
            <a:r>
              <a:rPr lang="en-US" altLang="en-US" sz="2400" b="1" dirty="0">
                <a:latin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</a:rPr>
              <a:t>ghế</a:t>
            </a:r>
            <a:r>
              <a:rPr lang="en-US" altLang="en-US" sz="2400" b="1" dirty="0">
                <a:latin typeface="Arial" panose="020B0604020202020204" pitchFamily="34" charset="0"/>
              </a:rPr>
              <a:t>, </a:t>
            </a:r>
            <a:r>
              <a:rPr lang="en-US" altLang="en-US" sz="2400" b="1" dirty="0" err="1">
                <a:latin typeface="Arial" panose="020B0604020202020204" pitchFamily="34" charset="0"/>
              </a:rPr>
              <a:t>tường</a:t>
            </a:r>
            <a:r>
              <a:rPr lang="en-US" altLang="en-US" sz="2400" b="1" dirty="0">
                <a:latin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</a:rPr>
              <a:t>lớp</a:t>
            </a:r>
            <a:r>
              <a:rPr lang="en-US" altLang="en-US" sz="2400" b="1" dirty="0">
                <a:latin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</a:rPr>
              <a:t>học</a:t>
            </a:r>
            <a:r>
              <a:rPr lang="en-US" altLang="en-US" sz="2400" b="1" dirty="0">
                <a:latin typeface="Arial" panose="020B0604020202020204" pitchFamily="34" charset="0"/>
              </a:rPr>
              <a:t> .</a:t>
            </a: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1524000" y="3015957"/>
            <a:ext cx="7239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đ)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Làm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mất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sách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vở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,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đồ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dùng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học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tập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.</a:t>
            </a: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1562100" y="3412019"/>
            <a:ext cx="7620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e)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Vứt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sách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vở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,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đồ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dùng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đồ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chơi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bừa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bãi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.</a:t>
            </a: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1524000" y="3922860"/>
            <a:ext cx="7315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g)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Không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xin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tiền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ãn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quà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vặt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.</a:t>
            </a:r>
          </a:p>
        </p:txBody>
      </p:sp>
      <p:sp>
        <p:nvSpPr>
          <p:cNvPr id="10" name="Text Box 13"/>
          <p:cNvSpPr txBox="1">
            <a:spLocks noChangeArrowheads="1"/>
          </p:cNvSpPr>
          <p:nvPr/>
        </p:nvSpPr>
        <p:spPr bwMode="auto">
          <a:xfrm>
            <a:off x="1524000" y="4410961"/>
            <a:ext cx="7543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h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) </a:t>
            </a:r>
            <a:r>
              <a:rPr lang="en-US" sz="2400" b="1" dirty="0" err="1" smtClean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Ăn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hết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suất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cơm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của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mình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.</a:t>
            </a:r>
          </a:p>
        </p:txBody>
      </p: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1524000" y="4899062"/>
            <a:ext cx="7391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i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) </a:t>
            </a:r>
            <a:r>
              <a:rPr lang="en-US" sz="2400" b="1" dirty="0" err="1" smtClean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Quên</a:t>
            </a:r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khóa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vòi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nước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.</a:t>
            </a:r>
          </a:p>
        </p:txBody>
      </p:sp>
      <p:sp>
        <p:nvSpPr>
          <p:cNvPr id="12" name="Text Box 15"/>
          <p:cNvSpPr txBox="1">
            <a:spLocks noChangeArrowheads="1"/>
          </p:cNvSpPr>
          <p:nvPr/>
        </p:nvSpPr>
        <p:spPr bwMode="auto">
          <a:xfrm>
            <a:off x="1562100" y="5409903"/>
            <a:ext cx="7696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k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) </a:t>
            </a:r>
            <a:r>
              <a:rPr lang="en-US" sz="2400" b="1" dirty="0" err="1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Tắt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điện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khi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ra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khỏi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400" b="1" dirty="0" err="1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phòng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Arial" charset="0"/>
              </a:rPr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2891082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222" grpId="0"/>
      <p:bldP spid="4" grpId="0"/>
      <p:bldP spid="9221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695451" y="1474134"/>
            <a:ext cx="921929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70C0"/>
                </a:solidFill>
                <a:latin typeface="Arial" panose="020B0604020202020204" pitchFamily="34" charset="0"/>
              </a:rPr>
              <a:t>a) Giữ gìn sách vở, đồ dùng học tập .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1695449" y="2170117"/>
            <a:ext cx="824865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70C0"/>
                </a:solidFill>
                <a:latin typeface="Arial" panose="020B0604020202020204" pitchFamily="34" charset="0"/>
              </a:rPr>
              <a:t>b) Giữ gìn quần áo, đồ dùng, đồ chơi.</a:t>
            </a:r>
          </a:p>
        </p:txBody>
      </p:sp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1828800" y="3562074"/>
            <a:ext cx="811530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70C0"/>
                </a:solidFill>
                <a:latin typeface="Arial" panose="020B0604020202020204" pitchFamily="34" charset="0"/>
              </a:rPr>
              <a:t>h)Ăn hết suất cơm của mình.</a:t>
            </a:r>
          </a:p>
        </p:txBody>
      </p:sp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1828799" y="4258054"/>
            <a:ext cx="683895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70C0"/>
                </a:solidFill>
                <a:latin typeface="Arial" panose="020B0604020202020204" pitchFamily="34" charset="0"/>
              </a:rPr>
              <a:t>k)Tắt điện khi ra khỏi phòng .</a:t>
            </a: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1828801" y="2866094"/>
            <a:ext cx="862965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70C0"/>
                </a:solidFill>
                <a:latin typeface="Arial" panose="020B0604020202020204" pitchFamily="34" charset="0"/>
              </a:rPr>
              <a:t>g) Không xin tiền ăn quà vặt.</a:t>
            </a:r>
          </a:p>
        </p:txBody>
      </p:sp>
      <p:sp>
        <p:nvSpPr>
          <p:cNvPr id="9230" name="TextBox 15"/>
          <p:cNvSpPr txBox="1">
            <a:spLocks noChangeArrowheads="1"/>
          </p:cNvSpPr>
          <p:nvPr/>
        </p:nvSpPr>
        <p:spPr bwMode="auto">
          <a:xfrm>
            <a:off x="1436916" y="180375"/>
            <a:ext cx="9477829" cy="830997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8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Những</a:t>
            </a:r>
            <a:r>
              <a:rPr lang="en-US" sz="48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việc</a:t>
            </a:r>
            <a:r>
              <a:rPr lang="en-US" sz="48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4800" b="1" err="1">
                <a:solidFill>
                  <a:srgbClr val="FF0000"/>
                </a:solidFill>
                <a:latin typeface="Arial" charset="0"/>
                <a:cs typeface="Arial" charset="0"/>
              </a:rPr>
              <a:t>tiết</a:t>
            </a:r>
            <a:r>
              <a:rPr lang="en-US" sz="4800" b="1">
                <a:solidFill>
                  <a:srgbClr val="FF0000"/>
                </a:solidFill>
                <a:latin typeface="Arial" charset="0"/>
                <a:cs typeface="Arial" charset="0"/>
              </a:rPr>
              <a:t> kiệm</a:t>
            </a:r>
            <a:r>
              <a:rPr lang="vi-VN" sz="48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4800" b="1">
                <a:solidFill>
                  <a:srgbClr val="FF0000"/>
                </a:solidFill>
                <a:latin typeface="Arial" charset="0"/>
                <a:cs typeface="Arial" charset="0"/>
              </a:rPr>
              <a:t>tiền </a:t>
            </a:r>
            <a:r>
              <a:rPr lang="en-US" sz="48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của</a:t>
            </a:r>
            <a:endParaRPr lang="en-US" sz="4800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2739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13" grpId="0"/>
      <p:bldP spid="923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PC\Pictures\Untitled-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5" y="1262742"/>
            <a:ext cx="11321143" cy="526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4588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 rot="16200000" flipH="1">
            <a:off x="2476500" y="3390900"/>
            <a:ext cx="6858000" cy="7620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15" name="Text Box 5"/>
          <p:cNvSpPr txBox="1">
            <a:spLocks noChangeArrowheads="1"/>
          </p:cNvSpPr>
          <p:nvPr/>
        </p:nvSpPr>
        <p:spPr bwMode="auto">
          <a:xfrm>
            <a:off x="533400" y="1027120"/>
            <a:ext cx="52578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70C0"/>
                </a:solidFill>
                <a:latin typeface="Arial" panose="020B0604020202020204" pitchFamily="34" charset="0"/>
              </a:rPr>
              <a:t>a) Giữ gìn sách vở, đồ dùng học tập .</a:t>
            </a:r>
          </a:p>
        </p:txBody>
      </p:sp>
      <p:sp>
        <p:nvSpPr>
          <p:cNvPr id="13316" name="Text Box 6"/>
          <p:cNvSpPr txBox="1">
            <a:spLocks noChangeArrowheads="1"/>
          </p:cNvSpPr>
          <p:nvPr/>
        </p:nvSpPr>
        <p:spPr bwMode="auto">
          <a:xfrm>
            <a:off x="533401" y="2170120"/>
            <a:ext cx="5302251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70C0"/>
                </a:solidFill>
                <a:latin typeface="Arial" panose="020B0604020202020204" pitchFamily="34" charset="0"/>
              </a:rPr>
              <a:t>b) Giữ gìn quần áo, đồ dùng, đồ chơi .</a:t>
            </a:r>
          </a:p>
        </p:txBody>
      </p:sp>
      <p:sp>
        <p:nvSpPr>
          <p:cNvPr id="13317" name="Text Box 13"/>
          <p:cNvSpPr txBox="1">
            <a:spLocks noChangeArrowheads="1"/>
          </p:cNvSpPr>
          <p:nvPr/>
        </p:nvSpPr>
        <p:spPr bwMode="auto">
          <a:xfrm>
            <a:off x="533401" y="4035429"/>
            <a:ext cx="534511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70C0"/>
                </a:solidFill>
                <a:latin typeface="Arial" panose="020B0604020202020204" pitchFamily="34" charset="0"/>
              </a:rPr>
              <a:t>h)Ăn hết suất cơm của mình.</a:t>
            </a:r>
          </a:p>
        </p:txBody>
      </p:sp>
      <p:sp>
        <p:nvSpPr>
          <p:cNvPr id="13318" name="Text Box 15"/>
          <p:cNvSpPr txBox="1">
            <a:spLocks noChangeArrowheads="1"/>
          </p:cNvSpPr>
          <p:nvPr/>
        </p:nvSpPr>
        <p:spPr bwMode="auto">
          <a:xfrm>
            <a:off x="342901" y="4823762"/>
            <a:ext cx="562451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70C0"/>
                </a:solidFill>
                <a:latin typeface="Arial" panose="020B0604020202020204" pitchFamily="34" charset="0"/>
              </a:rPr>
              <a:t>k)Tắt điện khi ra khỏi phòng .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5867400" y="1054105"/>
            <a:ext cx="5943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c)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Vẽ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bậy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,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bôi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bẩn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ra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sách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vở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,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bàn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ghế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,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tường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lớp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học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.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5943603" y="2286007"/>
            <a:ext cx="37861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latin typeface="Arial" panose="020B0604020202020204" pitchFamily="34" charset="0"/>
              </a:rPr>
              <a:t>d) Xé sách vở .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6019802" y="2949599"/>
            <a:ext cx="5791201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đ)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Làm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mất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sách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vở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,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đồ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dùng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học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tập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.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6043617" y="3971931"/>
            <a:ext cx="576738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e)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Vứt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sách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vở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,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đồ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dùng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đồ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chơi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bừa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bãi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.</a:t>
            </a:r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533405" y="3389317"/>
            <a:ext cx="525779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70C0"/>
                </a:solidFill>
                <a:latin typeface="Arial" panose="020B0604020202020204" pitchFamily="34" charset="0"/>
              </a:rPr>
              <a:t>g) Không xin tiền ăn quà vặt.</a:t>
            </a: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6043613" y="4994260"/>
            <a:ext cx="523398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)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Quên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khóa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vòi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nước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rPr>
              <a:t> .</a:t>
            </a:r>
          </a:p>
        </p:txBody>
      </p:sp>
      <p:sp>
        <p:nvSpPr>
          <p:cNvPr id="9229" name="TextBox 14"/>
          <p:cNvSpPr txBox="1">
            <a:spLocks noChangeArrowheads="1"/>
          </p:cNvSpPr>
          <p:nvPr/>
        </p:nvSpPr>
        <p:spPr bwMode="auto">
          <a:xfrm>
            <a:off x="5943732" y="112720"/>
            <a:ext cx="4700325" cy="954107"/>
          </a:xfrm>
          <a:prstGeom prst="rect">
            <a:avLst/>
          </a:prstGeom>
          <a:noFill/>
          <a:ln w="9525">
            <a:solidFill>
              <a:schemeClr val="tx1">
                <a:lumMod val="75000"/>
                <a:lumOff val="25000"/>
              </a:schemeClr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28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việc</a:t>
            </a:r>
            <a:r>
              <a:rPr lang="en-US" sz="28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chưa</a:t>
            </a:r>
            <a:r>
              <a:rPr lang="en-US" sz="28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tiết</a:t>
            </a:r>
            <a:r>
              <a:rPr lang="en-US" sz="28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kiệm</a:t>
            </a:r>
            <a:endParaRPr lang="en-US" sz="2800" b="1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algn="ctr" eaLnBrk="1" hangingPunct="1">
              <a:defRPr/>
            </a:pPr>
            <a:r>
              <a:rPr lang="en-US" sz="28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tiền</a:t>
            </a:r>
            <a:r>
              <a:rPr lang="en-US" sz="28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của</a:t>
            </a:r>
            <a:endParaRPr lang="en-US" sz="2800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9230" name="TextBox 15"/>
          <p:cNvSpPr txBox="1">
            <a:spLocks noChangeArrowheads="1"/>
          </p:cNvSpPr>
          <p:nvPr/>
        </p:nvSpPr>
        <p:spPr bwMode="auto">
          <a:xfrm>
            <a:off x="1271591" y="76205"/>
            <a:ext cx="4214812" cy="954107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28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việc</a:t>
            </a:r>
            <a:r>
              <a:rPr lang="en-US" sz="28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tiết</a:t>
            </a:r>
            <a:r>
              <a:rPr lang="en-US" sz="28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kiệm</a:t>
            </a:r>
            <a:endParaRPr lang="en-US" sz="2800" b="1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algn="ctr" eaLnBrk="1" hangingPunct="1">
              <a:defRPr/>
            </a:pPr>
            <a:r>
              <a:rPr lang="en-US" sz="28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tiền</a:t>
            </a:r>
            <a:r>
              <a:rPr lang="en-US" sz="2800" b="1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của</a:t>
            </a:r>
            <a:endParaRPr lang="en-US" sz="2800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3059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/>
      <p:bldP spid="13316" grpId="0"/>
      <p:bldP spid="13317" grpId="0"/>
      <p:bldP spid="13318" grpId="0"/>
      <p:bldP spid="9223" grpId="0"/>
      <p:bldP spid="9224" grpId="0"/>
      <p:bldP spid="11" grpId="0"/>
      <p:bldP spid="12" grpId="0"/>
      <p:bldP spid="13323" grpId="0"/>
      <p:bldP spid="14" grpId="0"/>
      <p:bldP spid="9229" grpId="0" animBg="1"/>
      <p:bldP spid="923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PC\Pictures\6-cach-de-dang-tiet-kiem-nuoc-it-n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233718"/>
            <a:ext cx="9144000" cy="45792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7321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 descr="C:\Users\PC\Pictures\6-cach-de-dang-tiet-kiem-nuoc-it-ngo-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248229"/>
            <a:ext cx="9144000" cy="5297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val 5"/>
          <p:cNvSpPr/>
          <p:nvPr/>
        </p:nvSpPr>
        <p:spPr>
          <a:xfrm>
            <a:off x="5791200" y="4267200"/>
            <a:ext cx="228600" cy="228600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17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2588</TotalTime>
  <Words>677</Words>
  <Application>Microsoft Office PowerPoint</Application>
  <PresentationFormat>Widescreen</PresentationFormat>
  <Paragraphs>74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.VnAvant</vt:lpstr>
      <vt:lpstr>.VnTifani Heavy</vt:lpstr>
      <vt:lpstr>.VnTime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Thuy Ninh</cp:lastModifiedBy>
  <cp:revision>152</cp:revision>
  <dcterms:created xsi:type="dcterms:W3CDTF">2020-04-05T06:59:32Z</dcterms:created>
  <dcterms:modified xsi:type="dcterms:W3CDTF">2023-06-03T15:39:43Z</dcterms:modified>
</cp:coreProperties>
</file>