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10" r:id="rId3"/>
    <p:sldId id="311" r:id="rId4"/>
    <p:sldId id="312" r:id="rId5"/>
    <p:sldId id="313" r:id="rId6"/>
    <p:sldId id="314" r:id="rId7"/>
    <p:sldId id="316" r:id="rId8"/>
    <p:sldId id="317" r:id="rId9"/>
    <p:sldId id="320" r:id="rId10"/>
    <p:sldId id="318" r:id="rId11"/>
    <p:sldId id="326" r:id="rId12"/>
    <p:sldId id="319"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A2F"/>
    <a:srgbClr val="EC6D89"/>
    <a:srgbClr val="99B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4660"/>
  </p:normalViewPr>
  <p:slideViewPr>
    <p:cSldViewPr snapToGrid="0">
      <p:cViewPr varScale="1">
        <p:scale>
          <a:sx n="71" d="100"/>
          <a:sy n="71"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7C923-3145-4071-8113-7C71D584A48F}" type="datetimeFigureOut">
              <a:rPr lang="en-US" smtClean="0"/>
              <a:t>6/3/2023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50048-41F9-47F4-AB37-A16191A17E9A}" type="slidenum">
              <a:rPr lang="en-US" smtClean="0"/>
              <a:t>‹#›</a:t>
            </a:fld>
            <a:endParaRPr lang="en-US"/>
          </a:p>
        </p:txBody>
      </p:sp>
    </p:spTree>
    <p:extLst>
      <p:ext uri="{BB962C8B-B14F-4D97-AF65-F5344CB8AC3E}">
        <p14:creationId xmlns:p14="http://schemas.microsoft.com/office/powerpoint/2010/main" val="10508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29271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3927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215576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20175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9576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77117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380961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258886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313956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29473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17889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287877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259970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108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2122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03427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8987965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6177973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44804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44733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69606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B3AE5-F9C2-4157-A4C7-8EB2FDE3BB78}"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70751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B3AE5-F9C2-4157-A4C7-8EB2FDE3BB78}" type="datetimeFigureOut">
              <a:rPr lang="en-US" smtClean="0"/>
              <a:t>6/3/2023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160453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B3AE5-F9C2-4157-A4C7-8EB2FDE3BB78}" type="datetimeFigureOut">
              <a:rPr lang="en-US" smtClean="0"/>
              <a:t>6/3/2023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80854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3AE5-F9C2-4157-A4C7-8EB2FDE3BB78}" type="datetimeFigureOut">
              <a:rPr lang="en-US" smtClean="0"/>
              <a:t>6/3/2023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37889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5060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17783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3AE5-F9C2-4157-A4C7-8EB2FDE3BB78}" type="datetimeFigureOut">
              <a:rPr lang="en-US" smtClean="0"/>
              <a:t>6/3/2023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05373-546F-4F22-911E-80AFCDDC8CC3}" type="slidenum">
              <a:rPr lang="en-US" smtClean="0"/>
              <a:t>‹#›</a:t>
            </a:fld>
            <a:endParaRPr lang="en-US"/>
          </a:p>
        </p:txBody>
      </p:sp>
    </p:spTree>
    <p:extLst>
      <p:ext uri="{BB962C8B-B14F-4D97-AF65-F5344CB8AC3E}">
        <p14:creationId xmlns:p14="http://schemas.microsoft.com/office/powerpoint/2010/main" val="175037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microsoft.com/office/2007/relationships/hdphoto" Target="../media/hdphoto2.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5.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5.xml"/><Relationship Id="rId3" Type="http://schemas.openxmlformats.org/officeDocument/2006/relationships/tags" Target="../tags/tag3.xml"/><Relationship Id="rId21" Type="http://schemas.microsoft.com/office/2007/relationships/hdphoto" Target="../media/hdphoto2.wdp"/><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microsoft.com/office/2007/relationships/hdphoto" Target="../media/hdphoto3.wdp"/><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22" name="图片 21"/>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a:fillRect/>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4401399" y="846047"/>
            <a:ext cx="6152518" cy="2369880"/>
          </a:xfrm>
          <a:prstGeom prst="rect">
            <a:avLst/>
          </a:prstGeom>
          <a:noFill/>
        </p:spPr>
        <p:txBody>
          <a:bodyPr wrap="none" rtlCol="0">
            <a:spAutoFit/>
          </a:bodyPr>
          <a:lstStyle/>
          <a:p>
            <a:pPr algn="ctr">
              <a:spcBef>
                <a:spcPct val="0"/>
              </a:spcBef>
              <a:spcAft>
                <a:spcPts val="2400"/>
              </a:spcAft>
            </a:pPr>
            <a:r>
              <a:rPr lang="en-US" altLang="en-US" sz="3600" b="1" u="sng" dirty="0">
                <a:solidFill>
                  <a:srgbClr val="694A2F"/>
                </a:solidFill>
                <a:latin typeface="Times New Roman" panose="02020603050405020304" pitchFamily="18" charset="0"/>
                <a:cs typeface="Times New Roman" panose="02020603050405020304" pitchFamily="18" charset="0"/>
              </a:rPr>
              <a:t>ĐẠO </a:t>
            </a:r>
            <a:r>
              <a:rPr lang="en-US" altLang="en-US" sz="3600" b="1" u="sng" dirty="0" err="1">
                <a:solidFill>
                  <a:srgbClr val="694A2F"/>
                </a:solidFill>
                <a:latin typeface="Times New Roman" panose="02020603050405020304" pitchFamily="18" charset="0"/>
                <a:cs typeface="Times New Roman" panose="02020603050405020304" pitchFamily="18" charset="0"/>
              </a:rPr>
              <a:t>ĐỨC</a:t>
            </a:r>
            <a:r>
              <a:rPr lang="en-US" altLang="en-US" sz="3600" b="1" u="sng" dirty="0">
                <a:solidFill>
                  <a:srgbClr val="694A2F"/>
                </a:solidFill>
                <a:latin typeface="Times New Roman" panose="02020603050405020304" pitchFamily="18" charset="0"/>
                <a:cs typeface="Times New Roman" panose="02020603050405020304" pitchFamily="18" charset="0"/>
              </a:rPr>
              <a:t> </a:t>
            </a:r>
            <a:r>
              <a:rPr lang="en-US" altLang="en-US" sz="3600" b="1" u="sng" dirty="0" smtClean="0">
                <a:solidFill>
                  <a:srgbClr val="694A2F"/>
                </a:solidFill>
                <a:latin typeface="Times New Roman" panose="02020603050405020304" pitchFamily="18" charset="0"/>
                <a:cs typeface="Times New Roman" panose="02020603050405020304" pitchFamily="18" charset="0"/>
              </a:rPr>
              <a:t> 4</a:t>
            </a:r>
            <a:endParaRPr lang="en-US" altLang="en-US" sz="3600" b="1" u="sng" dirty="0">
              <a:solidFill>
                <a:srgbClr val="694A2F"/>
              </a:solidFill>
              <a:latin typeface="Times New Roman" panose="02020603050405020304" pitchFamily="18" charset="0"/>
              <a:cs typeface="Times New Roman" panose="02020603050405020304" pitchFamily="18" charset="0"/>
            </a:endParaRPr>
          </a:p>
          <a:p>
            <a:pPr algn="ctr">
              <a:spcBef>
                <a:spcPct val="0"/>
              </a:spcBef>
              <a:spcAft>
                <a:spcPts val="2400"/>
              </a:spcAft>
            </a:pPr>
            <a:r>
              <a:rPr lang="en-US" altLang="en-US" sz="3600" b="1" dirty="0" err="1">
                <a:solidFill>
                  <a:srgbClr val="694A2F"/>
                </a:solidFill>
                <a:latin typeface="Times New Roman" panose="02020603050405020304" pitchFamily="18" charset="0"/>
                <a:cs typeface="Times New Roman" panose="02020603050405020304" pitchFamily="18" charset="0"/>
              </a:rPr>
              <a:t>Bài</a:t>
            </a:r>
            <a:r>
              <a:rPr lang="en-US" altLang="en-US" sz="3600" b="1" dirty="0">
                <a:solidFill>
                  <a:srgbClr val="694A2F"/>
                </a:solidFill>
                <a:latin typeface="Times New Roman" panose="02020603050405020304" pitchFamily="18" charset="0"/>
                <a:cs typeface="Times New Roman" panose="02020603050405020304" pitchFamily="18" charset="0"/>
              </a:rPr>
              <a:t> 3: BIẾT BÀY TỎ Ý </a:t>
            </a:r>
            <a:r>
              <a:rPr lang="en-US" altLang="en-US" sz="3600" b="1" dirty="0" err="1" smtClean="0">
                <a:solidFill>
                  <a:srgbClr val="694A2F"/>
                </a:solidFill>
                <a:latin typeface="Times New Roman" panose="02020603050405020304" pitchFamily="18" charset="0"/>
                <a:cs typeface="Times New Roman" panose="02020603050405020304" pitchFamily="18" charset="0"/>
              </a:rPr>
              <a:t>KIẾN</a:t>
            </a:r>
            <a:endParaRPr lang="en-US" altLang="en-US" sz="3600" b="1" dirty="0" smtClean="0">
              <a:solidFill>
                <a:srgbClr val="694A2F"/>
              </a:solidFill>
              <a:latin typeface="Times New Roman" panose="02020603050405020304" pitchFamily="18" charset="0"/>
              <a:cs typeface="Times New Roman" panose="02020603050405020304" pitchFamily="18" charset="0"/>
            </a:endParaRPr>
          </a:p>
          <a:p>
            <a:pPr algn="ctr">
              <a:spcBef>
                <a:spcPct val="0"/>
              </a:spcBef>
              <a:spcAft>
                <a:spcPts val="2400"/>
              </a:spcAft>
            </a:pPr>
            <a:r>
              <a:rPr lang="en-US" altLang="en-US" sz="3600" b="1" dirty="0" err="1" smtClean="0">
                <a:solidFill>
                  <a:srgbClr val="694A2F"/>
                </a:solidFill>
                <a:latin typeface="Times New Roman" panose="02020603050405020304" pitchFamily="18" charset="0"/>
                <a:cs typeface="Times New Roman" panose="02020603050405020304" pitchFamily="18" charset="0"/>
              </a:rPr>
              <a:t>Tiết</a:t>
            </a:r>
            <a:r>
              <a:rPr lang="en-US" altLang="en-US" sz="3600" b="1" smtClean="0">
                <a:solidFill>
                  <a:srgbClr val="694A2F"/>
                </a:solidFill>
                <a:latin typeface="Times New Roman" panose="02020603050405020304" pitchFamily="18" charset="0"/>
                <a:cs typeface="Times New Roman" panose="02020603050405020304" pitchFamily="18" charset="0"/>
              </a:rPr>
              <a:t> </a:t>
            </a:r>
            <a:r>
              <a:rPr lang="en-US" altLang="en-US" sz="3600" b="1">
                <a:solidFill>
                  <a:srgbClr val="694A2F"/>
                </a:solidFill>
                <a:latin typeface="Times New Roman" panose="02020603050405020304" pitchFamily="18" charset="0"/>
                <a:cs typeface="Times New Roman" panose="02020603050405020304" pitchFamily="18" charset="0"/>
              </a:rPr>
              <a:t>1</a:t>
            </a:r>
            <a:endParaRPr lang="en-US" altLang="en-US" sz="3600" b="1" dirty="0">
              <a:solidFill>
                <a:srgbClr val="694A2F"/>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5887696" y="2669560"/>
            <a:ext cx="309880" cy="368300"/>
          </a:xfrm>
          <a:prstGeom prst="rect">
            <a:avLst/>
          </a:prstGeom>
          <a:noFill/>
        </p:spPr>
        <p:txBody>
          <a:bodyPr wrap="none" rtlCol="0">
            <a:spAutoFit/>
          </a:bodyPr>
          <a:lstStyle>
            <a:defPPr>
              <a:defRPr lang="zh-CN"/>
            </a:defPPr>
            <a:lvl1pPr>
              <a:defRPr sz="4000" b="1">
                <a:solidFill>
                  <a:srgbClr val="865B3E"/>
                </a:solidFill>
                <a:latin typeface="Microsoft YaHei" panose="020B0503020204020204" pitchFamily="34" charset="-122"/>
                <a:ea typeface="Microsoft YaHei" panose="020B0503020204020204" pitchFamily="34" charset="-122"/>
              </a:defRPr>
            </a:lvl1pPr>
          </a:lstStyle>
          <a:p>
            <a:endParaRPr lang="zh-CN" altLang="en-US" sz="1800" b="0" dirty="0"/>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Tree>
    <p:extLst>
      <p:ext uri="{BB962C8B-B14F-4D97-AF65-F5344CB8AC3E}">
        <p14:creationId xmlns:p14="http://schemas.microsoft.com/office/powerpoint/2010/main" val="734760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8500"/>
                            </p:stCondLst>
                            <p:childTnLst>
                              <p:par>
                                <p:cTn id="39" presetID="50" presetClass="entr" presetSubtype="0" decel="10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3"/>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1" name="Oval 10"/>
          <p:cNvSpPr/>
          <p:nvPr/>
        </p:nvSpPr>
        <p:spPr>
          <a:xfrm>
            <a:off x="2077362" y="2040743"/>
            <a:ext cx="7467600" cy="2895600"/>
          </a:xfrm>
          <a:prstGeom prst="ellipse">
            <a:avLst/>
          </a:prstGeom>
          <a:solidFill>
            <a:srgbClr val="99BF8E"/>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nl-NL" sz="3300" dirty="0">
                <a:solidFill>
                  <a:srgbClr val="694A2F"/>
                </a:solidFill>
                <a:latin typeface="Times New Roman" panose="02020603050405020304" pitchFamily="18" charset="0"/>
                <a:cs typeface="Times New Roman" panose="02020603050405020304" pitchFamily="18" charset="0"/>
              </a:rPr>
              <a:t>Điều gì sẽ xảy ra nếu em không được bày tỏ ý kiến về những việc có liên quan đến bản thân em, đến lớp em?</a:t>
            </a:r>
            <a:endParaRPr lang="en-US" sz="3300" dirty="0">
              <a:solidFill>
                <a:srgbClr val="694A2F"/>
              </a:solidFill>
              <a:latin typeface="Times New Roman" panose="02020603050405020304" pitchFamily="18" charset="0"/>
              <a:cs typeface="Times New Roman" panose="02020603050405020304" pitchFamily="18" charset="0"/>
            </a:endParaRPr>
          </a:p>
          <a:p>
            <a:pPr algn="ctr"/>
            <a:endParaRPr lang="en-US" dirty="0">
              <a:solidFill>
                <a:srgbClr val="694A2F"/>
              </a:solidFill>
            </a:endParaRPr>
          </a:p>
        </p:txBody>
      </p:sp>
      <p:sp>
        <p:nvSpPr>
          <p:cNvPr id="12" name="TextBox 11"/>
          <p:cNvSpPr txBox="1"/>
          <p:nvPr/>
        </p:nvSpPr>
        <p:spPr>
          <a:xfrm>
            <a:off x="-4191000" y="6781800"/>
            <a:ext cx="5029200" cy="2031325"/>
          </a:xfrm>
          <a:prstGeom prst="rect">
            <a:avLst/>
          </a:prstGeom>
          <a:noFill/>
        </p:spPr>
        <p:txBody>
          <a:bodyPr wrap="square" rtlCol="0">
            <a:spAutoFit/>
          </a:bodyPr>
          <a:lstStyle/>
          <a:p>
            <a:r>
              <a:rPr lang="nl-NL" sz="3600" dirty="0">
                <a:solidFill>
                  <a:srgbClr val="EC6D89"/>
                </a:solidFill>
                <a:latin typeface="Times New Roman" panose="02020603050405020304" pitchFamily="18" charset="0"/>
                <a:cs typeface="Times New Roman" panose="02020603050405020304" pitchFamily="18" charset="0"/>
              </a:rPr>
              <a:t>Mọi người sẽ không biết đến những mong muốn, khả năng của mình...</a:t>
            </a:r>
            <a:endParaRPr lang="en-US" sz="3600" dirty="0">
              <a:solidFill>
                <a:srgbClr val="EC6D89"/>
              </a:solidFill>
              <a:latin typeface="Times New Roman" panose="02020603050405020304" pitchFamily="18" charset="0"/>
              <a:cs typeface="Times New Roman" panose="02020603050405020304" pitchFamily="18" charset="0"/>
            </a:endParaRPr>
          </a:p>
          <a:p>
            <a:endParaRPr lang="en-US" dirty="0">
              <a:solidFill>
                <a:srgbClr val="EC6D89"/>
              </a:solidFill>
            </a:endParaRPr>
          </a:p>
        </p:txBody>
      </p:sp>
      <p:pic>
        <p:nvPicPr>
          <p:cNvPr id="13"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8792" y="2194736"/>
            <a:ext cx="1782506" cy="2910113"/>
          </a:xfrm>
          <a:prstGeom prst="rect">
            <a:avLst/>
          </a:prstGeom>
          <a:noFill/>
          <a:ln>
            <a:noFill/>
          </a:ln>
        </p:spPr>
      </p:pic>
    </p:spTree>
    <p:extLst>
      <p:ext uri="{BB962C8B-B14F-4D97-AF65-F5344CB8AC3E}">
        <p14:creationId xmlns:p14="http://schemas.microsoft.com/office/powerpoint/2010/main" val="3507937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1+#ppt_w/2"/>
                                          </p:val>
                                        </p:tav>
                                        <p:tav tm="100000">
                                          <p:val>
                                            <p:strVal val="#ppt_x"/>
                                          </p:val>
                                        </p:tav>
                                      </p:tavLst>
                                    </p:anim>
                                    <p:anim calcmode="lin" valueType="num">
                                      <p:cBhvr additive="base">
                                        <p:cTn id="13" dur="10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1"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42" presetClass="path" presetSubtype="0" accel="50000" decel="50000" fill="hold" grpId="0" nodeType="withEffect">
                                  <p:stCondLst>
                                    <p:cond delay="0"/>
                                  </p:stCondLst>
                                  <p:childTnLst>
                                    <p:animMotion origin="layout" path="M 0 0.07152 L 0.63333 -0.63218 " pathEditMode="relative" rAng="0" ptsTypes="AA">
                                      <p:cBhvr>
                                        <p:cTn id="24" dur="2000" fill="hold"/>
                                        <p:tgtEl>
                                          <p:spTgt spid="12"/>
                                        </p:tgtEl>
                                        <p:attrNameLst>
                                          <p:attrName>ppt_x</p:attrName>
                                          <p:attrName>ppt_y</p:attrName>
                                        </p:attrNameLst>
                                      </p:cBhvr>
                                      <p:rCtr x="31667"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1"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86" y="875665"/>
            <a:ext cx="335348" cy="707886"/>
          </a:xfrm>
          <a:prstGeom prst="rect">
            <a:avLst/>
          </a:prstGeom>
        </p:spPr>
        <p:txBody>
          <a:bodyPr wrap="none">
            <a:spAutoFit/>
          </a:bodyPr>
          <a:lstStyle/>
          <a:p>
            <a:r>
              <a:rPr lang="en-US" sz="4000" b="1" dirty="0">
                <a:solidFill>
                  <a:srgbClr val="694A2F"/>
                </a:solidFill>
                <a:latin typeface="HP001 4 hàng" panose="020B0603050302020204" pitchFamily="34" charset="-93"/>
              </a:rPr>
              <a:t> </a:t>
            </a:r>
            <a:endParaRPr lang="en-US" sz="4000" dirty="0">
              <a:solidFill>
                <a:srgbClr val="694A2F"/>
              </a:solidFill>
            </a:endParaRPr>
          </a:p>
        </p:txBody>
      </p:sp>
      <p:pic>
        <p:nvPicPr>
          <p:cNvPr id="31"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7" name="TextBox 16"/>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cxnSp>
        <p:nvCxnSpPr>
          <p:cNvPr id="18" name="直接连接符 10"/>
          <p:cNvCxnSpPr/>
          <p:nvPr/>
        </p:nvCxnSpPr>
        <p:spPr>
          <a:xfrm>
            <a:off x="3489087" y="2500703"/>
            <a:ext cx="7470427" cy="0"/>
          </a:xfrm>
          <a:prstGeom prst="line">
            <a:avLst/>
          </a:prstGeom>
          <a:ln w="76200">
            <a:solidFill>
              <a:srgbClr val="A6C0A4"/>
            </a:solidFill>
          </a:ln>
        </p:spPr>
        <p:style>
          <a:lnRef idx="1">
            <a:schemeClr val="accent1"/>
          </a:lnRef>
          <a:fillRef idx="0">
            <a:schemeClr val="accent1"/>
          </a:fillRef>
          <a:effectRef idx="0">
            <a:schemeClr val="accent1"/>
          </a:effectRef>
          <a:fontRef idx="minor">
            <a:schemeClr val="tx1"/>
          </a:fontRef>
        </p:style>
      </p:cxnSp>
      <p:sp>
        <p:nvSpPr>
          <p:cNvPr id="19" name="文本框 11"/>
          <p:cNvSpPr txBox="1"/>
          <p:nvPr/>
        </p:nvSpPr>
        <p:spPr>
          <a:xfrm>
            <a:off x="3978458" y="1901044"/>
            <a:ext cx="3245843" cy="584775"/>
          </a:xfrm>
          <a:prstGeom prst="rect">
            <a:avLst/>
          </a:prstGeom>
          <a:noFill/>
        </p:spPr>
        <p:txBody>
          <a:bodyPr wrap="square" rtlCol="0">
            <a:spAutoFit/>
          </a:bodyPr>
          <a:lstStyle/>
          <a:p>
            <a:r>
              <a:rPr lang="en-US" sz="3200" b="1" dirty="0" err="1">
                <a:solidFill>
                  <a:srgbClr val="694A2F"/>
                </a:solidFill>
                <a:latin typeface="Times New Roman" panose="02020603050405020304" pitchFamily="18" charset="0"/>
                <a:cs typeface="Times New Roman" panose="02020603050405020304" pitchFamily="18" charset="0"/>
              </a:rPr>
              <a:t>Kết</a:t>
            </a:r>
            <a:r>
              <a:rPr lang="en-US" sz="3200" b="1" dirty="0">
                <a:solidFill>
                  <a:srgbClr val="694A2F"/>
                </a:solidFill>
                <a:latin typeface="Times New Roman" panose="02020603050405020304" pitchFamily="18" charset="0"/>
                <a:cs typeface="Times New Roman" panose="02020603050405020304" pitchFamily="18" charset="0"/>
              </a:rPr>
              <a:t> </a:t>
            </a:r>
            <a:r>
              <a:rPr lang="en-US" sz="3200" b="1" dirty="0" err="1">
                <a:solidFill>
                  <a:srgbClr val="694A2F"/>
                </a:solidFill>
                <a:latin typeface="Times New Roman" panose="02020603050405020304" pitchFamily="18" charset="0"/>
                <a:cs typeface="Times New Roman" panose="02020603050405020304" pitchFamily="18" charset="0"/>
              </a:rPr>
              <a:t>luận</a:t>
            </a:r>
            <a:r>
              <a:rPr lang="en-US" sz="3200" b="1" dirty="0">
                <a:solidFill>
                  <a:srgbClr val="694A2F"/>
                </a:solidFill>
                <a:latin typeface="Times New Roman" panose="02020603050405020304" pitchFamily="18" charset="0"/>
                <a:cs typeface="Times New Roman" panose="02020603050405020304" pitchFamily="18" charset="0"/>
              </a:rPr>
              <a:t>:</a:t>
            </a:r>
            <a:endParaRPr lang="en-US" sz="3200" dirty="0">
              <a:solidFill>
                <a:srgbClr val="694A2F"/>
              </a:solidFill>
            </a:endParaRPr>
          </a:p>
        </p:txBody>
      </p:sp>
      <p:sp>
        <p:nvSpPr>
          <p:cNvPr id="20" name="矩形 47"/>
          <p:cNvSpPr>
            <a:spLocks noChangeArrowheads="1"/>
          </p:cNvSpPr>
          <p:nvPr/>
        </p:nvSpPr>
        <p:spPr bwMode="auto">
          <a:xfrm>
            <a:off x="3352182" y="2600790"/>
            <a:ext cx="774423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b="1" dirty="0">
                <a:solidFill>
                  <a:srgbClr val="694A2F"/>
                </a:solidFill>
                <a:latin typeface="Times New Roman" panose="02020603050405020304" pitchFamily="18" charset="0"/>
                <a:cs typeface="Times New Roman" panose="02020603050405020304" pitchFamily="18" charset="0"/>
              </a:rPr>
              <a:t>Trong mọi tình huống, em nên nói rõ để mọi người xung quanh hiểu về khả năng, nhu cầu, mong muốn, ý kiến của em. Điều đó có lợi cho em và cho tất cả mọi người. Nếu em không bày tỏ ý kiến của mình, mọi người có thể sẽ không hỏi và đưa ra những quyết định không phù hợp với nhu cầu, mong muốn của em nói riêng và của trẻ em nói chung</a:t>
            </a:r>
            <a:r>
              <a:rPr lang="nl-NL" sz="2400" b="1" i="1" dirty="0">
                <a:solidFill>
                  <a:srgbClr val="694A2F"/>
                </a:solidFill>
              </a:rPr>
              <a:t>.</a:t>
            </a:r>
            <a:endParaRPr lang="en-US" sz="2400" b="1" dirty="0">
              <a:solidFill>
                <a:srgbClr val="694A2F"/>
              </a:solidFill>
            </a:endParaRPr>
          </a:p>
        </p:txBody>
      </p:sp>
      <p:grpSp>
        <p:nvGrpSpPr>
          <p:cNvPr id="23" name="组合 26"/>
          <p:cNvGrpSpPr/>
          <p:nvPr/>
        </p:nvGrpSpPr>
        <p:grpSpPr>
          <a:xfrm>
            <a:off x="695043" y="2600790"/>
            <a:ext cx="2196075" cy="2104135"/>
            <a:chOff x="6133478" y="2158583"/>
            <a:chExt cx="1543987" cy="1543987"/>
          </a:xfrm>
        </p:grpSpPr>
        <p:sp>
          <p:nvSpPr>
            <p:cNvPr id="24" name="矩形: 对角圆角 3"/>
            <p:cNvSpPr/>
            <p:nvPr/>
          </p:nvSpPr>
          <p:spPr>
            <a:xfrm>
              <a:off x="6133478" y="2158583"/>
              <a:ext cx="1543987" cy="1543987"/>
            </a:xfrm>
            <a:prstGeom prst="round2DiagRect">
              <a:avLst>
                <a:gd name="adj1" fmla="val 50000"/>
                <a:gd name="adj2" fmla="val 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grpSp>
    </p:spTree>
    <p:extLst>
      <p:ext uri="{BB962C8B-B14F-4D97-AF65-F5344CB8AC3E}">
        <p14:creationId xmlns:p14="http://schemas.microsoft.com/office/powerpoint/2010/main" val="3275099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3" presetClass="entr" presetSubtype="528"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ppt_x</p:attrName>
                                        </p:attrNameLst>
                                      </p:cBhvr>
                                      <p:tavLst>
                                        <p:tav tm="0">
                                          <p:val>
                                            <p:fltVal val="0.5"/>
                                          </p:val>
                                        </p:tav>
                                        <p:tav tm="100000">
                                          <p:val>
                                            <p:strVal val="#ppt_x"/>
                                          </p:val>
                                        </p:tav>
                                      </p:tavLst>
                                    </p:anim>
                                    <p:anim calcmode="lin" valueType="num">
                                      <p:cBhvr>
                                        <p:cTn id="15" dur="1000" fill="hold"/>
                                        <p:tgtEl>
                                          <p:spTgt spid="23"/>
                                        </p:tgtEl>
                                        <p:attrNameLst>
                                          <p:attrName>ppt_y</p:attrName>
                                        </p:attrNameLst>
                                      </p:cBhvr>
                                      <p:tavLst>
                                        <p:tav tm="0">
                                          <p:val>
                                            <p:fltVal val="0.5"/>
                                          </p:val>
                                        </p:tav>
                                        <p:tav tm="100000">
                                          <p:val>
                                            <p:strVal val="#ppt_y"/>
                                          </p:val>
                                        </p:tav>
                                      </p:tavLst>
                                    </p:anim>
                                  </p:childTnLst>
                                </p:cTn>
                              </p:par>
                              <p:par>
                                <p:cTn id="16" presetID="50" presetClass="entr" presetSubtype="0" decel="10000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strVal val="#ppt_w+.3"/>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Effect transition="in" filter="fade">
                                      <p:cBhvr>
                                        <p:cTn id="20" dur="1000"/>
                                        <p:tgtEl>
                                          <p:spTgt spid="1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grpSp>
        <p:nvGrpSpPr>
          <p:cNvPr id="8" name="组合 41"/>
          <p:cNvGrpSpPr/>
          <p:nvPr/>
        </p:nvGrpSpPr>
        <p:grpSpPr>
          <a:xfrm>
            <a:off x="0" y="1088347"/>
            <a:ext cx="2920768" cy="1904792"/>
            <a:chOff x="9001541" y="2599398"/>
            <a:chExt cx="2920768" cy="1904792"/>
          </a:xfrm>
        </p:grpSpPr>
        <p:sp>
          <p:nvSpPr>
            <p:cNvPr id="9" name="MH_Other_7"/>
            <p:cNvSpPr/>
            <p:nvPr>
              <p:custDataLst>
                <p:tags r:id="rId1"/>
              </p:custDataLst>
            </p:nvPr>
          </p:nvSpPr>
          <p:spPr bwMode="auto">
            <a:xfrm>
              <a:off x="9001541" y="4059720"/>
              <a:ext cx="2539441" cy="44447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Microsoft YaHei" panose="020B0503020204020204" pitchFamily="34" charset="-122"/>
                </a:defRPr>
              </a:lvl1pPr>
              <a:lvl2pPr marL="742950" indent="-285750">
                <a:defRPr>
                  <a:solidFill>
                    <a:schemeClr val="tx1"/>
                  </a:solidFill>
                  <a:latin typeface="Arial Narrow" panose="020B0606020202030204" pitchFamily="34" charset="0"/>
                  <a:ea typeface="Microsoft YaHei" panose="020B0503020204020204" pitchFamily="34" charset="-122"/>
                </a:defRPr>
              </a:lvl2pPr>
              <a:lvl3pPr marL="1143000" indent="-228600">
                <a:defRPr>
                  <a:solidFill>
                    <a:schemeClr val="tx1"/>
                  </a:solidFill>
                  <a:latin typeface="Arial Narrow" panose="020B0606020202030204" pitchFamily="34" charset="0"/>
                  <a:ea typeface="Microsoft YaHei" panose="020B0503020204020204" pitchFamily="34" charset="-122"/>
                </a:defRPr>
              </a:lvl3pPr>
              <a:lvl4pPr marL="1600200" indent="-228600">
                <a:defRPr>
                  <a:solidFill>
                    <a:schemeClr val="tx1"/>
                  </a:solidFill>
                  <a:latin typeface="Arial Narrow" panose="020B0606020202030204" pitchFamily="34" charset="0"/>
                  <a:ea typeface="Microsoft YaHei" panose="020B0503020204020204" pitchFamily="34" charset="-122"/>
                </a:defRPr>
              </a:lvl4pPr>
              <a:lvl5pPr marL="2057400" indent="-228600">
                <a:defRPr>
                  <a:solidFill>
                    <a:schemeClr val="tx1"/>
                  </a:solidFill>
                  <a:latin typeface="Arial Narrow" panose="020B0606020202030204" pitchFamily="34" charset="0"/>
                  <a:ea typeface="Microsoft YaHei"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9pPr>
            </a:lstStyle>
            <a:p>
              <a:pPr algn="ctr" eaLnBrk="1" hangingPunct="1">
                <a:defRPr/>
              </a:pPr>
              <a:endParaRPr lang="en-US" altLang="zh-CN">
                <a:solidFill>
                  <a:srgbClr val="FFFFFF"/>
                </a:solidFill>
                <a:latin typeface="Microsoft YaHei" panose="020B0503020204020204" pitchFamily="34" charset="-122"/>
              </a:endParaRPr>
            </a:p>
          </p:txBody>
        </p:sp>
        <p:sp>
          <p:nvSpPr>
            <p:cNvPr id="11" name="MH_SubTitle_1"/>
            <p:cNvSpPr/>
            <p:nvPr>
              <p:custDataLst>
                <p:tags r:id="rId2"/>
              </p:custDataLst>
            </p:nvPr>
          </p:nvSpPr>
          <p:spPr bwMode="auto">
            <a:xfrm>
              <a:off x="9418028" y="2599398"/>
              <a:ext cx="2504281" cy="1682952"/>
            </a:xfrm>
            <a:prstGeom prst="ellipse">
              <a:avLst/>
            </a:prstGeom>
            <a:solidFill>
              <a:srgbClr val="F29A5B"/>
            </a:solidFill>
            <a:ln w="9525" cap="flat" cmpd="sng" algn="ctr">
              <a:noFill/>
              <a:prstDash val="solid"/>
            </a:ln>
            <a:effectLst/>
          </p:spPr>
          <p:txBody>
            <a:bodyPr lIns="0" tIns="0" rIns="0" bIns="0" anchor="ctr">
              <a:normAutofit/>
            </a:bodyPr>
            <a:lstStyle/>
            <a:p>
              <a:pPr>
                <a:spcBef>
                  <a:spcPct val="0"/>
                </a:spcBef>
                <a:buClrTx/>
                <a:buSzTx/>
                <a:buFontTx/>
                <a:buNone/>
              </a:pPr>
              <a:r>
                <a:rPr lang="en-US" altLang="en-US" sz="2800" b="1" dirty="0">
                  <a:solidFill>
                    <a:schemeClr val="bg1"/>
                  </a:solidFill>
                  <a:latin typeface="Times New Roman" panose="02020603050405020304" pitchFamily="18" charset="0"/>
                  <a:cs typeface="Times New Roman" panose="02020603050405020304" pitchFamily="18" charset="0"/>
                </a:rPr>
                <a:t>GHI NHỚ</a:t>
              </a:r>
            </a:p>
          </p:txBody>
        </p:sp>
      </p:grpSp>
      <p:sp>
        <p:nvSpPr>
          <p:cNvPr id="13" name="文本框 59"/>
          <p:cNvSpPr txBox="1"/>
          <p:nvPr/>
        </p:nvSpPr>
        <p:spPr>
          <a:xfrm>
            <a:off x="3855858" y="1431867"/>
            <a:ext cx="8110099" cy="3477875"/>
          </a:xfrm>
          <a:prstGeom prst="rect">
            <a:avLst/>
          </a:prstGeom>
        </p:spPr>
        <p:txBody>
          <a:bodyPr wrap="square">
            <a:spAutoFit/>
          </a:bodyPr>
          <a:lstStyle>
            <a:defPPr>
              <a:defRPr lang="zh-CN"/>
            </a:defPPr>
            <a:lvl1pPr algn="just">
              <a:spcAft>
                <a:spcPts val="0"/>
              </a:spcAft>
              <a:defRPr sz="2800" b="1" kern="100">
                <a:solidFill>
                  <a:schemeClr val="bg1"/>
                </a:solidFill>
                <a:latin typeface="Microsoft YaHei" panose="020B0503020204020204" pitchFamily="34" charset="-122"/>
                <a:ea typeface="Microsoft YaHei" panose="020B0503020204020204" pitchFamily="34" charset="-122"/>
              </a:defRPr>
            </a:lvl1pPr>
          </a:lstStyle>
          <a:p>
            <a:r>
              <a:rPr lang="en-US" altLang="en-US" sz="4000" kern="0" spc="50" dirty="0">
                <a:ln w="0"/>
                <a:solidFill>
                  <a:srgbClr val="0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Mỗi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trẻ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đều</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có</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quyền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mong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muốn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có</a:t>
            </a:r>
            <a:r>
              <a:rPr lang="en-US" sz="3600" dirty="0">
                <a:solidFill>
                  <a:srgbClr val="694A2F"/>
                </a:solidFill>
                <a:latin typeface="Times New Roman" panose="02020603050405020304" pitchFamily="18" charset="0"/>
                <a:cs typeface="Times New Roman" panose="02020603050405020304" pitchFamily="18" charset="0"/>
              </a:rPr>
              <a:t> ý </a:t>
            </a:r>
            <a:r>
              <a:rPr lang="en-US" sz="3600" dirty="0" err="1">
                <a:solidFill>
                  <a:srgbClr val="694A2F"/>
                </a:solidFill>
                <a:latin typeface="Times New Roman" panose="02020603050405020304" pitchFamily="18" charset="0"/>
                <a:cs typeface="Times New Roman" panose="02020603050405020304" pitchFamily="18" charset="0"/>
              </a:rPr>
              <a:t>kiến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riêng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về</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việc</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liên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quan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trẻ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cần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mạnh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dạn</a:t>
            </a:r>
            <a:r>
              <a:rPr lang="en-US" sz="3600" dirty="0">
                <a:solidFill>
                  <a:srgbClr val="694A2F"/>
                </a:solidFill>
                <a:latin typeface="Times New Roman" panose="02020603050405020304" pitchFamily="18" charset="0"/>
                <a:cs typeface="Times New Roman" panose="02020603050405020304" pitchFamily="18" charset="0"/>
              </a:rPr>
              <a:t> chia </a:t>
            </a:r>
            <a:r>
              <a:rPr lang="en-US" sz="3600" dirty="0" err="1">
                <a:solidFill>
                  <a:srgbClr val="694A2F"/>
                </a:solidFill>
                <a:latin typeface="Times New Roman" panose="02020603050405020304" pitchFamily="18" charset="0"/>
                <a:cs typeface="Times New Roman" panose="02020603050405020304" pitchFamily="18" charset="0"/>
              </a:rPr>
              <a:t>sẻ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bày</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tỏ</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ý </a:t>
            </a:r>
            <a:r>
              <a:rPr lang="en-US" sz="3600" dirty="0" err="1">
                <a:solidFill>
                  <a:srgbClr val="694A2F"/>
                </a:solidFill>
                <a:latin typeface="Times New Roman" panose="02020603050405020304" pitchFamily="18" charset="0"/>
                <a:cs typeface="Times New Roman" panose="02020603050405020304" pitchFamily="18" charset="0"/>
              </a:rPr>
              <a:t>kiến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mong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muốn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của</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mình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với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người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xung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quanh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một</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cách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rõ</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ràng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lễ</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độ</a:t>
            </a:r>
            <a:r>
              <a:rPr lang="en-US" sz="3600" dirty="0">
                <a:solidFill>
                  <a:srgbClr val="694A2F"/>
                </a:solidFill>
                <a:latin typeface="Times New Roman" panose="02020603050405020304" pitchFamily="18" charset="0"/>
                <a:cs typeface="Times New Roman" panose="02020603050405020304" pitchFamily="18" charset="0"/>
              </a:rPr>
              <a:t>.</a:t>
            </a:r>
          </a:p>
        </p:txBody>
      </p:sp>
      <p:grpSp>
        <p:nvGrpSpPr>
          <p:cNvPr id="15" name="组合 65"/>
          <p:cNvGrpSpPr/>
          <p:nvPr/>
        </p:nvGrpSpPr>
        <p:grpSpPr>
          <a:xfrm>
            <a:off x="3452083" y="987335"/>
            <a:ext cx="204278" cy="4617915"/>
            <a:chOff x="11073245" y="1246909"/>
            <a:chExt cx="96982" cy="1807791"/>
          </a:xfrm>
        </p:grpSpPr>
        <p:sp>
          <p:nvSpPr>
            <p:cNvPr id="16" name="椭圆 66"/>
            <p:cNvSpPr/>
            <p:nvPr/>
          </p:nvSpPr>
          <p:spPr>
            <a:xfrm>
              <a:off x="11073245" y="1246909"/>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Microsoft YaHei" panose="020B0503020204020204" pitchFamily="34" charset="-122"/>
                <a:ea typeface="Microsoft YaHei" panose="020B0503020204020204" pitchFamily="34" charset="-122"/>
              </a:endParaRPr>
            </a:p>
          </p:txBody>
        </p:sp>
        <p:cxnSp>
          <p:nvCxnSpPr>
            <p:cNvPr id="17" name="直接连接符 67"/>
            <p:cNvCxnSpPr/>
            <p:nvPr/>
          </p:nvCxnSpPr>
          <p:spPr>
            <a:xfrm>
              <a:off x="11107881" y="1343891"/>
              <a:ext cx="0" cy="1622055"/>
            </a:xfrm>
            <a:prstGeom prst="line">
              <a:avLst/>
            </a:prstGeom>
            <a:ln>
              <a:solidFill>
                <a:srgbClr val="A5C0A4"/>
              </a:solidFill>
            </a:ln>
          </p:spPr>
          <p:style>
            <a:lnRef idx="1">
              <a:schemeClr val="accent1"/>
            </a:lnRef>
            <a:fillRef idx="0">
              <a:schemeClr val="accent1"/>
            </a:fillRef>
            <a:effectRef idx="0">
              <a:schemeClr val="accent1"/>
            </a:effectRef>
            <a:fontRef idx="minor">
              <a:schemeClr val="tx1"/>
            </a:fontRef>
          </p:style>
        </p:cxnSp>
        <p:sp>
          <p:nvSpPr>
            <p:cNvPr id="18" name="椭圆 68"/>
            <p:cNvSpPr/>
            <p:nvPr/>
          </p:nvSpPr>
          <p:spPr>
            <a:xfrm>
              <a:off x="11073245" y="2957718"/>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760234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17"/>
          <p:cNvSpPr txBox="1"/>
          <p:nvPr/>
        </p:nvSpPr>
        <p:spPr>
          <a:xfrm>
            <a:off x="4090778" y="2122589"/>
            <a:ext cx="4436207" cy="2554545"/>
          </a:xfrm>
          <a:prstGeom prst="rect">
            <a:avLst/>
          </a:prstGeom>
          <a:noFill/>
        </p:spPr>
        <p:txBody>
          <a:bodyPr wrap="square" rtlCol="0">
            <a:spAutoFit/>
          </a:bodyPr>
          <a:lstStyle/>
          <a:p>
            <a:pPr algn="ctr"/>
            <a:r>
              <a:rPr lang="en-US" altLang="zh-CN" sz="8000" b="1" dirty="0" err="1">
                <a:solidFill>
                  <a:srgbClr val="865B3E"/>
                </a:solidFill>
                <a:latin typeface="Times New Roman" panose="02020603050405020304" pitchFamily="18" charset="0"/>
                <a:cs typeface="Times New Roman" panose="02020603050405020304" pitchFamily="18" charset="0"/>
              </a:rPr>
              <a:t>Tạm</a:t>
            </a:r>
            <a:r>
              <a:rPr lang="en-US" altLang="zh-CN" sz="8000" b="1" dirty="0">
                <a:solidFill>
                  <a:srgbClr val="865B3E"/>
                </a:solidFill>
                <a:latin typeface="Times New Roman" panose="02020603050405020304" pitchFamily="18" charset="0"/>
                <a:cs typeface="Times New Roman" panose="02020603050405020304" pitchFamily="18" charset="0"/>
              </a:rPr>
              <a:t> </a:t>
            </a:r>
            <a:r>
              <a:rPr lang="en-US" altLang="zh-CN" sz="8000" b="1" dirty="0" err="1">
                <a:solidFill>
                  <a:srgbClr val="865B3E"/>
                </a:solidFill>
                <a:latin typeface="Times New Roman" panose="02020603050405020304" pitchFamily="18" charset="0"/>
                <a:cs typeface="Times New Roman" panose="02020603050405020304" pitchFamily="18" charset="0"/>
              </a:rPr>
              <a:t>biệt</a:t>
            </a:r>
            <a:r>
              <a:rPr lang="en-US" altLang="zh-CN" sz="8000" b="1" dirty="0">
                <a:solidFill>
                  <a:srgbClr val="865B3E"/>
                </a:solidFill>
                <a:latin typeface="Times New Roman" panose="02020603050405020304" pitchFamily="18" charset="0"/>
                <a:cs typeface="Times New Roman" panose="02020603050405020304" pitchFamily="18" charset="0"/>
              </a:rPr>
              <a:t>!</a:t>
            </a:r>
            <a:endParaRPr lang="zh-CN" altLang="en-US" sz="80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12517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323439"/>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3" name="Text Box 4"/>
          <p:cNvSpPr txBox="1">
            <a:spLocks noChangeArrowheads="1"/>
          </p:cNvSpPr>
          <p:nvPr/>
        </p:nvSpPr>
        <p:spPr bwMode="auto">
          <a:xfrm>
            <a:off x="1825058" y="1221217"/>
            <a:ext cx="838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r>
              <a:rPr lang="vi-VN" sz="3200" b="1" dirty="0"/>
              <a:t>*Câu tục ngữ nào nói lên tinh thần vượt khó trong học tập cũng như trong cuộc sống?</a:t>
            </a:r>
          </a:p>
        </p:txBody>
      </p:sp>
      <p:sp>
        <p:nvSpPr>
          <p:cNvPr id="14" name="Text Box 5"/>
          <p:cNvSpPr txBox="1">
            <a:spLocks noChangeArrowheads="1"/>
          </p:cNvSpPr>
          <p:nvPr/>
        </p:nvSpPr>
        <p:spPr bwMode="auto">
          <a:xfrm>
            <a:off x="1756002" y="3435531"/>
            <a:ext cx="85201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r>
              <a:rPr lang="vi-VN" sz="3200" b="1" dirty="0"/>
              <a:t>Câu tục ngữ nói lên tinh thần vượt khó trong học tập cũng như trong cuộc sống là: </a:t>
            </a:r>
          </a:p>
          <a:p>
            <a:r>
              <a:rPr lang="fr-LU" sz="3200" b="1" i="1" dirty="0"/>
              <a:t>                 </a:t>
            </a:r>
            <a:r>
              <a:rPr lang="fr-LU" sz="3200" b="1" i="1" dirty="0" err="1"/>
              <a:t>Có</a:t>
            </a:r>
            <a:r>
              <a:rPr lang="fr-LU" sz="3200" b="1" i="1" dirty="0"/>
              <a:t> </a:t>
            </a:r>
            <a:r>
              <a:rPr lang="fr-LU" sz="3200" b="1" i="1" dirty="0" err="1"/>
              <a:t>chí</a:t>
            </a:r>
            <a:r>
              <a:rPr lang="fr-LU" sz="3200" b="1" i="1" dirty="0"/>
              <a:t> </a:t>
            </a:r>
            <a:r>
              <a:rPr lang="fr-LU" sz="3200" b="1" i="1" dirty="0" err="1"/>
              <a:t>thì</a:t>
            </a:r>
            <a:r>
              <a:rPr lang="fr-LU" sz="3200" b="1" dirty="0"/>
              <a:t> </a:t>
            </a:r>
            <a:r>
              <a:rPr lang="fr-LU" sz="3200" b="1" i="1" dirty="0" err="1"/>
              <a:t>nên</a:t>
            </a:r>
            <a:r>
              <a:rPr lang="fr-LU" sz="3200" b="1" i="1" dirty="0"/>
              <a:t>.</a:t>
            </a:r>
          </a:p>
        </p:txBody>
      </p:sp>
    </p:spTree>
    <p:extLst>
      <p:ext uri="{BB962C8B-B14F-4D97-AF65-F5344CB8AC3E}">
        <p14:creationId xmlns:p14="http://schemas.microsoft.com/office/powerpoint/2010/main" val="373377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800" decel="100000"/>
                                        <p:tgtEl>
                                          <p:spTgt spid="14"/>
                                        </p:tgtEl>
                                      </p:cBhvr>
                                    </p:animEffect>
                                    <p:anim calcmode="lin" valueType="num">
                                      <p:cBhvr>
                                        <p:cTn id="15" dur="800" decel="100000" fill="hold"/>
                                        <p:tgtEl>
                                          <p:spTgt spid="14"/>
                                        </p:tgtEl>
                                        <p:attrNameLst>
                                          <p:attrName>style.rotation</p:attrName>
                                        </p:attrNameLst>
                                      </p:cBhvr>
                                      <p:tavLst>
                                        <p:tav tm="0">
                                          <p:val>
                                            <p:fltVal val="-90"/>
                                          </p:val>
                                        </p:tav>
                                        <p:tav tm="100000">
                                          <p:val>
                                            <p:fltVal val="0"/>
                                          </p:val>
                                        </p:tav>
                                      </p:tavLst>
                                    </p:anim>
                                    <p:anim calcmode="lin" valueType="num">
                                      <p:cBhvr>
                                        <p:cTn id="16" dur="800" decel="100000" fill="hold"/>
                                        <p:tgtEl>
                                          <p:spTgt spid="14"/>
                                        </p:tgtEl>
                                        <p:attrNameLst>
                                          <p:attrName>ppt_x</p:attrName>
                                        </p:attrNameLst>
                                      </p:cBhvr>
                                      <p:tavLst>
                                        <p:tav tm="0">
                                          <p:val>
                                            <p:strVal val="#ppt_x+0.4"/>
                                          </p:val>
                                        </p:tav>
                                        <p:tav tm="100000">
                                          <p:val>
                                            <p:strVal val="#ppt_x-0.05"/>
                                          </p:val>
                                        </p:tav>
                                      </p:tavLst>
                                    </p:anim>
                                    <p:anim calcmode="lin" valueType="num">
                                      <p:cBhvr>
                                        <p:cTn id="17" dur="800" decel="100000" fill="hold"/>
                                        <p:tgtEl>
                                          <p:spTgt spid="1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323439"/>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2562563" y="1569293"/>
            <a:ext cx="7162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r>
              <a:rPr lang="fr-LU" sz="3200" b="1" dirty="0"/>
              <a:t>*</a:t>
            </a:r>
            <a:r>
              <a:rPr lang="fr-LU" sz="3200" b="1" dirty="0" err="1"/>
              <a:t>Để</a:t>
            </a:r>
            <a:r>
              <a:rPr lang="fr-LU" sz="3200" b="1" dirty="0"/>
              <a:t> </a:t>
            </a:r>
            <a:r>
              <a:rPr lang="fr-LU" sz="3200" b="1" dirty="0" err="1"/>
              <a:t>học</a:t>
            </a:r>
            <a:r>
              <a:rPr lang="fr-LU" sz="3200" b="1" dirty="0"/>
              <a:t> </a:t>
            </a:r>
            <a:r>
              <a:rPr lang="fr-LU" sz="3200" b="1" dirty="0" err="1"/>
              <a:t>tập</a:t>
            </a:r>
            <a:r>
              <a:rPr lang="fr-LU" sz="3200" b="1" dirty="0"/>
              <a:t> </a:t>
            </a:r>
            <a:r>
              <a:rPr lang="fr-LU" sz="3200" b="1" dirty="0" err="1"/>
              <a:t>tốt</a:t>
            </a:r>
            <a:r>
              <a:rPr lang="fr-LU" sz="3200" b="1" dirty="0"/>
              <a:t>, </a:t>
            </a:r>
            <a:r>
              <a:rPr lang="fr-LU" sz="3200" b="1" dirty="0" err="1"/>
              <a:t>chúng</a:t>
            </a:r>
            <a:r>
              <a:rPr lang="fr-LU" sz="3200" b="1" dirty="0"/>
              <a:t> ta </a:t>
            </a:r>
            <a:r>
              <a:rPr lang="fr-LU" sz="3200" b="1" dirty="0" err="1"/>
              <a:t>cần</a:t>
            </a:r>
            <a:r>
              <a:rPr lang="fr-LU" sz="3200" b="1" dirty="0"/>
              <a:t> </a:t>
            </a:r>
            <a:r>
              <a:rPr lang="fr-LU" sz="3200" b="1" dirty="0" err="1"/>
              <a:t>làm</a:t>
            </a:r>
            <a:r>
              <a:rPr lang="fr-LU" sz="3200" b="1" dirty="0"/>
              <a:t> </a:t>
            </a:r>
            <a:r>
              <a:rPr lang="fr-LU" sz="3200" b="1" dirty="0" err="1"/>
              <a:t>gì</a:t>
            </a:r>
            <a:r>
              <a:rPr lang="fr-LU" sz="3200" b="1" dirty="0"/>
              <a:t>?</a:t>
            </a:r>
          </a:p>
        </p:txBody>
      </p:sp>
      <p:sp>
        <p:nvSpPr>
          <p:cNvPr id="9" name="Text Box 3"/>
          <p:cNvSpPr txBox="1">
            <a:spLocks noChangeArrowheads="1"/>
          </p:cNvSpPr>
          <p:nvPr/>
        </p:nvSpPr>
        <p:spPr bwMode="auto">
          <a:xfrm>
            <a:off x="2156460" y="2687482"/>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r>
              <a:rPr lang="vi-VN" sz="3200" b="1" dirty="0"/>
              <a:t>Để học tập tốt, chúng ta cần cố gắng, kiên trì vượt qua những khó khăn.</a:t>
            </a:r>
          </a:p>
        </p:txBody>
      </p:sp>
    </p:spTree>
    <p:extLst>
      <p:ext uri="{BB962C8B-B14F-4D97-AF65-F5344CB8AC3E}">
        <p14:creationId xmlns:p14="http://schemas.microsoft.com/office/powerpoint/2010/main" val="1741821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800" decel="100000"/>
                                        <p:tgtEl>
                                          <p:spTgt spid="9"/>
                                        </p:tgtEl>
                                      </p:cBhvr>
                                    </p:animEffect>
                                    <p:anim calcmode="lin" valueType="num">
                                      <p:cBhvr>
                                        <p:cTn id="22" dur="800" decel="100000" fill="hold"/>
                                        <p:tgtEl>
                                          <p:spTgt spid="9"/>
                                        </p:tgtEl>
                                        <p:attrNameLst>
                                          <p:attrName>style.rotation</p:attrName>
                                        </p:attrNameLst>
                                      </p:cBhvr>
                                      <p:tavLst>
                                        <p:tav tm="0">
                                          <p:val>
                                            <p:fltVal val="-90"/>
                                          </p:val>
                                        </p:tav>
                                        <p:tav tm="100000">
                                          <p:val>
                                            <p:fltVal val="0"/>
                                          </p:val>
                                        </p:tav>
                                      </p:tavLst>
                                    </p:anim>
                                    <p:anim calcmode="lin" valueType="num">
                                      <p:cBhvr>
                                        <p:cTn id="23" dur="800" decel="100000" fill="hold"/>
                                        <p:tgtEl>
                                          <p:spTgt spid="9"/>
                                        </p:tgtEl>
                                        <p:attrNameLst>
                                          <p:attrName>ppt_x</p:attrName>
                                        </p:attrNameLst>
                                      </p:cBhvr>
                                      <p:tavLst>
                                        <p:tav tm="0">
                                          <p:val>
                                            <p:strVal val="#ppt_x+0.4"/>
                                          </p:val>
                                        </p:tav>
                                        <p:tav tm="100000">
                                          <p:val>
                                            <p:strVal val="#ppt_x-0.05"/>
                                          </p:val>
                                        </p:tav>
                                      </p:tavLst>
                                    </p:anim>
                                    <p:anim calcmode="lin" valueType="num">
                                      <p:cBhvr>
                                        <p:cTn id="24" dur="800" decel="100000" fill="hold"/>
                                        <p:tgtEl>
                                          <p:spTgt spid="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4" descr="scan0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619222" y="1227909"/>
            <a:ext cx="9144000" cy="5029200"/>
          </a:xfrm>
          <a:prstGeom prst="rect">
            <a:avLst/>
          </a:prstGeom>
          <a:noFill/>
          <a:ln>
            <a:solidFill>
              <a:srgbClr val="FF000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3146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9"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28" name="MH_Other_1"/>
          <p:cNvPicPr>
            <a:picLocks noChangeAspect="1"/>
          </p:cNvPicPr>
          <p:nvPr>
            <p:custDataLst>
              <p:tags r:id="rId1"/>
            </p:custDataLst>
          </p:nvPr>
        </p:nvPicPr>
        <p:blipFill>
          <a:blip r:embed="rId22">
            <a:extLst>
              <a:ext uri="{28A0092B-C50C-407E-A947-70E740481C1C}">
                <a14:useLocalDpi xmlns:a14="http://schemas.microsoft.com/office/drawing/2010/main" val="0"/>
              </a:ext>
            </a:extLst>
          </a:blip>
          <a:srcRect/>
          <a:stretch>
            <a:fillRect/>
          </a:stretch>
        </p:blipFill>
        <p:spPr bwMode="auto">
          <a:xfrm>
            <a:off x="-437289" y="1502705"/>
            <a:ext cx="10282887" cy="127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H_Other_2"/>
          <p:cNvSpPr/>
          <p:nvPr>
            <p:custDataLst>
              <p:tags r:id="rId2"/>
            </p:custDataLst>
          </p:nvPr>
        </p:nvSpPr>
        <p:spPr>
          <a:xfrm>
            <a:off x="2585691" y="4558142"/>
            <a:ext cx="2122792"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C8D8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0" name="MH_Other_3"/>
          <p:cNvSpPr/>
          <p:nvPr>
            <p:custDataLst>
              <p:tags r:id="rId3"/>
            </p:custDataLst>
          </p:nvPr>
        </p:nvSpPr>
        <p:spPr>
          <a:xfrm>
            <a:off x="817777" y="1654178"/>
            <a:ext cx="2122794"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1" name="MH_Other_4"/>
          <p:cNvSpPr/>
          <p:nvPr>
            <p:custDataLst>
              <p:tags r:id="rId4"/>
            </p:custDataLst>
          </p:nvPr>
        </p:nvSpPr>
        <p:spPr>
          <a:xfrm>
            <a:off x="1421509" y="2597642"/>
            <a:ext cx="2122792" cy="194968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2" name="MH_Other_5"/>
          <p:cNvSpPr/>
          <p:nvPr>
            <p:custDataLst>
              <p:tags r:id="rId5"/>
            </p:custDataLst>
          </p:nvPr>
        </p:nvSpPr>
        <p:spPr>
          <a:xfrm>
            <a:off x="1979797" y="3634151"/>
            <a:ext cx="2122792" cy="19496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B09277"/>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pic>
        <p:nvPicPr>
          <p:cNvPr id="33" name="MH_Other_6"/>
          <p:cNvPicPr/>
          <p:nvPr>
            <p:custDataLst>
              <p:tags r:id="rId6"/>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5161870"/>
            <a:ext cx="10282887"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MH_Other_7"/>
          <p:cNvPicPr/>
          <p:nvPr>
            <p:custDataLst>
              <p:tags r:id="rId7"/>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4127524"/>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MH_Other_8"/>
          <p:cNvPicPr/>
          <p:nvPr>
            <p:custDataLst>
              <p:tags r:id="rId8"/>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3210027"/>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MH_Other_9"/>
          <p:cNvSpPr txBox="1"/>
          <p:nvPr>
            <p:custDataLst>
              <p:tags r:id="rId9"/>
            </p:custDataLst>
          </p:nvPr>
        </p:nvSpPr>
        <p:spPr>
          <a:xfrm>
            <a:off x="1789372" y="1552474"/>
            <a:ext cx="7876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A</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7" name="MH_Other_10"/>
          <p:cNvSpPr txBox="1"/>
          <p:nvPr>
            <p:custDataLst>
              <p:tags r:id="rId10"/>
            </p:custDataLst>
          </p:nvPr>
        </p:nvSpPr>
        <p:spPr>
          <a:xfrm>
            <a:off x="2349825" y="2673378"/>
            <a:ext cx="690287"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B</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8" name="MH_Other_11"/>
          <p:cNvSpPr txBox="1"/>
          <p:nvPr>
            <p:custDataLst>
              <p:tags r:id="rId11"/>
            </p:custDataLst>
          </p:nvPr>
        </p:nvSpPr>
        <p:spPr>
          <a:xfrm>
            <a:off x="3074733" y="3603858"/>
            <a:ext cx="7097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C</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9" name="MH_Other_12"/>
          <p:cNvSpPr txBox="1"/>
          <p:nvPr>
            <p:custDataLst>
              <p:tags r:id="rId12"/>
            </p:custDataLst>
          </p:nvPr>
        </p:nvSpPr>
        <p:spPr>
          <a:xfrm>
            <a:off x="3557285" y="4620894"/>
            <a:ext cx="707598"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D</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40" name="MH_Text_1"/>
          <p:cNvSpPr txBox="1">
            <a:spLocks noChangeArrowheads="1"/>
          </p:cNvSpPr>
          <p:nvPr>
            <p:custDataLst>
              <p:tags r:id="rId13"/>
            </p:custDataLst>
          </p:nvPr>
        </p:nvSpPr>
        <p:spPr bwMode="auto">
          <a:xfrm>
            <a:off x="2951240" y="1939461"/>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phân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một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việc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hợp</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với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khả</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năng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mình</a:t>
            </a:r>
            <a:r>
              <a:rPr lang="en-US" sz="2000" b="1" dirty="0">
                <a:solidFill>
                  <a:srgbClr val="694A2F"/>
                </a:solidFill>
                <a:cs typeface="Times New Roman" pitchFamily="18" charset="0"/>
              </a:rPr>
              <a:t>?</a:t>
            </a:r>
          </a:p>
        </p:txBody>
      </p:sp>
      <p:sp>
        <p:nvSpPr>
          <p:cNvPr id="46" name="MH_Text_1"/>
          <p:cNvSpPr txBox="1">
            <a:spLocks noChangeArrowheads="1"/>
          </p:cNvSpPr>
          <p:nvPr>
            <p:custDataLst>
              <p:tags r:id="rId14"/>
            </p:custDataLst>
          </p:nvPr>
        </p:nvSpPr>
        <p:spPr bwMode="auto">
          <a:xfrm>
            <a:off x="3458660" y="2868463"/>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bị</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giáo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hiểu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lầm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phê</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bình</a:t>
            </a:r>
            <a:r>
              <a:rPr lang="en-US" sz="2000" b="1" dirty="0">
                <a:solidFill>
                  <a:srgbClr val="694A2F"/>
                </a:solidFill>
                <a:cs typeface="Times New Roman" pitchFamily="18" charset="0"/>
              </a:rPr>
              <a:t>?</a:t>
            </a:r>
          </a:p>
        </p:txBody>
      </p:sp>
      <p:sp>
        <p:nvSpPr>
          <p:cNvPr id="47" name="MH_Text_1"/>
          <p:cNvSpPr txBox="1">
            <a:spLocks noChangeArrowheads="1"/>
          </p:cNvSpPr>
          <p:nvPr>
            <p:custDataLst>
              <p:tags r:id="rId15"/>
            </p:custDataLst>
          </p:nvPr>
        </p:nvSpPr>
        <p:spPr bwMode="auto">
          <a:xfrm>
            <a:off x="3963461" y="389464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để</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bố</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xem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xiếc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chủ</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nhật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này</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trong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bố</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dự</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định</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chơi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viên</a:t>
            </a:r>
            <a:r>
              <a:rPr lang="en-US" sz="2000" b="1" dirty="0">
                <a:solidFill>
                  <a:srgbClr val="694A2F"/>
                </a:solidFill>
                <a:cs typeface="Times New Roman" pitchFamily="18" charset="0"/>
              </a:rPr>
              <a:t>?</a:t>
            </a:r>
          </a:p>
        </p:txBody>
      </p:sp>
      <p:sp>
        <p:nvSpPr>
          <p:cNvPr id="48" name="MH_Text_1"/>
          <p:cNvSpPr txBox="1">
            <a:spLocks noChangeArrowheads="1"/>
          </p:cNvSpPr>
          <p:nvPr>
            <p:custDataLst>
              <p:tags r:id="rId16"/>
            </p:custDataLst>
          </p:nvPr>
        </p:nvSpPr>
        <p:spPr bwMode="auto">
          <a:xfrm>
            <a:off x="4535851" y="491352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muốn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tham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gia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một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hoạt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động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đó</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lớp</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trường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nhưng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chưa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phân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a:t>
            </a:r>
          </a:p>
        </p:txBody>
      </p:sp>
      <p:pic>
        <p:nvPicPr>
          <p:cNvPr id="50" name="Picture 49">
            <a:extLst>
              <a:ext uri="{FF2B5EF4-FFF2-40B4-BE49-F238E27FC236}">
                <a16:creationId xmlns:a16="http://schemas.microsoft.com/office/drawing/2014/main" xmlns="" id="{F3C44A98-F666-4D41-A756-DE32D46492CE}"/>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172" b="94792" l="6808" r="86091"/>
                    </a14:imgEffect>
                  </a14:imgLayer>
                </a14:imgProps>
              </a:ext>
              <a:ext uri="{28A0092B-C50C-407E-A947-70E740481C1C}">
                <a14:useLocalDpi xmlns:a14="http://schemas.microsoft.com/office/drawing/2010/main" val="0"/>
              </a:ext>
            </a:extLst>
          </a:blip>
          <a:srcRect l="13117" t="1089" r="27387" b="4422"/>
          <a:stretch/>
        </p:blipFill>
        <p:spPr>
          <a:xfrm>
            <a:off x="-19066" y="4713405"/>
            <a:ext cx="1967981" cy="2144595"/>
          </a:xfrm>
          <a:prstGeom prst="rect">
            <a:avLst/>
          </a:prstGeom>
        </p:spPr>
      </p:pic>
    </p:spTree>
    <p:extLst>
      <p:ext uri="{BB962C8B-B14F-4D97-AF65-F5344CB8AC3E}">
        <p14:creationId xmlns:p14="http://schemas.microsoft.com/office/powerpoint/2010/main" val="2834841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par>
                                <p:cTn id="50" presetID="2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par>
                                <p:cTn id="53" presetID="22" presetClass="entr" presetSubtype="8"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1+#ppt_w/2"/>
                                          </p:val>
                                        </p:tav>
                                        <p:tav tm="100000">
                                          <p:val>
                                            <p:strVal val="#ppt_x"/>
                                          </p:val>
                                        </p:tav>
                                      </p:tavLst>
                                    </p:anim>
                                    <p:anim calcmode="lin" valueType="num">
                                      <p:cBhvr additive="base">
                                        <p:cTn id="60" dur="500" fill="hold"/>
                                        <p:tgtEl>
                                          <p:spTgt spid="4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1+#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1+#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1+#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animBg="1"/>
      <p:bldP spid="31" grpId="0" animBg="1"/>
      <p:bldP spid="32" grpId="0" animBg="1"/>
      <p:bldP spid="36" grpId="0"/>
      <p:bldP spid="37" grpId="0"/>
      <p:bldP spid="38" grpId="0"/>
      <p:bldP spid="39" grpId="0"/>
      <p:bldP spid="40"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9" name="Picture 8">
            <a:extLst>
              <a:ext uri="{FF2B5EF4-FFF2-40B4-BE49-F238E27FC236}">
                <a16:creationId xmlns:a16="http://schemas.microsoft.com/office/drawing/2014/main" xmlns="" id="{8A2BA2E3-EF16-499A-97A3-3F48E1A1E03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4349" y="1085851"/>
            <a:ext cx="9988187" cy="5164936"/>
          </a:xfrm>
          <a:prstGeom prst="rect">
            <a:avLst/>
          </a:prstGeom>
        </p:spPr>
      </p:pic>
      <p:sp>
        <p:nvSpPr>
          <p:cNvPr id="10" name="Oval 9">
            <a:extLst>
              <a:ext uri="{FF2B5EF4-FFF2-40B4-BE49-F238E27FC236}">
                <a16:creationId xmlns:a16="http://schemas.microsoft.com/office/drawing/2014/main" xmlns="" id="{EC0EAA1C-D74F-4EEB-B394-353AD8DB71A4}"/>
              </a:ext>
            </a:extLst>
          </p:cNvPr>
          <p:cNvSpPr/>
          <p:nvPr/>
        </p:nvSpPr>
        <p:spPr>
          <a:xfrm flipH="1">
            <a:off x="1045028" y="5303520"/>
            <a:ext cx="622820" cy="4100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89644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sp>
        <p:nvSpPr>
          <p:cNvPr id="6" name="矩形 3"/>
          <p:cNvSpPr/>
          <p:nvPr/>
        </p:nvSpPr>
        <p:spPr>
          <a:xfrm>
            <a:off x="731838" y="103848"/>
            <a:ext cx="242374" cy="369332"/>
          </a:xfrm>
          <a:prstGeom prst="rect">
            <a:avLst/>
          </a:prstGeom>
        </p:spPr>
        <p:txBody>
          <a:bodyPr wrap="none">
            <a:spAutoFit/>
          </a:bodyPr>
          <a:lstStyle/>
          <a:p>
            <a:r>
              <a:rPr lang="en-US" altLang="zh-CN" b="1" dirty="0" smtClean="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zh-CN" altLang="en-US"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7">
            <a:extLst>
              <a:ext uri="{FF2B5EF4-FFF2-40B4-BE49-F238E27FC236}">
                <a16:creationId xmlns:a16="http://schemas.microsoft.com/office/drawing/2014/main" xmlns="" id="{E2CA02E6-A690-4E79-A027-0A8811178FEE}"/>
              </a:ext>
            </a:extLst>
          </p:cNvPr>
          <p:cNvPicPr>
            <a:picLocks noChangeAspect="1"/>
          </p:cNvPicPr>
          <p:nvPr/>
        </p:nvPicPr>
        <p:blipFill rotWithShape="1">
          <a:blip r:embed="rId6">
            <a:extLst>
              <a:ext uri="{28A0092B-C50C-407E-A947-70E740481C1C}">
                <a14:useLocalDpi xmlns:a14="http://schemas.microsoft.com/office/drawing/2010/main" val="0"/>
              </a:ext>
            </a:extLst>
          </a:blip>
          <a:srcRect l="1451" t="-728" r="-495" b="-2439"/>
          <a:stretch/>
        </p:blipFill>
        <p:spPr>
          <a:xfrm>
            <a:off x="662367" y="951062"/>
            <a:ext cx="11057709" cy="5717875"/>
          </a:xfrm>
          <a:prstGeom prst="rect">
            <a:avLst/>
          </a:prstGeom>
        </p:spPr>
      </p:pic>
      <p:sp>
        <p:nvSpPr>
          <p:cNvPr id="9" name="Oval 8">
            <a:extLst>
              <a:ext uri="{FF2B5EF4-FFF2-40B4-BE49-F238E27FC236}">
                <a16:creationId xmlns:a16="http://schemas.microsoft.com/office/drawing/2014/main" xmlns="" id="{F1E255C5-720B-41C2-8733-AFF9440CCEC9}"/>
              </a:ext>
            </a:extLst>
          </p:cNvPr>
          <p:cNvSpPr/>
          <p:nvPr/>
        </p:nvSpPr>
        <p:spPr>
          <a:xfrm flipH="1">
            <a:off x="993838" y="4476205"/>
            <a:ext cx="51435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08121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7">
            <a:extLst>
              <a:ext uri="{FF2B5EF4-FFF2-40B4-BE49-F238E27FC236}">
                <a16:creationId xmlns:a16="http://schemas.microsoft.com/office/drawing/2014/main" xmlns="" id="{9C36A541-C963-4730-A1E7-1138C0FC7AEE}"/>
              </a:ext>
            </a:extLst>
          </p:cNvPr>
          <p:cNvPicPr>
            <a:picLocks noChangeAspect="1"/>
          </p:cNvPicPr>
          <p:nvPr/>
        </p:nvPicPr>
        <p:blipFill rotWithShape="1">
          <a:blip r:embed="rId6">
            <a:extLst>
              <a:ext uri="{28A0092B-C50C-407E-A947-70E740481C1C}">
                <a14:useLocalDpi xmlns:a14="http://schemas.microsoft.com/office/drawing/2010/main" val="0"/>
              </a:ext>
            </a:extLst>
          </a:blip>
          <a:srcRect b="39726"/>
          <a:stretch/>
        </p:blipFill>
        <p:spPr>
          <a:xfrm>
            <a:off x="76199" y="1142999"/>
            <a:ext cx="11688635" cy="4645483"/>
          </a:xfrm>
          <a:prstGeom prst="rect">
            <a:avLst/>
          </a:prstGeom>
        </p:spPr>
      </p:pic>
      <p:pic>
        <p:nvPicPr>
          <p:cNvPr id="9" name="Picture 8">
            <a:extLst>
              <a:ext uri="{FF2B5EF4-FFF2-40B4-BE49-F238E27FC236}">
                <a16:creationId xmlns:a16="http://schemas.microsoft.com/office/drawing/2014/main" xmlns="" id="{ABAF6F7F-F24C-4933-BEF2-1415E64DD2A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7961" b="100000" l="7765" r="90346">
                        <a14:foregroundMark x1="71563" y1="83799" x2="71563" y2="83799"/>
                        <a14:foregroundMark x1="70619" y1="84497" x2="67366" y2="85754"/>
                        <a14:foregroundMark x1="66632" y1="85754" x2="71563" y2="82402"/>
                        <a14:foregroundMark x1="71354" y1="86034" x2="71354" y2="86034"/>
                        <a14:foregroundMark x1="72298" y1="86453" x2="72298" y2="86453"/>
                        <a14:foregroundMark x1="73872" y1="86034" x2="73872" y2="86034"/>
                        <a14:foregroundMark x1="52361" y1="70810" x2="52361" y2="70810"/>
                        <a14:foregroundMark x1="49423" y1="68156" x2="53200" y2="72486"/>
                      </a14:backgroundRemoval>
                    </a14:imgEffect>
                  </a14:imgLayer>
                </a14:imgProps>
              </a:ext>
              <a:ext uri="{28A0092B-C50C-407E-A947-70E740481C1C}">
                <a14:useLocalDpi xmlns:a14="http://schemas.microsoft.com/office/drawing/2010/main" val="0"/>
              </a:ext>
            </a:extLst>
          </a:blip>
          <a:srcRect t="60054"/>
          <a:stretch/>
        </p:blipFill>
        <p:spPr>
          <a:xfrm>
            <a:off x="2941543" y="5204596"/>
            <a:ext cx="5394755" cy="1619051"/>
          </a:xfrm>
          <a:prstGeom prst="rect">
            <a:avLst/>
          </a:prstGeom>
        </p:spPr>
      </p:pic>
      <p:sp>
        <p:nvSpPr>
          <p:cNvPr id="10" name="Oval 9">
            <a:extLst>
              <a:ext uri="{FF2B5EF4-FFF2-40B4-BE49-F238E27FC236}">
                <a16:creationId xmlns:a16="http://schemas.microsoft.com/office/drawing/2014/main" xmlns="" id="{8434E1F0-94F2-45A6-9549-44238D357800}"/>
              </a:ext>
            </a:extLst>
          </p:cNvPr>
          <p:cNvSpPr/>
          <p:nvPr/>
        </p:nvSpPr>
        <p:spPr>
          <a:xfrm flipH="1">
            <a:off x="323627" y="3693458"/>
            <a:ext cx="674344" cy="517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6161612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08" y="2583543"/>
            <a:ext cx="2545840" cy="4039824"/>
          </a:xfrm>
          <a:prstGeom prst="rect">
            <a:avLst/>
          </a:prstGeom>
          <a:noFill/>
          <a:ln>
            <a:noFill/>
          </a:ln>
        </p:spPr>
      </p:pic>
      <p:grpSp>
        <p:nvGrpSpPr>
          <p:cNvPr id="39" name="组合 38"/>
          <p:cNvGrpSpPr/>
          <p:nvPr/>
        </p:nvGrpSpPr>
        <p:grpSpPr>
          <a:xfrm rot="1551203">
            <a:off x="2517754" y="2450289"/>
            <a:ext cx="8718056" cy="2063120"/>
            <a:chOff x="2494275" y="2024956"/>
            <a:chExt cx="6042013" cy="1014557"/>
          </a:xfrm>
        </p:grpSpPr>
        <p:sp>
          <p:nvSpPr>
            <p:cNvPr id="9" name="Freeform: Shape 34"/>
            <p:cNvSpPr/>
            <p:nvPr/>
          </p:nvSpPr>
          <p:spPr>
            <a:xfrm rot="20079945">
              <a:off x="2494275" y="2072156"/>
              <a:ext cx="6042013" cy="96735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7E3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54"/>
            <p:cNvSpPr/>
            <p:nvPr/>
          </p:nvSpPr>
          <p:spPr>
            <a:xfrm rot="20048797">
              <a:off x="4196579" y="2024956"/>
              <a:ext cx="2900313" cy="307777"/>
            </a:xfrm>
            <a:prstGeom prst="rect">
              <a:avLst/>
            </a:prstGeom>
          </p:spPr>
          <p:txBody>
            <a:bodyPr wrap="none">
              <a:noAutofit/>
            </a:bodyPr>
            <a:lstStyle/>
            <a:p>
              <a:pPr algn="ct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huống</a:t>
              </a:r>
              <a:r>
                <a:rPr lang="en-US" sz="2800" b="1" dirty="0">
                  <a:solidFill>
                    <a:srgbClr val="FF0000"/>
                  </a:solidFill>
                  <a:latin typeface="Times New Roman" pitchFamily="18" charset="0"/>
                  <a:cs typeface="Times New Roman" pitchFamily="18" charset="0"/>
                </a:rPr>
                <a:t> 4:</a:t>
              </a:r>
              <a:endParaRPr lang="en-US" sz="2800" b="1" dirty="0">
                <a:solidFill>
                  <a:srgbClr val="002060"/>
                </a:solidFill>
                <a:latin typeface="Times New Roman" pitchFamily="18" charset="0"/>
                <a:cs typeface="Times New Roman" pitchFamily="18" charset="0"/>
              </a:endParaRPr>
            </a:p>
            <a:p>
              <a:pPr algn="ctr"/>
              <a:r>
                <a:rPr lang="en-US" sz="2800" b="1" dirty="0">
                  <a:solidFill>
                    <a:srgbClr val="694A2F"/>
                  </a:solidFill>
                  <a:latin typeface="Times New Roman" pitchFamily="18" charset="0"/>
                  <a:cs typeface="Times New Roman" pitchFamily="18" charset="0"/>
                </a:rPr>
                <a:t>4. </a:t>
              </a:r>
              <a:r>
                <a:rPr lang="en-US" sz="2800" b="1" dirty="0" err="1">
                  <a:solidFill>
                    <a:srgbClr val="694A2F"/>
                  </a:solidFill>
                  <a:latin typeface="Times New Roman" pitchFamily="18" charset="0"/>
                  <a:cs typeface="Times New Roman" pitchFamily="18" charset="0"/>
                </a:rPr>
                <a:t>Em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sẽ</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làm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gì</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nếu</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muốn</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được</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tham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gia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vào</a:t>
              </a:r>
              <a:r>
                <a:rPr lang="en-US" sz="2800" b="1" dirty="0">
                  <a:solidFill>
                    <a:srgbClr val="694A2F"/>
                  </a:solidFill>
                  <a:latin typeface="Times New Roman" pitchFamily="18" charset="0"/>
                  <a:cs typeface="Times New Roman" pitchFamily="18" charset="0"/>
                </a:rPr>
                <a:t> </a:t>
              </a:r>
            </a:p>
            <a:p>
              <a:pPr algn="ctr"/>
              <a:r>
                <a:rPr lang="en-US" sz="2800" b="1" dirty="0" err="1">
                  <a:solidFill>
                    <a:srgbClr val="694A2F"/>
                  </a:solidFill>
                  <a:latin typeface="Times New Roman" pitchFamily="18" charset="0"/>
                  <a:cs typeface="Times New Roman" pitchFamily="18" charset="0"/>
                </a:rPr>
                <a:t>một</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hoạt</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động</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nào</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đó</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của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lớp</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của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trường</a:t>
              </a:r>
              <a:endParaRPr lang="en-US" sz="2800" b="1" dirty="0">
                <a:solidFill>
                  <a:srgbClr val="694A2F"/>
                </a:solidFill>
                <a:latin typeface="Times New Roman" pitchFamily="18" charset="0"/>
                <a:cs typeface="Times New Roman" pitchFamily="18" charset="0"/>
              </a:endParaRPr>
            </a:p>
            <a:p>
              <a:pPr algn="ct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nhưng</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chưa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được</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phân</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công</a:t>
              </a:r>
              <a:r>
                <a:rPr lang="en-US" sz="2800" b="1" dirty="0">
                  <a:solidFill>
                    <a:srgbClr val="694A2F"/>
                  </a:solidFill>
                  <a:latin typeface="Times New Roman" pitchFamily="18" charset="0"/>
                  <a:cs typeface="Times New Roman" pitchFamily="18" charset="0"/>
                </a:rPr>
                <a:t>?</a:t>
              </a:r>
            </a:p>
          </p:txBody>
        </p:sp>
      </p:grpSp>
      <p:pic>
        <p:nvPicPr>
          <p:cNvPr id="4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9570574" y="90522"/>
            <a:ext cx="2346661" cy="979237"/>
          </a:xfrm>
          <a:prstGeom prst="rect">
            <a:avLst/>
          </a:prstGeom>
        </p:spPr>
      </p:pic>
      <p:sp>
        <p:nvSpPr>
          <p:cNvPr id="44" name="TextBox 43"/>
          <p:cNvSpPr txBox="1"/>
          <p:nvPr/>
        </p:nvSpPr>
        <p:spPr>
          <a:xfrm>
            <a:off x="1660588" y="2541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48" name="图片 2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grpSp>
        <p:nvGrpSpPr>
          <p:cNvPr id="51" name="组合 39"/>
          <p:cNvGrpSpPr/>
          <p:nvPr/>
        </p:nvGrpSpPr>
        <p:grpSpPr>
          <a:xfrm rot="544157">
            <a:off x="2490947" y="2493159"/>
            <a:ext cx="8735777" cy="1971230"/>
            <a:chOff x="2587235" y="2868391"/>
            <a:chExt cx="3732661" cy="717887"/>
          </a:xfrm>
        </p:grpSpPr>
        <p:sp>
          <p:nvSpPr>
            <p:cNvPr id="52" name="Freeform: Shape 33"/>
            <p:cNvSpPr/>
            <p:nvPr/>
          </p:nvSpPr>
          <p:spPr>
            <a:xfrm rot="21085328">
              <a:off x="2587235" y="2868391"/>
              <a:ext cx="3732661"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A5C0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Rectangle 55"/>
            <p:cNvSpPr/>
            <p:nvPr/>
          </p:nvSpPr>
          <p:spPr>
            <a:xfrm rot="21051736">
              <a:off x="4047404" y="3059926"/>
              <a:ext cx="1261884" cy="307777"/>
            </a:xfrm>
            <a:prstGeom prst="rect">
              <a:avLst/>
            </a:prstGeom>
          </p:spPr>
          <p:txBody>
            <a:bodyPr wrap="none">
              <a:normAutofit fontScale="92500" lnSpcReduction="10000"/>
            </a:bodyPr>
            <a:lstStyle/>
            <a:p>
              <a:pPr algn="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Em</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sẽ</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nói</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với</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thầy</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cô</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p>
            <a:p>
              <a:pPr algn="ct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về</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nguyện</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vọng</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và</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mong</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muốn</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của</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mình</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a:t>
              </a:r>
              <a:endParaRPr lang="zh-CN" altLang="en-US" sz="2800" b="1" dirty="0">
                <a:solidFill>
                  <a:srgbClr val="694A2F"/>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28861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536</Words>
  <Application>Microsoft Office PowerPoint</Application>
  <PresentationFormat>Widescreen</PresentationFormat>
  <Paragraphs>70</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Microsoft YaHei</vt:lpstr>
      <vt:lpstr>SimSun</vt:lpstr>
      <vt:lpstr>Arial</vt:lpstr>
      <vt:lpstr>Calibri</vt:lpstr>
      <vt:lpstr>Calibri Light</vt:lpstr>
      <vt:lpstr>等线</vt:lpstr>
      <vt:lpstr>HP001 4 hàng</vt:lpstr>
      <vt:lpstr>Tahoma</vt:lpstr>
      <vt:lpstr>Times New Roman</vt:lpstr>
      <vt:lpstr>VNI-Times</vt:lpstr>
      <vt:lpstr>时尚中黑简体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THE-SU</dc:creator>
  <cp:lastModifiedBy>Thuy Ninh</cp:lastModifiedBy>
  <cp:revision>24</cp:revision>
  <dcterms:created xsi:type="dcterms:W3CDTF">2022-09-25T06:44:48Z</dcterms:created>
  <dcterms:modified xsi:type="dcterms:W3CDTF">2023-06-03T15:35:52Z</dcterms:modified>
</cp:coreProperties>
</file>