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7" r:id="rId1"/>
    <p:sldMasterId id="2147483861" r:id="rId2"/>
    <p:sldMasterId id="2147483878" r:id="rId3"/>
  </p:sldMasterIdLst>
  <p:notesMasterIdLst>
    <p:notesMasterId r:id="rId34"/>
  </p:notesMasterIdLst>
  <p:sldIdLst>
    <p:sldId id="315" r:id="rId4"/>
    <p:sldId id="317" r:id="rId5"/>
    <p:sldId id="283" r:id="rId6"/>
    <p:sldId id="318" r:id="rId7"/>
    <p:sldId id="287" r:id="rId8"/>
    <p:sldId id="284" r:id="rId9"/>
    <p:sldId id="285" r:id="rId10"/>
    <p:sldId id="286" r:id="rId11"/>
    <p:sldId id="290" r:id="rId12"/>
    <p:sldId id="291" r:id="rId13"/>
    <p:sldId id="292" r:id="rId14"/>
    <p:sldId id="293" r:id="rId15"/>
    <p:sldId id="27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257" r:id="rId25"/>
    <p:sldId id="273" r:id="rId26"/>
    <p:sldId id="279" r:id="rId27"/>
    <p:sldId id="267" r:id="rId28"/>
    <p:sldId id="271" r:id="rId29"/>
    <p:sldId id="277" r:id="rId30"/>
    <p:sldId id="268" r:id="rId31"/>
    <p:sldId id="269" r:id="rId32"/>
    <p:sldId id="272" r:id="rId33"/>
  </p:sldIdLst>
  <p:sldSz cx="9144000" cy="5143500" type="screen16x9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666" y="9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D186F-E5F9-43A0-8B55-5DD49AC94D9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D61D6-7A65-47E5-A9C5-8CDE58B0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89D50-22A9-449B-A4F9-574C23B5CF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2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D0A958-1CAB-4ADE-9E07-84E969611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73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4F9111-73B9-4629-BFC8-46CAF91D635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49AC55-25D1-47C4-8799-D077270247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3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C8BCDD-377A-4026-B52A-A950CFD20F7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CC1824-C137-40DD-AED0-9D7D32E35E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67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C12FE6-9104-491C-AB6E-AFA76B57A65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3F9AC1-1FDD-41FA-9038-59FEC712D0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4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3305B-BD58-43E7-89C8-5E8A114A947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691D1B-D4BD-4D09-A059-D0B4F6FE6B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1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7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2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9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38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679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9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66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48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3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51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47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4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96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3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71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9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24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63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5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79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29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5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3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22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0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3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77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52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93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13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6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02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2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49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13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77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43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4136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65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66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7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3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6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9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6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3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8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jpeg"/><Relationship Id="rId5" Type="http://schemas.openxmlformats.org/officeDocument/2006/relationships/slide" Target="slide5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slide" Target="slide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7000" r="-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7540" y="1026416"/>
            <a:ext cx="2788920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vi-VN" altLang="en-US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767" y="1638406"/>
            <a:ext cx="6161405" cy="76835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l"/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vi-VN" altLang="en-US" sz="4400" b="1">
                <a:solidFill>
                  <a:srgbClr val="FF0000"/>
                </a:solidFill>
                <a:latin typeface="HP001 4 hàng" panose="020B0603050302020204" pitchFamily="34" charset="0"/>
                <a:sym typeface="+mn-ea"/>
              </a:rPr>
              <a:t>Bảo vệ môi trường</a:t>
            </a:r>
            <a:endParaRPr lang="vi-VN" alt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5" y="-57150"/>
            <a:ext cx="2110979" cy="3655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Quan sát ảnh chụp</a:t>
            </a:r>
            <a:endParaRPr lang="en-US" altLang="en-US" sz="2400" b="1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71650" y="3200402"/>
            <a:ext cx="13716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5" fontAlgn="base">
              <a:spcBef>
                <a:spcPct val="50000"/>
              </a:spcBef>
              <a:spcAft>
                <a:spcPct val="0"/>
              </a:spcAft>
            </a:pPr>
            <a:endParaRPr lang="vi-VN" altLang="en-US" sz="1400">
              <a:solidFill>
                <a:srgbClr val="000000"/>
              </a:solidFill>
            </a:endParaRPr>
          </a:p>
        </p:txBody>
      </p:sp>
      <p:pic>
        <p:nvPicPr>
          <p:cNvPr id="26630" name="Picture 6" descr="khi thai nha may_smok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306" y="271463"/>
            <a:ext cx="2146697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36" name="Picture 12" descr="images833343_xebuyt"/>
          <p:cNvPicPr>
            <a:picLocks noChangeAspect="1" noChangeArrowheads="1"/>
          </p:cNvPicPr>
          <p:nvPr/>
        </p:nvPicPr>
        <p:blipFill>
          <a:blip r:embed="rId3"/>
          <a:srcRect t="17999" r="38000"/>
          <a:stretch>
            <a:fillRect/>
          </a:stretch>
        </p:blipFill>
        <p:spPr bwMode="auto">
          <a:xfrm>
            <a:off x="698306" y="2677501"/>
            <a:ext cx="2146697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3" name="Picture 9" descr="C:\Users\Tri Tu\Desktop\tải xuống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706" y="364249"/>
            <a:ext cx="2330647" cy="189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8" descr="pha rung tree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7904" y="364251"/>
            <a:ext cx="2481859" cy="1937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4" name="Picture 10" descr="C:\Users\Tri Tu\Desktop\10rac_9fd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210" y="2601154"/>
            <a:ext cx="2408040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51360" y="4714877"/>
            <a:ext cx="653534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44" indent="-257144"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FF0000"/>
                </a:solidFill>
              </a:rPr>
              <a:t>   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Nguyên nhân nào dẫn đến môi trường bị ô nhiễm  ?</a:t>
            </a:r>
          </a:p>
        </p:txBody>
      </p:sp>
      <p:pic>
        <p:nvPicPr>
          <p:cNvPr id="12" name="Picture 2" descr="C:\Users\Tri Tu\Desktop\images (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2565" y="2584631"/>
            <a:ext cx="2337199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26359" y="1134731"/>
            <a:ext cx="5910417" cy="30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1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máy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tiện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700" dirty="0">
                <a:latin typeface="Times New Roman" panose="02020603050405020304" pitchFamily="18" charset="0"/>
              </a:rPr>
              <a:t>. </a:t>
            </a:r>
          </a:p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Vứt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bẩn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</a:p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tài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latin typeface="Times New Roman" panose="02020603050405020304" pitchFamily="18" charset="0"/>
              </a:rPr>
              <a:t> (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700" dirty="0">
                <a:latin typeface="Times New Roman" panose="02020603050405020304" pitchFamily="18" charset="0"/>
              </a:rPr>
              <a:t>,…)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lý</a:t>
            </a:r>
            <a:r>
              <a:rPr lang="en-US" altLang="en-US" sz="2700" dirty="0"/>
              <a:t> </a:t>
            </a:r>
          </a:p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100" dirty="0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423357" y="1534447"/>
            <a:ext cx="15633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</a:p>
          <a:p>
            <a:pPr algn="ctr" defTabSz="6857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 </a:t>
            </a:r>
          </a:p>
          <a:p>
            <a:pPr algn="ctr" defTabSz="6857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3377" y="278775"/>
            <a:ext cx="8234516" cy="6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44" indent="-257144"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0000"/>
                </a:solidFill>
              </a:rPr>
              <a:t>  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81018" y="1495049"/>
            <a:ext cx="850492" cy="84502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Straight Arrow Connector 7"/>
          <p:cNvCxnSpPr/>
          <p:nvPr/>
        </p:nvCxnSpPr>
        <p:spPr>
          <a:xfrm flipV="1">
            <a:off x="6671188" y="2660726"/>
            <a:ext cx="860324" cy="67198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>
            <a:off x="6636776" y="2500406"/>
            <a:ext cx="818535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349047" y="255025"/>
            <a:ext cx="836233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857" indent="-342857" algn="just" defTabSz="685715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857" indent="-342857" algn="just" defTabSz="685715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do con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857" indent="-342857" algn="just" defTabSz="685715" fontAlgn="base">
              <a:spcBef>
                <a:spcPct val="2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857" indent="-342857" defTabSz="685715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lowchart: Sequential Access Storage 9"/>
          <p:cNvSpPr/>
          <p:nvPr/>
        </p:nvSpPr>
        <p:spPr>
          <a:xfrm>
            <a:off x="2276168" y="2282313"/>
            <a:ext cx="4891548" cy="2014384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91" b="97524" l="0" r="100000">
                        <a14:foregroundMark x1="972" y1="47406" x2="98611" y2="47170"/>
                        <a14:foregroundMark x1="98889" y1="47524" x2="97639" y2="94340"/>
                        <a14:foregroundMark x1="95278" y1="92099" x2="78333" y2="94693"/>
                        <a14:foregroundMark x1="80278" y1="94811" x2="77222" y2="97524"/>
                        <a14:foregroundMark x1="27917" y1="91392" x2="87917" y2="88797"/>
                        <a14:foregroundMark x1="9444" y1="78066" x2="78056" y2="67571"/>
                        <a14:foregroundMark x1="9306" y1="55660" x2="79583" y2="50943"/>
                        <a14:foregroundMark x1="1389" y1="70047" x2="9861" y2="83491"/>
                        <a14:foregroundMark x1="9306" y1="80425" x2="30833" y2="90212"/>
                        <a14:foregroundMark x1="7639" y1="84198" x2="29861" y2="91392"/>
                        <a14:foregroundMark x1="19861" y1="72052" x2="28056" y2="68042"/>
                        <a14:backgroundMark x1="80694" y1="95637" x2="84167" y2="95991"/>
                        <a14:backgroundMark x1="9306" y1="89033" x2="278" y2="96462"/>
                        <a14:backgroundMark x1="2083" y1="83491" x2="33333" y2="99057"/>
                        <a14:backgroundMark x1="694" y1="83137" x2="1528" y2="91274"/>
                        <a14:backgroundMark x1="972" y1="84552" x2="6111" y2="88561"/>
                        <a14:backgroundMark x1="84583" y1="96226" x2="98889" y2="96580"/>
                        <a14:backgroundMark x1="98889" y1="96580" x2="98889" y2="96226"/>
                        <a14:backgroundMark x1="90972" y1="95519" x2="93889" y2="95519"/>
                        <a14:backgroundMark x1="3056" y1="94929" x2="24861" y2="97995"/>
                        <a14:backgroundMark x1="1250" y1="98939" x2="18611" y2="95755"/>
                      </a14:backgroundRemoval>
                    </a14:imgEffect>
                  </a14:imgLayer>
                </a14:imgProps>
              </a:ext>
            </a:extLst>
          </a:blip>
          <a:srcRect l="-895" t="52645" r="895" b="2773"/>
          <a:stretch>
            <a:fillRect/>
          </a:stretch>
        </p:blipFill>
        <p:spPr>
          <a:xfrm>
            <a:off x="656575" y="428931"/>
            <a:ext cx="7830859" cy="411193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3795" y="-71120"/>
            <a:ext cx="831918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endParaRPr lang="en-US" altLang="en-US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97260"/>
            <a:ext cx="9144000" cy="71557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84523" y="197260"/>
            <a:ext cx="751246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4521" y="890129"/>
            <a:ext cx="85841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kiệm.Trồng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4521" y="3381072"/>
            <a:ext cx="5943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526" y="2566486"/>
            <a:ext cx="3967753" cy="5232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just" defTabSz="685715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Untitled-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7307" y="114300"/>
            <a:ext cx="3150394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7586" name="Picture 2" descr="C:\Users\Tri Tu\Desktop\tải xuống (1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5" y="114300"/>
            <a:ext cx="3138055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7587" name="Picture 3" descr="C:\Users\Tri Tu\Desktop\images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0098" y="2628900"/>
            <a:ext cx="3177602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8437" name="AutoShape 5" descr="Kết quả hình ảnh cho nhà máy xử lý  nuoc thải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endParaRPr lang="vi-VN" altLang="en-US" sz="1400">
              <a:solidFill>
                <a:srgbClr val="000000"/>
              </a:solidFill>
            </a:endParaRPr>
          </a:p>
        </p:txBody>
      </p:sp>
      <p:pic>
        <p:nvPicPr>
          <p:cNvPr id="67590" name="Picture 6" descr="C:\Users\Tri Tu\Desktop\xulynuo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3455" y="2628902"/>
            <a:ext cx="3195205" cy="2426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 descr="Water droplets"/>
          <p:cNvSpPr>
            <a:spLocks noChangeArrowheads="1"/>
          </p:cNvSpPr>
          <p:nvPr/>
        </p:nvSpPr>
        <p:spPr bwMode="auto">
          <a:xfrm>
            <a:off x="1485900" y="1657350"/>
            <a:ext cx="6172200" cy="21717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</a:ln>
        </p:spPr>
        <p:txBody>
          <a:bodyPr wrap="none" lIns="91430" tIns="45715" rIns="91430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endParaRPr lang="vi-VN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14500" y="1885950"/>
            <a:ext cx="5715000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  <a:latin typeface="Times New Roman" panose="02020603050405020304" pitchFamily="18" charset="0"/>
              </a:rPr>
              <a:t>     Môi trường bị ô nhiễm trầm trọng là do chính con người gây ra. Bảo vệ môi trường là trách nhiệm của mỗi người vì cuộc sống hôm nay và mai sau.</a:t>
            </a:r>
          </a:p>
          <a:p>
            <a:pPr algn="just" defTabSz="685715" fontAlgn="base">
              <a:spcBef>
                <a:spcPct val="50000"/>
              </a:spcBef>
              <a:spcAft>
                <a:spcPct val="0"/>
              </a:spcAft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097" y="668878"/>
            <a:ext cx="1540806" cy="55399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6448"/>
            <a:ext cx="9338188" cy="596695"/>
          </a:xfrm>
        </p:spPr>
        <p:txBody>
          <a:bodyPr/>
          <a:lstStyle/>
          <a:p>
            <a:pPr marL="41905" indent="-41905" eaLnBrk="1" hangingPunct="1">
              <a:lnSpc>
                <a:spcPct val="80000"/>
              </a:lnSpc>
              <a:buNone/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879" y="600663"/>
            <a:ext cx="8096864" cy="4770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Mở xưởng cưa gỗ gần khu dân cư.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878" y="1150245"/>
            <a:ext cx="7733070" cy="4770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Trồng cây gây rừng.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878" y="1712824"/>
            <a:ext cx="4572000" cy="477054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Phân loại rác trước khi xử lí.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882" y="2268904"/>
            <a:ext cx="6454877" cy="4770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hút thuốc lá ở nơi công cộng.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878" y="2824985"/>
            <a:ext cx="4572000" cy="477054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Làm ruộng bậc thang.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878" y="3426843"/>
            <a:ext cx="4572000" cy="477054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Vứt xác xúc vật ra đường.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878" y="3970314"/>
            <a:ext cx="6454876" cy="4770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Dọn xạch rác thải trên đường phố.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877" y="4545502"/>
            <a:ext cx="7460226" cy="4770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Khu chuồng trại gia súc để gần nguồn thức ăn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255640" y="1241762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5640" y="1778090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1280" y="2305778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5640" y="2894344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5640" y="4085523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Documents and Settings\Ba Thanh\My Documents\My Pictures\Abfischen_M_hlbach_Sept._06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3"/>
            <a:ext cx="337185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Documents and Settings\Ba Thanh\My Documents\My Pictures\danh ca bang thuoc 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60" y="592933"/>
            <a:ext cx="348734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6"/>
            <a:ext cx="3486150" cy="576263"/>
          </a:xfrm>
          <a:prstGeom prst="cloudCallout">
            <a:avLst>
              <a:gd name="adj1" fmla="val -25606"/>
              <a:gd name="adj2" fmla="val 18403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đánh bắt cá bằng thuốc nổ.</a:t>
            </a:r>
          </a:p>
        </p:txBody>
      </p:sp>
      <p:pic>
        <p:nvPicPr>
          <p:cNvPr id="32773" name="Picture 6" descr="C:\Documents and Settings\Ba Thanh\My Documents\My Pictures\Xiec dien 1- Chien loi pham tu xuyec 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7715"/>
            <a:ext cx="3390900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Documents and Settings\Ba Thanh\My Documents\My Pictures\image4_6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615809"/>
            <a:ext cx="3486150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95388" y="1859756"/>
            <a:ext cx="3371850" cy="571500"/>
          </a:xfrm>
          <a:prstGeom prst="cloudCallout">
            <a:avLst>
              <a:gd name="adj1" fmla="val -1398"/>
              <a:gd name="adj2" fmla="val -10540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đánh bắt cá bằng xung điện.</a:t>
            </a:r>
          </a:p>
        </p:txBody>
      </p:sp>
      <p:sp>
        <p:nvSpPr>
          <p:cNvPr id="6152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14750" y="2922985"/>
            <a:ext cx="971550" cy="571500"/>
          </a:xfrm>
          <a:prstGeom prst="cloudCallout">
            <a:avLst>
              <a:gd name="adj1" fmla="val 151023"/>
              <a:gd name="adj2" fmla="val -5904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0632" y="3935021"/>
            <a:ext cx="6628210" cy="623243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lIns="91430" tIns="45715" rIns="91430" bIns="45715">
            <a:spAutoFit/>
          </a:bodyPr>
          <a:lstStyle/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3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Documents and Settings\Ba Thanh\My Documents\My Pictures\Pha thuoc tai r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2249"/>
            <a:ext cx="30289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7"/>
            <a:ext cx="3486150" cy="484585"/>
          </a:xfrm>
          <a:prstGeom prst="cloudCallout">
            <a:avLst>
              <a:gd name="adj1" fmla="val -28380"/>
              <a:gd name="adj2" fmla="val 1377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thuốc tại ruộng làm tràn thuốc ra môi trường nước.</a:t>
            </a:r>
          </a:p>
        </p:txBody>
      </p:sp>
      <p:pic>
        <p:nvPicPr>
          <p:cNvPr id="34821" name="Picture 2" descr="C:\Documents and Settings\Ba Thanh\My Documents\My Pictures\Xit thuoc tru s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3"/>
            <a:ext cx="327779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Documents and Settings\Ba Thanh\My Documents\My Pictures\Qua nhieu th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50361"/>
            <a:ext cx="33147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H="1">
            <a:off x="6387704" y="2834879"/>
            <a:ext cx="1628775" cy="1046559"/>
          </a:xfrm>
          <a:prstGeom prst="cloudCallout">
            <a:avLst>
              <a:gd name="adj1" fmla="val 167671"/>
              <a:gd name="adj2" fmla="val 182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quá nhiều thuốc tăng trưởng.</a:t>
            </a:r>
          </a:p>
        </p:txBody>
      </p:sp>
      <p:sp>
        <p:nvSpPr>
          <p:cNvPr id="8200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257300" y="1868091"/>
            <a:ext cx="3257550" cy="571500"/>
          </a:xfrm>
          <a:prstGeom prst="cloudCallout">
            <a:avLst>
              <a:gd name="adj1" fmla="val -47435"/>
              <a:gd name="adj2" fmla="val -1667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 thuốc bảo vệ thực vật không mang đồ bảo hộ.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9910" y="3999315"/>
            <a:ext cx="6858000" cy="623243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lIns="91430" tIns="45715" rIns="91430" bIns="45715">
            <a:spAutoFit/>
          </a:bodyPr>
          <a:lstStyle/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600" y="1111255"/>
            <a:ext cx="8725535" cy="164660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r>
              <a:rPr lang="vi-VN" altLang="en-US" sz="3200" b="1" dirty="0" err="1">
                <a:latin typeface="HP001 4 hàng" panose="020B0603050302020204" pitchFamily="34" charset="0"/>
                <a:ea typeface="Times New Roman" panose="02020603050405020304" pitchFamily="18" charset="0"/>
              </a:rPr>
              <a:t>Khởi động: 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3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C:\Documents and Settings\Ba Thanh\My Documents\My Pictures\Do chat t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6268"/>
            <a:ext cx="3486150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Documents and Settings\Ba Thanh\My Documents\My Pictures\small_1213751167.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7704"/>
            <a:ext cx="3486150" cy="18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loud Callout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04160" y="2571755"/>
            <a:ext cx="3208734" cy="1319213"/>
          </a:xfrm>
          <a:prstGeom prst="cloudCallout">
            <a:avLst>
              <a:gd name="adj1" fmla="val -47875"/>
              <a:gd name="adj2" fmla="val -4249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thải nhà máy chưa xử lí đổ thẳng xuống cống, sông, biển làm đen ngòm cả một vùng nước</a:t>
            </a:r>
          </a:p>
        </p:txBody>
      </p:sp>
      <p:pic>
        <p:nvPicPr>
          <p:cNvPr id="38918" name="Picture 6" descr="C:\Documents and Settings\Ba Thanh\My Documents\My Pictures\Chat thai do xuong s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09601"/>
            <a:ext cx="33718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650" y="4204100"/>
            <a:ext cx="5715000" cy="357786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lIns="91430" tIns="45715" rIns="91430" bIns="45715">
            <a:spAutoFit/>
          </a:bodyPr>
          <a:lstStyle/>
          <a:p>
            <a:pPr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3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C:\Documents and Settings\Ba Thanh\My Documents\My Pictures\Qua nhieu xe ma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7459"/>
            <a:ext cx="3429000" cy="37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C:\Documents and Settings\Ba Thanh\My Documents\My Pictures\Qua nhieu x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3"/>
            <a:ext cx="34290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loud Callout 1"/>
          <p:cNvSpPr>
            <a:spLocks noChangeArrowheads="1"/>
          </p:cNvSpPr>
          <p:nvPr/>
        </p:nvSpPr>
        <p:spPr bwMode="auto">
          <a:xfrm>
            <a:off x="1275161" y="636990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endParaRPr lang="vi-VN" altLang="en-US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283871"/>
            <a:ext cx="6858000" cy="3577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91430" tIns="45715" rIns="91430" bIns="45715">
            <a:spAutoFit/>
          </a:bodyPr>
          <a:lstStyle/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1" y="73264"/>
            <a:ext cx="2743638" cy="183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07" y="73265"/>
            <a:ext cx="2470743" cy="185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12" y="73269"/>
            <a:ext cx="2765565" cy="188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loud Callout 1"/>
          <p:cNvSpPr>
            <a:spLocks noChangeArrowheads="1"/>
          </p:cNvSpPr>
          <p:nvPr/>
        </p:nvSpPr>
        <p:spPr bwMode="auto">
          <a:xfrm>
            <a:off x="1218968" y="1960480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ysClr val="windowText" lastClr="000000"/>
            </a:solidFill>
            <a:round/>
          </a:ln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7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vi-VN" altLang="en-US" sz="17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176" y="3467794"/>
            <a:ext cx="6858000" cy="357786"/>
          </a:xfrm>
          <a:prstGeom prst="rect">
            <a:avLst/>
          </a:prstGeom>
          <a:solidFill>
            <a:srgbClr val="F79646">
              <a:lumMod val="50000"/>
            </a:srgbClr>
          </a:solidFill>
        </p:spPr>
        <p:txBody>
          <a:bodyPr lIns="91430" tIns="45715" rIns="91430" bIns="45715">
            <a:spAutoFit/>
          </a:bodyPr>
          <a:lstStyle/>
          <a:p>
            <a:pPr algn="ctr" defTabSz="527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7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7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7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1279348">
            <a:off x="1636173" y="592010"/>
            <a:ext cx="5300927" cy="2415276"/>
          </a:xfrm>
          <a:prstGeom prst="cloudCallout">
            <a:avLst>
              <a:gd name="adj1" fmla="val 45966"/>
              <a:gd name="adj2" fmla="val 840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9624" y="25706"/>
            <a:ext cx="2032929" cy="58477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BIỆN PHÁP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3" y="2727106"/>
            <a:ext cx="2217338" cy="166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83" y1="78000" x2="87917" y2="91167"/>
                        <a14:foregroundMark x1="7000" y1="94083" x2="97417" y2="71417"/>
                        <a14:foregroundMark x1="55167" y1="77250" x2="91917" y2="89333"/>
                        <a14:foregroundMark x1="10250" y1="95500" x2="91250" y2="93333"/>
                        <a14:foregroundMark x1="1917" y1="85333" x2="19000" y2="70750"/>
                        <a14:foregroundMark x1="82500" y1="68167" x2="97083" y2="80917"/>
                        <a14:foregroundMark x1="97750" y1="72167" x2="98833" y2="82417"/>
                        <a14:foregroundMark x1="79583" y1="68500" x2="75917" y2="71417"/>
                        <a14:foregroundMark x1="44917" y1="69250" x2="47083" y2="7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8" y="370459"/>
            <a:ext cx="1643828" cy="164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170" y="2014287"/>
            <a:ext cx="2822823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311" y="4402980"/>
            <a:ext cx="2106202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7622" t="28592"/>
          <a:stretch>
            <a:fillRect/>
          </a:stretch>
        </p:blipFill>
        <p:spPr>
          <a:xfrm>
            <a:off x="3774573" y="610479"/>
            <a:ext cx="1503034" cy="151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7677" y="2014287"/>
            <a:ext cx="3376824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7695"/>
          <a:stretch>
            <a:fillRect/>
          </a:stretch>
        </p:blipFill>
        <p:spPr>
          <a:xfrm>
            <a:off x="6001763" y="770563"/>
            <a:ext cx="3142239" cy="12208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9612" y="2014287"/>
            <a:ext cx="3143932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794" y="2714867"/>
            <a:ext cx="2470128" cy="167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821524" y="4402985"/>
            <a:ext cx="3180238" cy="7155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600" y="2714872"/>
            <a:ext cx="2941952" cy="165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002457" y="4383655"/>
            <a:ext cx="3180238" cy="7155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4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87" y="1009720"/>
            <a:ext cx="4737583" cy="2664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542" y="301838"/>
            <a:ext cx="5938464" cy="71557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quân mỗi hộ gia đình sử dụng 223 túi/tháng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 đương 1kg túi nilon /hộ/ tháng.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407" y="3905267"/>
            <a:ext cx="7682741" cy="71557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Khi ở môi trường tự nhiên một túi nilon phải mất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200 đến 500 năm </a:t>
            </a:r>
            <a:r>
              <a:rPr lang="vi-VN" sz="2000" b="1" dirty="0">
                <a:latin typeface="+mj-lt"/>
              </a:rPr>
              <a:t>mới phân hủy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70"/>
          <a:stretch>
            <a:fillRect/>
          </a:stretch>
        </p:blipFill>
        <p:spPr bwMode="auto">
          <a:xfrm>
            <a:off x="743335" y="3150055"/>
            <a:ext cx="3657600" cy="18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9305"/>
            <a:ext cx="4743066" cy="44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157" flipH="1">
            <a:off x="1962011" y="-98839"/>
            <a:ext cx="4558875" cy="61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4"/>
          <a:stretch>
            <a:fillRect/>
          </a:stretch>
        </p:blipFill>
        <p:spPr bwMode="auto">
          <a:xfrm flipH="1">
            <a:off x="289145" y="148715"/>
            <a:ext cx="2773032" cy="31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06" l="10000" r="90000">
                        <a14:foregroundMark x1="44375" y1="40000" x2="51563" y2="41094"/>
                        <a14:foregroundMark x1="60781" y1="55625" x2="66563" y2="59531"/>
                        <a14:foregroundMark x1="42031" y1="75938" x2="42031" y2="85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23" y="1971631"/>
            <a:ext cx="1178426" cy="1178426"/>
          </a:xfrm>
          <a:prstGeom prst="rect">
            <a:avLst/>
          </a:prstGeom>
        </p:spPr>
      </p:pic>
      <p:pic>
        <p:nvPicPr>
          <p:cNvPr id="9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57" b="100000" l="0" r="38600">
                        <a14:foregroundMark x1="33200" y1="68768" x2="36800" y2="78510"/>
                        <a14:foregroundMark x1="28200" y1="70487" x2="26000" y2="79083"/>
                        <a14:foregroundMark x1="34400" y1="83095" x2="35000" y2="91977"/>
                        <a14:foregroundMark x1="29600" y1="82521" x2="30000" y2="91977"/>
                        <a14:foregroundMark x1="19400" y1="87106" x2="13000" y2="85387"/>
                        <a14:foregroundMark x1="10200" y1="81375" x2="8200" y2="73639"/>
                        <a14:foregroundMark x1="9000" y1="93123" x2="8000" y2="93123"/>
                        <a14:foregroundMark x1="14000" y1="94556" x2="13000" y2="94269"/>
                        <a14:foregroundMark x1="25200" y1="80229" x2="25200" y2="80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699"/>
          <a:stretch>
            <a:fillRect/>
          </a:stretch>
        </p:blipFill>
        <p:spPr bwMode="auto">
          <a:xfrm rot="20904721" flipH="1">
            <a:off x="3120593" y="1537673"/>
            <a:ext cx="1708218" cy="15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33097E-6 L 0.31059 -0.237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18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7313"/>
          <a:stretch>
            <a:fillRect/>
          </a:stretch>
        </p:blipFill>
        <p:spPr>
          <a:xfrm>
            <a:off x="0" y="1160982"/>
            <a:ext cx="9144000" cy="27329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3" t="9112" r="2808" b="32688"/>
          <a:stretch>
            <a:fillRect/>
          </a:stretch>
        </p:blipFill>
        <p:spPr>
          <a:xfrm>
            <a:off x="0" y="2"/>
            <a:ext cx="9144000" cy="46130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416" y="4575422"/>
            <a:ext cx="8167172" cy="58477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PHÂN LOẠI RÁC THẢI TẠI NGUỒN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470" y="0"/>
            <a:ext cx="8725535" cy="247650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r>
              <a:rPr lang="vi-VN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động: 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2" y="1423040"/>
            <a:ext cx="6867525" cy="356171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04" y="157535"/>
            <a:ext cx="9071201" cy="58477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BẢO VỆ MÔI TRƯỜNG LÀ BẢO VỆ CHÍNH CHÚNG 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65305" y="1287780"/>
            <a:ext cx="4618355" cy="1014730"/>
          </a:xfrm>
          <a:prstGeom prst="rect">
            <a:avLst/>
          </a:prstGeom>
          <a:noFill/>
        </p:spPr>
        <p:txBody>
          <a:bodyPr wrap="square" lIns="91430" tIns="45715" rIns="91430" bIns="45715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574" algn="l"/>
              </a:tabLst>
            </a:pPr>
            <a:r>
              <a:rPr lang="vi-VN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Khám phá: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1"/>
            <a:ext cx="184731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81542" y="2171700"/>
            <a:ext cx="4048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43650" y="2800350"/>
            <a:ext cx="0" cy="369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8613" name="Picture 5" descr="C:\Users\Tri Tu\Desktop\tải xuống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"/>
            <a:ext cx="3829049" cy="278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4" name="Picture 6" descr="C:\Users\Tri Tu\Desktop\images356922_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5" y="3226594"/>
            <a:ext cx="3943349" cy="185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83" name="Picture 15" descr="C:\Users\Tri Tu\Desktop\images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671642"/>
            <a:ext cx="33670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C:\Users\Tri Tu\Desktop\images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0096" y="1719264"/>
            <a:ext cx="3367630" cy="2900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6" name="Picture 18" descr="C:\Users\Tri Tu\Desktop\images1416586_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1" y="331838"/>
            <a:ext cx="4411974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" y="294970"/>
            <a:ext cx="3805084" cy="3634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30" y="294968"/>
            <a:ext cx="3926997" cy="3633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535" y="3929333"/>
            <a:ext cx="4080387" cy="6463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ưa lũ, sạt lở đất tại ở Nhà máy thủy điện Rào Trăng 3 (Thừa Thiên-Huế).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928" y="4206328"/>
            <a:ext cx="228889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36032" y="1925899"/>
            <a:ext cx="494203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0" y="137658"/>
            <a:ext cx="3930880" cy="2212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73" y="126985"/>
            <a:ext cx="3382297" cy="224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45" y="2641129"/>
            <a:ext cx="5546746" cy="2088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35" y="4729650"/>
            <a:ext cx="9004865" cy="40395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78712" y="1375292"/>
            <a:ext cx="1297858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>
            <a:off x="3529782" y="2359675"/>
            <a:ext cx="9832" cy="2814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" y="138113"/>
            <a:ext cx="3923071" cy="2208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34" y="138118"/>
            <a:ext cx="4091052" cy="2257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5" y="2582014"/>
            <a:ext cx="4663439" cy="2079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498" y="4711792"/>
            <a:ext cx="642188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6700" y="2346865"/>
            <a:ext cx="441070" cy="23515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 flipH="1">
            <a:off x="5226060" y="2395202"/>
            <a:ext cx="397992" cy="18681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1"/>
            <a:ext cx="184731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34" y="498953"/>
            <a:ext cx="5887065" cy="4513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– 7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44" indent="-257144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Ở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:</a:t>
            </a:r>
          </a:p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ở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15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7225" y="508780"/>
            <a:ext cx="256929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…)</a:t>
            </a:r>
          </a:p>
          <a:p>
            <a:pPr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7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715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988" y="0"/>
            <a:ext cx="1273902" cy="40395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2" grpId="0"/>
    </p:bldLst>
  </p:timing>
</p:sld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884</Words>
  <Application>Microsoft Office PowerPoint</Application>
  <PresentationFormat>On-screen Show (16:9)</PresentationFormat>
  <Paragraphs>90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HP001 4 hàng</vt:lpstr>
      <vt:lpstr>Tahoma</vt:lpstr>
      <vt:lpstr>Times New Roman</vt:lpstr>
      <vt:lpstr>Trebuchet MS</vt:lpstr>
      <vt:lpstr>Wingdings 3</vt:lpstr>
      <vt:lpstr>1_Facet</vt:lpstr>
      <vt:lpstr>Facet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ảnh chụp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Vyvy</dc:creator>
  <cp:lastModifiedBy>Thuy Ninh</cp:lastModifiedBy>
  <cp:revision>165</cp:revision>
  <dcterms:created xsi:type="dcterms:W3CDTF">2022-05-31T14:32:00Z</dcterms:created>
  <dcterms:modified xsi:type="dcterms:W3CDTF">2023-06-03T16:54:19Z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286B733DE5774EC89B07BA1024A0F1C3</vt:lpwstr>
  </property>
  <property fmtid="{D5CDD505-2E9C-101B-9397-08002B2CF9AE}" pid="3" name="KSOProductBuildVer">
    <vt:lpwstr>1033-11.2.0.11513</vt:lpwstr>
  </property>
</Properties>
</file>