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82" r:id="rId2"/>
    <p:sldId id="297" r:id="rId3"/>
    <p:sldId id="303" r:id="rId4"/>
    <p:sldId id="308" r:id="rId5"/>
    <p:sldId id="315" r:id="rId6"/>
    <p:sldId id="316" r:id="rId7"/>
    <p:sldId id="310" r:id="rId8"/>
    <p:sldId id="311" r:id="rId9"/>
    <p:sldId id="305" r:id="rId10"/>
    <p:sldId id="312" r:id="rId11"/>
    <p:sldId id="313" r:id="rId12"/>
    <p:sldId id="306" r:id="rId13"/>
    <p:sldId id="318" r:id="rId14"/>
    <p:sldId id="317" r:id="rId15"/>
    <p:sldId id="273" r:id="rId16"/>
    <p:sldId id="294" r:id="rId17"/>
    <p:sldId id="285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711D6"/>
    <a:srgbClr val="CCFFCC"/>
    <a:srgbClr val="FF00FF"/>
    <a:srgbClr val="FCB70C"/>
    <a:srgbClr val="00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24CDCC6-D759-4F0E-9BD2-7A7C81FB8126}" type="datetimeFigureOut">
              <a:rPr lang="en-US"/>
              <a:pPr>
                <a:defRPr/>
              </a:pPr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53A3FAE-B710-43E7-A32C-B372DCC088F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56987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7C5F1-99C8-47FC-974E-D7EB57311B6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6285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9D3D7-CCD2-4D5F-B8F4-FE470C0B25D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7933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95DC1-5CEA-49D1-9FC0-C66C67BD549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7434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9D731-4250-4125-9D4B-501AC5CDEA8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5783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A9187-41BE-4BAF-BE36-73871365A9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1840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4D400-E2BD-453B-AB53-1ABB89B8982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4161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CDC50-52A4-40E8-A979-361744A56BA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0018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BE7D0-40CF-4E8E-8897-574D03EA119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226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D6121-D06E-48C1-97AE-AA47B03D058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227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AD376-5D5F-423C-8723-76EEAE6AB49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4765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B297-9B35-40A0-B4A5-10C9E592765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520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6A70407-6896-4751-8B13-451C8EEF47E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4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1.jpe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5.w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9.png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6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.jpe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4038600" cy="411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4</a:t>
            </a:r>
          </a:p>
        </p:txBody>
      </p:sp>
      <p:pic>
        <p:nvPicPr>
          <p:cNvPr id="3075" name="Picture 3" descr="deca04cb79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71500" y="3038475"/>
            <a:ext cx="868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LUYỆN TẬP CHUNG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Trang 176 )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0" descr="Pictur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1219200" y="838200"/>
            <a:ext cx="350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Bài 3: Tìm </a:t>
            </a:r>
            <a:r>
              <a:rPr lang="en-US" alt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altLang="vi-V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1990725" y="1547813"/>
          <a:ext cx="235267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5" imgW="748975" imgH="393529" progId="Equation.3">
                  <p:embed/>
                </p:oleObj>
              </mc:Choice>
              <mc:Fallback>
                <p:oleObj name="Equation" r:id="rId5" imgW="748975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25" y="1547813"/>
                        <a:ext cx="2352675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2438400" y="2641600"/>
          <a:ext cx="213360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7" imgW="622030" imgH="393529" progId="Equation.3">
                  <p:embed/>
                </p:oleObj>
              </mc:Choice>
              <mc:Fallback>
                <p:oleObj name="Equation" r:id="rId7" imgW="622030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641600"/>
                        <a:ext cx="2133600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2514600" y="3630613"/>
          <a:ext cx="1316038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9" imgW="380835" imgH="393529" progId="Equation.3">
                  <p:embed/>
                </p:oleObj>
              </mc:Choice>
              <mc:Fallback>
                <p:oleObj name="Equation" r:id="rId9" imgW="380835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30613"/>
                        <a:ext cx="1316038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219200" y="611188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Bài 3: Tìm </a:t>
            </a:r>
            <a:r>
              <a:rPr lang="en-US" alt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altLang="vi-V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1600200" y="1447800"/>
          <a:ext cx="190500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4" imgW="660113" imgH="393529" progId="Equation.3">
                  <p:embed/>
                </p:oleObj>
              </mc:Choice>
              <mc:Fallback>
                <p:oleObj name="Equation" r:id="rId4" imgW="660113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47800"/>
                        <a:ext cx="1905000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1966913" y="2649538"/>
          <a:ext cx="161448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6" imgW="571252" imgH="393529" progId="Equation.3">
                  <p:embed/>
                </p:oleObj>
              </mc:Choice>
              <mc:Fallback>
                <p:oleObj name="Equation" r:id="rId6" imgW="571252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2649538"/>
                        <a:ext cx="161448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1966913" y="3849688"/>
          <a:ext cx="83978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8" imgW="355138" imgH="177569" progId="Equation.3">
                  <p:embed/>
                </p:oleObj>
              </mc:Choice>
              <mc:Fallback>
                <p:oleObj name="Equation" r:id="rId8" imgW="355138" imgH="17756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3849688"/>
                        <a:ext cx="839787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8" name="Picture 20" descr="Picture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0" descr="Picture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3038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" descr="Pictur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512763" y="1300163"/>
            <a:ext cx="84582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Tìm ba số tự nhiên liên tiếp biết tổng ba số đó là 84.</a:t>
            </a:r>
            <a:endParaRPr lang="vi-VN" altLang="vi-VN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081338" y="3600450"/>
            <a:ext cx="2405062" cy="200025"/>
            <a:chOff x="1248" y="2568"/>
            <a:chExt cx="576" cy="144"/>
          </a:xfrm>
        </p:grpSpPr>
        <p:grpSp>
          <p:nvGrpSpPr>
            <p:cNvPr id="14375" name="Group 18"/>
            <p:cNvGrpSpPr>
              <a:grpSpLocks/>
            </p:cNvGrpSpPr>
            <p:nvPr/>
          </p:nvGrpSpPr>
          <p:grpSpPr bwMode="auto">
            <a:xfrm>
              <a:off x="1248" y="2568"/>
              <a:ext cx="576" cy="144"/>
              <a:chOff x="1248" y="2568"/>
              <a:chExt cx="576" cy="144"/>
            </a:xfrm>
          </p:grpSpPr>
          <p:sp>
            <p:nvSpPr>
              <p:cNvPr id="14377" name="Line 12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8" name="Line 13"/>
              <p:cNvSpPr>
                <a:spLocks noChangeShapeType="1"/>
              </p:cNvSpPr>
              <p:nvPr/>
            </p:nvSpPr>
            <p:spPr bwMode="auto">
              <a:xfrm>
                <a:off x="1248" y="256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76" name="Line 21"/>
            <p:cNvSpPr>
              <a:spLocks noChangeShapeType="1"/>
            </p:cNvSpPr>
            <p:nvPr/>
          </p:nvSpPr>
          <p:spPr bwMode="auto">
            <a:xfrm>
              <a:off x="1824" y="256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871538" y="3414713"/>
            <a:ext cx="227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Số thứ nhất: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8089900" y="4076700"/>
            <a:ext cx="665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84</a:t>
            </a:r>
          </a:p>
        </p:txBody>
      </p:sp>
      <p:sp>
        <p:nvSpPr>
          <p:cNvPr id="32" name="AutoShape 44"/>
          <p:cNvSpPr>
            <a:spLocks/>
          </p:cNvSpPr>
          <p:nvPr/>
        </p:nvSpPr>
        <p:spPr bwMode="auto">
          <a:xfrm rot="5400000">
            <a:off x="4992688" y="3376613"/>
            <a:ext cx="411162" cy="4233862"/>
          </a:xfrm>
          <a:prstGeom prst="rightBrace">
            <a:avLst>
              <a:gd name="adj1" fmla="val 33276"/>
              <a:gd name="adj2" fmla="val 50000"/>
            </a:avLst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33" name="AutoShape 45"/>
          <p:cNvSpPr>
            <a:spLocks/>
          </p:cNvSpPr>
          <p:nvPr/>
        </p:nvSpPr>
        <p:spPr bwMode="auto">
          <a:xfrm rot="-5400000">
            <a:off x="4162425" y="2287588"/>
            <a:ext cx="242888" cy="2405062"/>
          </a:xfrm>
          <a:prstGeom prst="rightBrace">
            <a:avLst>
              <a:gd name="adj1" fmla="val 94573"/>
              <a:gd name="adj2" fmla="val 50000"/>
            </a:avLst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35" name="Text Box 47"/>
          <p:cNvSpPr txBox="1">
            <a:spLocks noChangeArrowheads="1"/>
          </p:cNvSpPr>
          <p:nvPr/>
        </p:nvSpPr>
        <p:spPr bwMode="auto">
          <a:xfrm>
            <a:off x="871538" y="2652713"/>
            <a:ext cx="220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C00000"/>
                </a:solidFill>
                <a:latin typeface="Times New Roman" panose="02020603050405020304" pitchFamily="18" charset="0"/>
              </a:rPr>
              <a:t>Ta có sơ đồ:</a:t>
            </a:r>
          </a:p>
        </p:txBody>
      </p:sp>
      <p:sp>
        <p:nvSpPr>
          <p:cNvPr id="36" name="Text Box 41"/>
          <p:cNvSpPr txBox="1">
            <a:spLocks noChangeArrowheads="1"/>
          </p:cNvSpPr>
          <p:nvPr/>
        </p:nvSpPr>
        <p:spPr bwMode="auto">
          <a:xfrm>
            <a:off x="795338" y="4176713"/>
            <a:ext cx="2133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 Số thứ hai:</a:t>
            </a:r>
          </a:p>
        </p:txBody>
      </p:sp>
      <p:sp>
        <p:nvSpPr>
          <p:cNvPr id="40" name="Line 32"/>
          <p:cNvSpPr>
            <a:spLocks noChangeShapeType="1"/>
          </p:cNvSpPr>
          <p:nvPr/>
        </p:nvSpPr>
        <p:spPr bwMode="auto">
          <a:xfrm>
            <a:off x="5486400" y="4438650"/>
            <a:ext cx="914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871538" y="4975225"/>
            <a:ext cx="213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 Số thứ ba:</a:t>
            </a:r>
          </a:p>
        </p:txBody>
      </p:sp>
      <p:grpSp>
        <p:nvGrpSpPr>
          <p:cNvPr id="43" name="Group 37"/>
          <p:cNvGrpSpPr>
            <a:grpSpLocks/>
          </p:cNvGrpSpPr>
          <p:nvPr/>
        </p:nvGrpSpPr>
        <p:grpSpPr bwMode="auto">
          <a:xfrm>
            <a:off x="3081338" y="4338638"/>
            <a:ext cx="2405062" cy="200025"/>
            <a:chOff x="1248" y="2568"/>
            <a:chExt cx="576" cy="144"/>
          </a:xfrm>
        </p:grpSpPr>
        <p:grpSp>
          <p:nvGrpSpPr>
            <p:cNvPr id="14371" name="Group 18"/>
            <p:cNvGrpSpPr>
              <a:grpSpLocks/>
            </p:cNvGrpSpPr>
            <p:nvPr/>
          </p:nvGrpSpPr>
          <p:grpSpPr bwMode="auto">
            <a:xfrm>
              <a:off x="1248" y="2568"/>
              <a:ext cx="576" cy="144"/>
              <a:chOff x="1248" y="2568"/>
              <a:chExt cx="576" cy="144"/>
            </a:xfrm>
          </p:grpSpPr>
          <p:sp>
            <p:nvSpPr>
              <p:cNvPr id="14373" name="Line 12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4" name="Line 13"/>
              <p:cNvSpPr>
                <a:spLocks noChangeShapeType="1"/>
              </p:cNvSpPr>
              <p:nvPr/>
            </p:nvSpPr>
            <p:spPr bwMode="auto">
              <a:xfrm>
                <a:off x="1248" y="256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72" name="Line 21"/>
            <p:cNvSpPr>
              <a:spLocks noChangeShapeType="1"/>
            </p:cNvSpPr>
            <p:nvPr/>
          </p:nvSpPr>
          <p:spPr bwMode="auto">
            <a:xfrm>
              <a:off x="1824" y="256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" name="Group 37"/>
          <p:cNvGrpSpPr>
            <a:grpSpLocks/>
          </p:cNvGrpSpPr>
          <p:nvPr/>
        </p:nvGrpSpPr>
        <p:grpSpPr bwMode="auto">
          <a:xfrm>
            <a:off x="3081338" y="5092700"/>
            <a:ext cx="2405062" cy="200025"/>
            <a:chOff x="1248" y="2568"/>
            <a:chExt cx="576" cy="144"/>
          </a:xfrm>
        </p:grpSpPr>
        <p:grpSp>
          <p:nvGrpSpPr>
            <p:cNvPr id="14367" name="Group 18"/>
            <p:cNvGrpSpPr>
              <a:grpSpLocks/>
            </p:cNvGrpSpPr>
            <p:nvPr/>
          </p:nvGrpSpPr>
          <p:grpSpPr bwMode="auto">
            <a:xfrm>
              <a:off x="1248" y="2568"/>
              <a:ext cx="576" cy="144"/>
              <a:chOff x="1248" y="2568"/>
              <a:chExt cx="576" cy="144"/>
            </a:xfrm>
          </p:grpSpPr>
          <p:sp>
            <p:nvSpPr>
              <p:cNvPr id="14369" name="Line 12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0" name="Line 13"/>
              <p:cNvSpPr>
                <a:spLocks noChangeShapeType="1"/>
              </p:cNvSpPr>
              <p:nvPr/>
            </p:nvSpPr>
            <p:spPr bwMode="auto">
              <a:xfrm>
                <a:off x="1248" y="256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68" name="Line 21"/>
            <p:cNvSpPr>
              <a:spLocks noChangeShapeType="1"/>
            </p:cNvSpPr>
            <p:nvPr/>
          </p:nvSpPr>
          <p:spPr bwMode="auto">
            <a:xfrm>
              <a:off x="1824" y="256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Line 21"/>
          <p:cNvSpPr>
            <a:spLocks noChangeShapeType="1"/>
          </p:cNvSpPr>
          <p:nvPr/>
        </p:nvSpPr>
        <p:spPr bwMode="auto">
          <a:xfrm>
            <a:off x="6400800" y="4340225"/>
            <a:ext cx="0" cy="200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32"/>
          <p:cNvSpPr>
            <a:spLocks noChangeShapeType="1"/>
          </p:cNvSpPr>
          <p:nvPr/>
        </p:nvSpPr>
        <p:spPr bwMode="auto">
          <a:xfrm>
            <a:off x="6400800" y="5192713"/>
            <a:ext cx="914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>
            <a:off x="5486400" y="5192713"/>
            <a:ext cx="914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21"/>
          <p:cNvSpPr>
            <a:spLocks noChangeShapeType="1"/>
          </p:cNvSpPr>
          <p:nvPr/>
        </p:nvSpPr>
        <p:spPr bwMode="auto">
          <a:xfrm>
            <a:off x="7315200" y="5087938"/>
            <a:ext cx="0" cy="200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21"/>
          <p:cNvSpPr>
            <a:spLocks noChangeShapeType="1"/>
          </p:cNvSpPr>
          <p:nvPr/>
        </p:nvSpPr>
        <p:spPr bwMode="auto">
          <a:xfrm>
            <a:off x="6400800" y="5087938"/>
            <a:ext cx="0" cy="200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AutoShape 45"/>
          <p:cNvSpPr>
            <a:spLocks/>
          </p:cNvSpPr>
          <p:nvPr/>
        </p:nvSpPr>
        <p:spPr bwMode="auto">
          <a:xfrm rot="5400000">
            <a:off x="4595019" y="3024982"/>
            <a:ext cx="292100" cy="3319462"/>
          </a:xfrm>
          <a:prstGeom prst="rightBrace">
            <a:avLst>
              <a:gd name="adj1" fmla="val 94543"/>
              <a:gd name="adj2" fmla="val 50000"/>
            </a:avLst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59" name="AutoShape 45"/>
          <p:cNvSpPr>
            <a:spLocks/>
          </p:cNvSpPr>
          <p:nvPr/>
        </p:nvSpPr>
        <p:spPr bwMode="auto">
          <a:xfrm>
            <a:off x="7467600" y="3368675"/>
            <a:ext cx="469900" cy="2084388"/>
          </a:xfrm>
          <a:prstGeom prst="rightBrace">
            <a:avLst>
              <a:gd name="adj1" fmla="val 94692"/>
              <a:gd name="adj2" fmla="val 50000"/>
            </a:avLst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60" name="AutoShape 45"/>
          <p:cNvSpPr>
            <a:spLocks/>
          </p:cNvSpPr>
          <p:nvPr/>
        </p:nvSpPr>
        <p:spPr bwMode="auto">
          <a:xfrm rot="-5400000">
            <a:off x="5843588" y="3714750"/>
            <a:ext cx="184150" cy="898525"/>
          </a:xfrm>
          <a:prstGeom prst="rightBrace">
            <a:avLst>
              <a:gd name="adj1" fmla="val 95192"/>
              <a:gd name="adj2" fmla="val 50000"/>
            </a:avLst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61" name="AutoShape 45"/>
          <p:cNvSpPr>
            <a:spLocks/>
          </p:cNvSpPr>
          <p:nvPr/>
        </p:nvSpPr>
        <p:spPr bwMode="auto">
          <a:xfrm rot="-5400000">
            <a:off x="6754813" y="4486275"/>
            <a:ext cx="185738" cy="896937"/>
          </a:xfrm>
          <a:prstGeom prst="rightBrace">
            <a:avLst>
              <a:gd name="adj1" fmla="val 94211"/>
              <a:gd name="adj2" fmla="val 50000"/>
            </a:avLst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62" name="Text Box 43"/>
          <p:cNvSpPr txBox="1">
            <a:spLocks noChangeArrowheads="1"/>
          </p:cNvSpPr>
          <p:nvPr/>
        </p:nvSpPr>
        <p:spPr bwMode="auto">
          <a:xfrm>
            <a:off x="5764213" y="3452813"/>
            <a:ext cx="407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3" name="Text Box 43"/>
          <p:cNvSpPr txBox="1">
            <a:spLocks noChangeArrowheads="1"/>
          </p:cNvSpPr>
          <p:nvPr/>
        </p:nvSpPr>
        <p:spPr bwMode="auto">
          <a:xfrm>
            <a:off x="4164013" y="2833688"/>
            <a:ext cx="663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4" name="Text Box 43"/>
          <p:cNvSpPr txBox="1">
            <a:spLocks noChangeArrowheads="1"/>
          </p:cNvSpPr>
          <p:nvPr/>
        </p:nvSpPr>
        <p:spPr bwMode="auto">
          <a:xfrm>
            <a:off x="6629400" y="4430713"/>
            <a:ext cx="671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5" name="Text Box 43"/>
          <p:cNvSpPr txBox="1">
            <a:spLocks noChangeArrowheads="1"/>
          </p:cNvSpPr>
          <p:nvPr/>
        </p:nvSpPr>
        <p:spPr bwMode="auto">
          <a:xfrm>
            <a:off x="4543425" y="4713288"/>
            <a:ext cx="665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6" name="Text Box 43"/>
          <p:cNvSpPr txBox="1">
            <a:spLocks noChangeArrowheads="1"/>
          </p:cNvSpPr>
          <p:nvPr/>
        </p:nvSpPr>
        <p:spPr bwMode="auto">
          <a:xfrm>
            <a:off x="5091113" y="5800725"/>
            <a:ext cx="665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1" name="AutoShape 45"/>
          <p:cNvSpPr>
            <a:spLocks/>
          </p:cNvSpPr>
          <p:nvPr/>
        </p:nvSpPr>
        <p:spPr bwMode="auto">
          <a:xfrm rot="-5400000">
            <a:off x="5841206" y="4526757"/>
            <a:ext cx="187325" cy="896938"/>
          </a:xfrm>
          <a:prstGeom prst="rightBrace">
            <a:avLst>
              <a:gd name="adj1" fmla="val 93413"/>
              <a:gd name="adj2" fmla="val 50000"/>
            </a:avLst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5727700" y="4506913"/>
            <a:ext cx="671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animBg="1"/>
      <p:bldP spid="33" grpId="0" animBg="1"/>
      <p:bldP spid="35" grpId="0"/>
      <p:bldP spid="36" grpId="0"/>
      <p:bldP spid="42" grpId="0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/>
      <p:bldP spid="41" grpId="0" animBg="1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552825" y="0"/>
            <a:ext cx="211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vi-VN" altLang="vi-VN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8675" y="4046538"/>
            <a:ext cx="80597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Theo sơ đồ, s</a:t>
            </a: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ố thứ nhất </a:t>
            </a:r>
            <a:r>
              <a: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84 </a:t>
            </a: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1x </a:t>
            </a:r>
            <a:r>
              <a: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): 3</a:t>
            </a:r>
            <a:r>
              <a: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52538" y="4656138"/>
            <a:ext cx="5130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Số thứ hai </a:t>
            </a:r>
            <a:r>
              <a: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là: 2</a:t>
            </a: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7 + </a:t>
            </a:r>
            <a:r>
              <a: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1 = 2</a:t>
            </a: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19200" y="5276850"/>
            <a:ext cx="5360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 Số thứ ba </a:t>
            </a:r>
            <a:r>
              <a: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là: 28 + 1 = 29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33550" y="5886450"/>
            <a:ext cx="5562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: 27; 28; 29 </a:t>
            </a:r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081338" y="2316163"/>
            <a:ext cx="2405062" cy="200025"/>
            <a:chOff x="1248" y="2568"/>
            <a:chExt cx="576" cy="144"/>
          </a:xfrm>
        </p:grpSpPr>
        <p:grpSp>
          <p:nvGrpSpPr>
            <p:cNvPr id="15404" name="Group 18"/>
            <p:cNvGrpSpPr>
              <a:grpSpLocks/>
            </p:cNvGrpSpPr>
            <p:nvPr/>
          </p:nvGrpSpPr>
          <p:grpSpPr bwMode="auto">
            <a:xfrm>
              <a:off x="1248" y="2568"/>
              <a:ext cx="576" cy="144"/>
              <a:chOff x="1248" y="2568"/>
              <a:chExt cx="576" cy="144"/>
            </a:xfrm>
          </p:grpSpPr>
          <p:sp>
            <p:nvSpPr>
              <p:cNvPr id="15406" name="Line 12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Line 13"/>
              <p:cNvSpPr>
                <a:spLocks noChangeShapeType="1"/>
              </p:cNvSpPr>
              <p:nvPr/>
            </p:nvSpPr>
            <p:spPr bwMode="auto">
              <a:xfrm>
                <a:off x="1248" y="256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05" name="Line 21"/>
            <p:cNvSpPr>
              <a:spLocks noChangeShapeType="1"/>
            </p:cNvSpPr>
            <p:nvPr/>
          </p:nvSpPr>
          <p:spPr bwMode="auto">
            <a:xfrm>
              <a:off x="1824" y="256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828675" y="2068513"/>
            <a:ext cx="227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Số thứ nhất:</a:t>
            </a:r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7848600" y="2597150"/>
            <a:ext cx="665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84</a:t>
            </a:r>
          </a:p>
        </p:txBody>
      </p:sp>
      <p:sp>
        <p:nvSpPr>
          <p:cNvPr id="16" name="AutoShape 44"/>
          <p:cNvSpPr>
            <a:spLocks/>
          </p:cNvSpPr>
          <p:nvPr/>
        </p:nvSpPr>
        <p:spPr bwMode="auto">
          <a:xfrm rot="5400000">
            <a:off x="4992688" y="1792288"/>
            <a:ext cx="411162" cy="4233862"/>
          </a:xfrm>
          <a:prstGeom prst="rightBrace">
            <a:avLst>
              <a:gd name="adj1" fmla="val 33276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17" name="AutoShape 45"/>
          <p:cNvSpPr>
            <a:spLocks/>
          </p:cNvSpPr>
          <p:nvPr/>
        </p:nvSpPr>
        <p:spPr bwMode="auto">
          <a:xfrm rot="-5400000">
            <a:off x="4162425" y="887413"/>
            <a:ext cx="242888" cy="2405062"/>
          </a:xfrm>
          <a:prstGeom prst="rightBrace">
            <a:avLst>
              <a:gd name="adj1" fmla="val 94573"/>
              <a:gd name="adj2" fmla="val 50000"/>
            </a:avLst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18" name="Text Box 47"/>
          <p:cNvSpPr txBox="1">
            <a:spLocks noChangeArrowheads="1"/>
          </p:cNvSpPr>
          <p:nvPr/>
        </p:nvSpPr>
        <p:spPr bwMode="auto">
          <a:xfrm>
            <a:off x="858838" y="13208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C00000"/>
                </a:solidFill>
                <a:latin typeface="Times New Roman" panose="02020603050405020304" pitchFamily="18" charset="0"/>
              </a:rPr>
              <a:t>Ta có sơ đồ:</a:t>
            </a:r>
          </a:p>
        </p:txBody>
      </p:sp>
      <p:sp>
        <p:nvSpPr>
          <p:cNvPr id="19" name="Text Box 41"/>
          <p:cNvSpPr txBox="1">
            <a:spLocks noChangeArrowheads="1"/>
          </p:cNvSpPr>
          <p:nvPr/>
        </p:nvSpPr>
        <p:spPr bwMode="auto">
          <a:xfrm>
            <a:off x="795338" y="2697163"/>
            <a:ext cx="2133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 Số thứ hai:</a:t>
            </a:r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>
            <a:off x="5486400" y="2959100"/>
            <a:ext cx="914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871538" y="3390900"/>
            <a:ext cx="213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 Số thứ ba:</a:t>
            </a:r>
          </a:p>
        </p:txBody>
      </p: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3081338" y="2859088"/>
            <a:ext cx="2405062" cy="200025"/>
            <a:chOff x="1248" y="2568"/>
            <a:chExt cx="576" cy="144"/>
          </a:xfrm>
        </p:grpSpPr>
        <p:grpSp>
          <p:nvGrpSpPr>
            <p:cNvPr id="15400" name="Group 18"/>
            <p:cNvGrpSpPr>
              <a:grpSpLocks/>
            </p:cNvGrpSpPr>
            <p:nvPr/>
          </p:nvGrpSpPr>
          <p:grpSpPr bwMode="auto">
            <a:xfrm>
              <a:off x="1248" y="2568"/>
              <a:ext cx="576" cy="144"/>
              <a:chOff x="1248" y="2568"/>
              <a:chExt cx="576" cy="144"/>
            </a:xfrm>
          </p:grpSpPr>
          <p:sp>
            <p:nvSpPr>
              <p:cNvPr id="15402" name="Line 12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Line 13"/>
              <p:cNvSpPr>
                <a:spLocks noChangeShapeType="1"/>
              </p:cNvSpPr>
              <p:nvPr/>
            </p:nvSpPr>
            <p:spPr bwMode="auto">
              <a:xfrm>
                <a:off x="1248" y="256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01" name="Line 21"/>
            <p:cNvSpPr>
              <a:spLocks noChangeShapeType="1"/>
            </p:cNvSpPr>
            <p:nvPr/>
          </p:nvSpPr>
          <p:spPr bwMode="auto">
            <a:xfrm>
              <a:off x="1824" y="256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37"/>
          <p:cNvGrpSpPr>
            <a:grpSpLocks/>
          </p:cNvGrpSpPr>
          <p:nvPr/>
        </p:nvGrpSpPr>
        <p:grpSpPr bwMode="auto">
          <a:xfrm>
            <a:off x="3081338" y="3508375"/>
            <a:ext cx="2405062" cy="200025"/>
            <a:chOff x="1248" y="2568"/>
            <a:chExt cx="576" cy="144"/>
          </a:xfrm>
        </p:grpSpPr>
        <p:grpSp>
          <p:nvGrpSpPr>
            <p:cNvPr id="15396" name="Group 18"/>
            <p:cNvGrpSpPr>
              <a:grpSpLocks/>
            </p:cNvGrpSpPr>
            <p:nvPr/>
          </p:nvGrpSpPr>
          <p:grpSpPr bwMode="auto">
            <a:xfrm>
              <a:off x="1248" y="2568"/>
              <a:ext cx="576" cy="144"/>
              <a:chOff x="1248" y="2568"/>
              <a:chExt cx="576" cy="144"/>
            </a:xfrm>
          </p:grpSpPr>
          <p:sp>
            <p:nvSpPr>
              <p:cNvPr id="15398" name="Line 12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Line 13"/>
              <p:cNvSpPr>
                <a:spLocks noChangeShapeType="1"/>
              </p:cNvSpPr>
              <p:nvPr/>
            </p:nvSpPr>
            <p:spPr bwMode="auto">
              <a:xfrm>
                <a:off x="1248" y="256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97" name="Line 21"/>
            <p:cNvSpPr>
              <a:spLocks noChangeShapeType="1"/>
            </p:cNvSpPr>
            <p:nvPr/>
          </p:nvSpPr>
          <p:spPr bwMode="auto">
            <a:xfrm>
              <a:off x="1824" y="256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6400800" y="2860675"/>
            <a:ext cx="0" cy="200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6400800" y="3608388"/>
            <a:ext cx="914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5486400" y="3608388"/>
            <a:ext cx="914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>
            <a:off x="7315200" y="3503613"/>
            <a:ext cx="0" cy="200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>
            <a:off x="6400800" y="3503613"/>
            <a:ext cx="0" cy="200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AutoShape 45"/>
          <p:cNvSpPr>
            <a:spLocks/>
          </p:cNvSpPr>
          <p:nvPr/>
        </p:nvSpPr>
        <p:spPr bwMode="auto">
          <a:xfrm rot="5400000">
            <a:off x="4625975" y="1428751"/>
            <a:ext cx="230187" cy="3319462"/>
          </a:xfrm>
          <a:prstGeom prst="rightBrace">
            <a:avLst>
              <a:gd name="adj1" fmla="val 94536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38" name="AutoShape 45"/>
          <p:cNvSpPr>
            <a:spLocks/>
          </p:cNvSpPr>
          <p:nvPr/>
        </p:nvSpPr>
        <p:spPr bwMode="auto">
          <a:xfrm>
            <a:off x="7391400" y="1784350"/>
            <a:ext cx="322263" cy="2128838"/>
          </a:xfrm>
          <a:prstGeom prst="rightBrace">
            <a:avLst>
              <a:gd name="adj1" fmla="val 94685"/>
              <a:gd name="adj2" fmla="val 50694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39" name="AutoShape 45"/>
          <p:cNvSpPr>
            <a:spLocks/>
          </p:cNvSpPr>
          <p:nvPr/>
        </p:nvSpPr>
        <p:spPr bwMode="auto">
          <a:xfrm rot="-5400000">
            <a:off x="5843588" y="2235200"/>
            <a:ext cx="184150" cy="898525"/>
          </a:xfrm>
          <a:prstGeom prst="rightBrace">
            <a:avLst>
              <a:gd name="adj1" fmla="val 95192"/>
              <a:gd name="adj2" fmla="val 50000"/>
            </a:avLst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40" name="AutoShape 45"/>
          <p:cNvSpPr>
            <a:spLocks/>
          </p:cNvSpPr>
          <p:nvPr/>
        </p:nvSpPr>
        <p:spPr bwMode="auto">
          <a:xfrm rot="-5400000">
            <a:off x="6754813" y="2901950"/>
            <a:ext cx="185738" cy="896937"/>
          </a:xfrm>
          <a:prstGeom prst="rightBrace">
            <a:avLst>
              <a:gd name="adj1" fmla="val 94211"/>
              <a:gd name="adj2" fmla="val 50000"/>
            </a:avLst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5764213" y="1868488"/>
            <a:ext cx="407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4164013" y="1270000"/>
            <a:ext cx="663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6629400" y="2951163"/>
            <a:ext cx="671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4543425" y="3128963"/>
            <a:ext cx="665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5202238" y="3819525"/>
            <a:ext cx="665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6" name="AutoShape 45"/>
          <p:cNvSpPr>
            <a:spLocks/>
          </p:cNvSpPr>
          <p:nvPr/>
        </p:nvSpPr>
        <p:spPr bwMode="auto">
          <a:xfrm rot="-5400000">
            <a:off x="5842000" y="2941638"/>
            <a:ext cx="185737" cy="896938"/>
          </a:xfrm>
          <a:prstGeom prst="rightBrace">
            <a:avLst>
              <a:gd name="adj1" fmla="val 94212"/>
              <a:gd name="adj2" fmla="val 50000"/>
            </a:avLst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5727700" y="2922588"/>
            <a:ext cx="671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892175" y="571500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Hai số tự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liên tiếp thì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hơn hoặc kém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 1 đơn vị.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885825" y="76200"/>
            <a:ext cx="164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4" grpId="0"/>
      <p:bldP spid="15" grpId="0"/>
      <p:bldP spid="16" grpId="0" animBg="1"/>
      <p:bldP spid="17" grpId="0" animBg="1"/>
      <p:bldP spid="18" grpId="0"/>
      <p:bldP spid="19" grpId="0"/>
      <p:bldP spid="21" grpId="0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 animBg="1"/>
      <p:bldP spid="47" grpId="0"/>
      <p:bldP spid="4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663" y="3503613"/>
            <a:ext cx="853440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Vì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số tự nhiên liên tiếp hơn kém nhau 1 đơn vị, và số ở giữa bằng  số trung bình cộng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Vậy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thứ hai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: 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 : 3 = 28</a:t>
            </a:r>
          </a:p>
          <a:p>
            <a:pPr>
              <a:defRPr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Số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nhất là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28 -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27</a:t>
            </a:r>
          </a:p>
          <a:p>
            <a:pPr>
              <a:defRPr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Số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là    :   28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29</a:t>
            </a:r>
          </a:p>
          <a:p>
            <a:pPr>
              <a:defRPr/>
            </a:pPr>
            <a:r>
              <a:rPr lang="fr-FR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Đáp </a:t>
            </a:r>
            <a:r>
              <a:rPr lang="fr-FR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số: 27, 28, 29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3486150" y="241300"/>
            <a:ext cx="211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vi-VN" altLang="vi-VN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081338" y="1547813"/>
            <a:ext cx="2405062" cy="200025"/>
            <a:chOff x="1248" y="2568"/>
            <a:chExt cx="576" cy="144"/>
          </a:xfrm>
        </p:grpSpPr>
        <p:grpSp>
          <p:nvGrpSpPr>
            <p:cNvPr id="16424" name="Group 18"/>
            <p:cNvGrpSpPr>
              <a:grpSpLocks/>
            </p:cNvGrpSpPr>
            <p:nvPr/>
          </p:nvGrpSpPr>
          <p:grpSpPr bwMode="auto">
            <a:xfrm>
              <a:off x="1248" y="2568"/>
              <a:ext cx="576" cy="144"/>
              <a:chOff x="1248" y="2568"/>
              <a:chExt cx="576" cy="144"/>
            </a:xfrm>
          </p:grpSpPr>
          <p:sp>
            <p:nvSpPr>
              <p:cNvPr id="16426" name="Line 12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Line 13"/>
              <p:cNvSpPr>
                <a:spLocks noChangeShapeType="1"/>
              </p:cNvSpPr>
              <p:nvPr/>
            </p:nvSpPr>
            <p:spPr bwMode="auto">
              <a:xfrm>
                <a:off x="1248" y="256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25" name="Line 21"/>
            <p:cNvSpPr>
              <a:spLocks noChangeShapeType="1"/>
            </p:cNvSpPr>
            <p:nvPr/>
          </p:nvSpPr>
          <p:spPr bwMode="auto">
            <a:xfrm>
              <a:off x="1824" y="256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871538" y="1381125"/>
            <a:ext cx="227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Số thứ nhất:</a:t>
            </a:r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7848600" y="1881188"/>
            <a:ext cx="665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84</a:t>
            </a:r>
          </a:p>
        </p:txBody>
      </p:sp>
      <p:sp>
        <p:nvSpPr>
          <p:cNvPr id="13" name="AutoShape 44"/>
          <p:cNvSpPr>
            <a:spLocks/>
          </p:cNvSpPr>
          <p:nvPr/>
        </p:nvSpPr>
        <p:spPr bwMode="auto">
          <a:xfrm rot="5400000">
            <a:off x="4992687" y="1181101"/>
            <a:ext cx="411163" cy="4233862"/>
          </a:xfrm>
          <a:prstGeom prst="rightBrace">
            <a:avLst>
              <a:gd name="adj1" fmla="val 33275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14" name="AutoShape 45"/>
          <p:cNvSpPr>
            <a:spLocks/>
          </p:cNvSpPr>
          <p:nvPr/>
        </p:nvSpPr>
        <p:spPr bwMode="auto">
          <a:xfrm rot="-5400000">
            <a:off x="4162425" y="234951"/>
            <a:ext cx="242887" cy="2405062"/>
          </a:xfrm>
          <a:prstGeom prst="rightBrace">
            <a:avLst>
              <a:gd name="adj1" fmla="val 94573"/>
              <a:gd name="adj2" fmla="val 50000"/>
            </a:avLst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871538" y="695325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C00000"/>
                </a:solidFill>
                <a:latin typeface="Times New Roman" panose="02020603050405020304" pitchFamily="18" charset="0"/>
              </a:rPr>
              <a:t>Ta có sơ đồ:</a:t>
            </a:r>
          </a:p>
        </p:txBody>
      </p:sp>
      <p:sp>
        <p:nvSpPr>
          <p:cNvPr id="16" name="Text Box 41"/>
          <p:cNvSpPr txBox="1">
            <a:spLocks noChangeArrowheads="1"/>
          </p:cNvSpPr>
          <p:nvPr/>
        </p:nvSpPr>
        <p:spPr bwMode="auto">
          <a:xfrm>
            <a:off x="795338" y="1981200"/>
            <a:ext cx="213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 Số thứ hai:</a:t>
            </a:r>
          </a:p>
        </p:txBody>
      </p:sp>
      <p:sp>
        <p:nvSpPr>
          <p:cNvPr id="17" name="Line 32"/>
          <p:cNvSpPr>
            <a:spLocks noChangeShapeType="1"/>
          </p:cNvSpPr>
          <p:nvPr/>
        </p:nvSpPr>
        <p:spPr bwMode="auto">
          <a:xfrm>
            <a:off x="5486400" y="2243138"/>
            <a:ext cx="914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871538" y="2779713"/>
            <a:ext cx="2133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 Số thứ ba:</a:t>
            </a:r>
          </a:p>
        </p:txBody>
      </p:sp>
      <p:grpSp>
        <p:nvGrpSpPr>
          <p:cNvPr id="19" name="Group 37"/>
          <p:cNvGrpSpPr>
            <a:grpSpLocks/>
          </p:cNvGrpSpPr>
          <p:nvPr/>
        </p:nvGrpSpPr>
        <p:grpSpPr bwMode="auto">
          <a:xfrm>
            <a:off x="3081338" y="2143125"/>
            <a:ext cx="2405062" cy="200025"/>
            <a:chOff x="1248" y="2568"/>
            <a:chExt cx="576" cy="144"/>
          </a:xfrm>
        </p:grpSpPr>
        <p:grpSp>
          <p:nvGrpSpPr>
            <p:cNvPr id="16420" name="Group 18"/>
            <p:cNvGrpSpPr>
              <a:grpSpLocks/>
            </p:cNvGrpSpPr>
            <p:nvPr/>
          </p:nvGrpSpPr>
          <p:grpSpPr bwMode="auto">
            <a:xfrm>
              <a:off x="1248" y="2568"/>
              <a:ext cx="576" cy="144"/>
              <a:chOff x="1248" y="2568"/>
              <a:chExt cx="576" cy="144"/>
            </a:xfrm>
          </p:grpSpPr>
          <p:sp>
            <p:nvSpPr>
              <p:cNvPr id="16422" name="Line 12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3" name="Line 13"/>
              <p:cNvSpPr>
                <a:spLocks noChangeShapeType="1"/>
              </p:cNvSpPr>
              <p:nvPr/>
            </p:nvSpPr>
            <p:spPr bwMode="auto">
              <a:xfrm>
                <a:off x="1248" y="256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21" name="Line 21"/>
            <p:cNvSpPr>
              <a:spLocks noChangeShapeType="1"/>
            </p:cNvSpPr>
            <p:nvPr/>
          </p:nvSpPr>
          <p:spPr bwMode="auto">
            <a:xfrm>
              <a:off x="1824" y="256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37"/>
          <p:cNvGrpSpPr>
            <a:grpSpLocks/>
          </p:cNvGrpSpPr>
          <p:nvPr/>
        </p:nvGrpSpPr>
        <p:grpSpPr bwMode="auto">
          <a:xfrm>
            <a:off x="3081338" y="2897188"/>
            <a:ext cx="2405062" cy="200025"/>
            <a:chOff x="1248" y="2568"/>
            <a:chExt cx="576" cy="144"/>
          </a:xfrm>
        </p:grpSpPr>
        <p:grpSp>
          <p:nvGrpSpPr>
            <p:cNvPr id="16416" name="Group 18"/>
            <p:cNvGrpSpPr>
              <a:grpSpLocks/>
            </p:cNvGrpSpPr>
            <p:nvPr/>
          </p:nvGrpSpPr>
          <p:grpSpPr bwMode="auto">
            <a:xfrm>
              <a:off x="1248" y="2568"/>
              <a:ext cx="576" cy="144"/>
              <a:chOff x="1248" y="2568"/>
              <a:chExt cx="576" cy="144"/>
            </a:xfrm>
          </p:grpSpPr>
          <p:sp>
            <p:nvSpPr>
              <p:cNvPr id="16418" name="Line 12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Line 13"/>
              <p:cNvSpPr>
                <a:spLocks noChangeShapeType="1"/>
              </p:cNvSpPr>
              <p:nvPr/>
            </p:nvSpPr>
            <p:spPr bwMode="auto">
              <a:xfrm>
                <a:off x="1248" y="256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17" name="Line 21"/>
            <p:cNvSpPr>
              <a:spLocks noChangeShapeType="1"/>
            </p:cNvSpPr>
            <p:nvPr/>
          </p:nvSpPr>
          <p:spPr bwMode="auto">
            <a:xfrm>
              <a:off x="1824" y="256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Line 21"/>
          <p:cNvSpPr>
            <a:spLocks noChangeShapeType="1"/>
          </p:cNvSpPr>
          <p:nvPr/>
        </p:nvSpPr>
        <p:spPr bwMode="auto">
          <a:xfrm>
            <a:off x="6400800" y="2144713"/>
            <a:ext cx="0" cy="200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>
            <a:off x="6400800" y="2997200"/>
            <a:ext cx="914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5486400" y="2997200"/>
            <a:ext cx="914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7315200" y="2892425"/>
            <a:ext cx="0" cy="200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>
            <a:off x="6400800" y="2892425"/>
            <a:ext cx="0" cy="200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AutoShape 45"/>
          <p:cNvSpPr>
            <a:spLocks/>
          </p:cNvSpPr>
          <p:nvPr/>
        </p:nvSpPr>
        <p:spPr bwMode="auto">
          <a:xfrm rot="5400000">
            <a:off x="4595019" y="829469"/>
            <a:ext cx="292100" cy="3319462"/>
          </a:xfrm>
          <a:prstGeom prst="rightBrace">
            <a:avLst>
              <a:gd name="adj1" fmla="val 94543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35" name="AutoShape 45"/>
          <p:cNvSpPr>
            <a:spLocks/>
          </p:cNvSpPr>
          <p:nvPr/>
        </p:nvSpPr>
        <p:spPr bwMode="auto">
          <a:xfrm>
            <a:off x="7391400" y="1173163"/>
            <a:ext cx="322263" cy="2128837"/>
          </a:xfrm>
          <a:prstGeom prst="rightBrace">
            <a:avLst>
              <a:gd name="adj1" fmla="val 94685"/>
              <a:gd name="adj2" fmla="val 50694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36" name="AutoShape 45"/>
          <p:cNvSpPr>
            <a:spLocks/>
          </p:cNvSpPr>
          <p:nvPr/>
        </p:nvSpPr>
        <p:spPr bwMode="auto">
          <a:xfrm rot="-5400000">
            <a:off x="5843588" y="1519237"/>
            <a:ext cx="184150" cy="898525"/>
          </a:xfrm>
          <a:prstGeom prst="rightBrace">
            <a:avLst>
              <a:gd name="adj1" fmla="val 95192"/>
              <a:gd name="adj2" fmla="val 50000"/>
            </a:avLst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37" name="AutoShape 45"/>
          <p:cNvSpPr>
            <a:spLocks/>
          </p:cNvSpPr>
          <p:nvPr/>
        </p:nvSpPr>
        <p:spPr bwMode="auto">
          <a:xfrm rot="-5400000">
            <a:off x="6754813" y="2290763"/>
            <a:ext cx="185737" cy="896937"/>
          </a:xfrm>
          <a:prstGeom prst="rightBrace">
            <a:avLst>
              <a:gd name="adj1" fmla="val 94212"/>
              <a:gd name="adj2" fmla="val 50000"/>
            </a:avLst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5840413" y="1381125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4164013" y="914400"/>
            <a:ext cx="663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6629400" y="2235200"/>
            <a:ext cx="67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4543425" y="2517775"/>
            <a:ext cx="665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5202238" y="3352800"/>
            <a:ext cx="665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3" name="AutoShape 45"/>
          <p:cNvSpPr>
            <a:spLocks/>
          </p:cNvSpPr>
          <p:nvPr/>
        </p:nvSpPr>
        <p:spPr bwMode="auto">
          <a:xfrm rot="-5400000">
            <a:off x="5842000" y="2330450"/>
            <a:ext cx="185738" cy="896938"/>
          </a:xfrm>
          <a:prstGeom prst="rightBrace">
            <a:avLst>
              <a:gd name="adj1" fmla="val 94211"/>
              <a:gd name="adj2" fmla="val 50000"/>
            </a:avLst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5727700" y="2311400"/>
            <a:ext cx="67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6415" name="Rectangle 44"/>
          <p:cNvSpPr>
            <a:spLocks noChangeArrowheads="1"/>
          </p:cNvSpPr>
          <p:nvPr/>
        </p:nvSpPr>
        <p:spPr bwMode="auto">
          <a:xfrm>
            <a:off x="885825" y="171450"/>
            <a:ext cx="164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 animBg="1"/>
      <p:bldP spid="14" grpId="0" animBg="1"/>
      <p:bldP spid="15" grpId="0"/>
      <p:bldP spid="16" grpId="0"/>
      <p:bldP spid="18" grpId="0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 animBg="1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852738" y="3781425"/>
            <a:ext cx="914400" cy="228600"/>
            <a:chOff x="1248" y="2568"/>
            <a:chExt cx="576" cy="144"/>
          </a:xfrm>
        </p:grpSpPr>
        <p:grpSp>
          <p:nvGrpSpPr>
            <p:cNvPr id="17441" name="Group 18"/>
            <p:cNvGrpSpPr>
              <a:grpSpLocks/>
            </p:cNvGrpSpPr>
            <p:nvPr/>
          </p:nvGrpSpPr>
          <p:grpSpPr bwMode="auto">
            <a:xfrm>
              <a:off x="1248" y="2568"/>
              <a:ext cx="576" cy="144"/>
              <a:chOff x="1248" y="2568"/>
              <a:chExt cx="576" cy="144"/>
            </a:xfrm>
          </p:grpSpPr>
          <p:sp>
            <p:nvSpPr>
              <p:cNvPr id="17443" name="Line 12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Line 13"/>
              <p:cNvSpPr>
                <a:spLocks noChangeShapeType="1"/>
              </p:cNvSpPr>
              <p:nvPr/>
            </p:nvSpPr>
            <p:spPr bwMode="auto">
              <a:xfrm>
                <a:off x="1248" y="256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42" name="Line 21"/>
            <p:cNvSpPr>
              <a:spLocks noChangeShapeType="1"/>
            </p:cNvSpPr>
            <p:nvPr/>
          </p:nvSpPr>
          <p:spPr bwMode="auto">
            <a:xfrm>
              <a:off x="1824" y="256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852738" y="4543425"/>
            <a:ext cx="3676650" cy="228600"/>
            <a:chOff x="1236" y="2964"/>
            <a:chExt cx="2316" cy="144"/>
          </a:xfrm>
        </p:grpSpPr>
        <p:sp>
          <p:nvSpPr>
            <p:cNvPr id="17428" name="Line 17"/>
            <p:cNvSpPr>
              <a:spLocks noChangeShapeType="1"/>
            </p:cNvSpPr>
            <p:nvPr/>
          </p:nvSpPr>
          <p:spPr bwMode="auto">
            <a:xfrm>
              <a:off x="3552" y="2964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29" name="Group 22"/>
            <p:cNvGrpSpPr>
              <a:grpSpLocks/>
            </p:cNvGrpSpPr>
            <p:nvPr/>
          </p:nvGrpSpPr>
          <p:grpSpPr bwMode="auto">
            <a:xfrm>
              <a:off x="1236" y="2964"/>
              <a:ext cx="576" cy="144"/>
              <a:chOff x="1248" y="2568"/>
              <a:chExt cx="576" cy="144"/>
            </a:xfrm>
          </p:grpSpPr>
          <p:sp>
            <p:nvSpPr>
              <p:cNvPr id="17439" name="Line 23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Line 24"/>
              <p:cNvSpPr>
                <a:spLocks noChangeShapeType="1"/>
              </p:cNvSpPr>
              <p:nvPr/>
            </p:nvSpPr>
            <p:spPr bwMode="auto">
              <a:xfrm>
                <a:off x="1248" y="256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30" name="Group 28"/>
            <p:cNvGrpSpPr>
              <a:grpSpLocks/>
            </p:cNvGrpSpPr>
            <p:nvPr/>
          </p:nvGrpSpPr>
          <p:grpSpPr bwMode="auto">
            <a:xfrm>
              <a:off x="1800" y="2964"/>
              <a:ext cx="576" cy="144"/>
              <a:chOff x="1248" y="2568"/>
              <a:chExt cx="576" cy="144"/>
            </a:xfrm>
          </p:grpSpPr>
          <p:sp>
            <p:nvSpPr>
              <p:cNvPr id="17437" name="Line 29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Line 30"/>
              <p:cNvSpPr>
                <a:spLocks noChangeShapeType="1"/>
              </p:cNvSpPr>
              <p:nvPr/>
            </p:nvSpPr>
            <p:spPr bwMode="auto">
              <a:xfrm>
                <a:off x="1248" y="256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31" name="Group 31"/>
            <p:cNvGrpSpPr>
              <a:grpSpLocks/>
            </p:cNvGrpSpPr>
            <p:nvPr/>
          </p:nvGrpSpPr>
          <p:grpSpPr bwMode="auto">
            <a:xfrm>
              <a:off x="2964" y="2964"/>
              <a:ext cx="576" cy="144"/>
              <a:chOff x="1248" y="2568"/>
              <a:chExt cx="576" cy="144"/>
            </a:xfrm>
          </p:grpSpPr>
          <p:sp>
            <p:nvSpPr>
              <p:cNvPr id="17435" name="Line 32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Line 33"/>
              <p:cNvSpPr>
                <a:spLocks noChangeShapeType="1"/>
              </p:cNvSpPr>
              <p:nvPr/>
            </p:nvSpPr>
            <p:spPr bwMode="auto">
              <a:xfrm>
                <a:off x="1248" y="256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32" name="Group 34"/>
            <p:cNvGrpSpPr>
              <a:grpSpLocks/>
            </p:cNvGrpSpPr>
            <p:nvPr/>
          </p:nvGrpSpPr>
          <p:grpSpPr bwMode="auto">
            <a:xfrm>
              <a:off x="2376" y="2964"/>
              <a:ext cx="576" cy="144"/>
              <a:chOff x="1248" y="2568"/>
              <a:chExt cx="576" cy="144"/>
            </a:xfrm>
          </p:grpSpPr>
          <p:sp>
            <p:nvSpPr>
              <p:cNvPr id="17433" name="Line 35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Line 36"/>
              <p:cNvSpPr>
                <a:spLocks noChangeShapeType="1"/>
              </p:cNvSpPr>
              <p:nvPr/>
            </p:nvSpPr>
            <p:spPr bwMode="auto">
              <a:xfrm>
                <a:off x="1248" y="256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3141663" y="3027363"/>
            <a:ext cx="1201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? Tuổi</a:t>
            </a: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871538" y="36195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Tuổi con:</a:t>
            </a: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5715000" y="3517900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30 tuổi</a:t>
            </a:r>
          </a:p>
        </p:txBody>
      </p:sp>
      <p:sp>
        <p:nvSpPr>
          <p:cNvPr id="38" name="AutoShape 44"/>
          <p:cNvSpPr>
            <a:spLocks/>
          </p:cNvSpPr>
          <p:nvPr/>
        </p:nvSpPr>
        <p:spPr bwMode="auto">
          <a:xfrm rot="-5400000">
            <a:off x="5899944" y="1961357"/>
            <a:ext cx="325437" cy="4591050"/>
          </a:xfrm>
          <a:prstGeom prst="rightBrace">
            <a:avLst>
              <a:gd name="adj1" fmla="val 33309"/>
              <a:gd name="adj2" fmla="val 50000"/>
            </a:avLst>
          </a:prstGeom>
          <a:noFill/>
          <a:ln w="28575">
            <a:solidFill>
              <a:srgbClr val="00009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39" name="AutoShape 45"/>
          <p:cNvSpPr>
            <a:spLocks/>
          </p:cNvSpPr>
          <p:nvPr/>
        </p:nvSpPr>
        <p:spPr bwMode="auto">
          <a:xfrm rot="-5400000">
            <a:off x="3167857" y="3218656"/>
            <a:ext cx="285750" cy="852487"/>
          </a:xfrm>
          <a:prstGeom prst="rightBrace">
            <a:avLst>
              <a:gd name="adj1" fmla="val 94583"/>
              <a:gd name="adj2" fmla="val 50000"/>
            </a:avLst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40" name="AutoShape 46"/>
          <p:cNvSpPr>
            <a:spLocks/>
          </p:cNvSpPr>
          <p:nvPr/>
        </p:nvSpPr>
        <p:spPr bwMode="auto">
          <a:xfrm rot="5400000">
            <a:off x="5482431" y="2170907"/>
            <a:ext cx="246063" cy="5505450"/>
          </a:xfrm>
          <a:prstGeom prst="rightBrace">
            <a:avLst>
              <a:gd name="adj1" fmla="val 112389"/>
              <a:gd name="adj2" fmla="val 50000"/>
            </a:avLst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41" name="Text Box 47"/>
          <p:cNvSpPr txBox="1">
            <a:spLocks noChangeArrowheads="1"/>
          </p:cNvSpPr>
          <p:nvPr/>
        </p:nvSpPr>
        <p:spPr bwMode="auto">
          <a:xfrm>
            <a:off x="871538" y="2443163"/>
            <a:ext cx="3014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</a:rPr>
              <a:t>Ta có sơ đồ: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795338" y="4381500"/>
            <a:ext cx="213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 Tuổi bố:</a:t>
            </a: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4814888" y="5191125"/>
            <a:ext cx="1128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? Tuổi</a:t>
            </a:r>
          </a:p>
        </p:txBody>
      </p:sp>
      <p:sp>
        <p:nvSpPr>
          <p:cNvPr id="17421" name="Rectangle 2"/>
          <p:cNvSpPr>
            <a:spLocks noChangeArrowheads="1"/>
          </p:cNvSpPr>
          <p:nvPr/>
        </p:nvSpPr>
        <p:spPr bwMode="auto">
          <a:xfrm>
            <a:off x="484188" y="914400"/>
            <a:ext cx="83566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vi-VN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vi-VN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hơn con 30 tuổi</a:t>
            </a:r>
            <a:r>
              <a:rPr lang="vi-VN" altLang="vi-VN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vi-VN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con bằng      tuổi bố. Tìm tuổi của mỗi người.</a:t>
            </a:r>
            <a:endParaRPr lang="vi-VN" altLang="vi-VN" b="1" i="1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7422" name="Object 9"/>
          <p:cNvGraphicFramePr>
            <a:graphicFrameLocks noChangeAspect="1"/>
          </p:cNvGraphicFramePr>
          <p:nvPr/>
        </p:nvGraphicFramePr>
        <p:xfrm>
          <a:off x="6858000" y="838200"/>
          <a:ext cx="55086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Equation" r:id="rId4" imgW="152334" imgH="393529" progId="Equation.3">
                  <p:embed/>
                </p:oleObj>
              </mc:Choice>
              <mc:Fallback>
                <p:oleObj name="Equation" r:id="rId4" imgW="152334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838200"/>
                        <a:ext cx="550863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Line 17"/>
          <p:cNvSpPr>
            <a:spLocks noChangeShapeType="1"/>
          </p:cNvSpPr>
          <p:nvPr/>
        </p:nvSpPr>
        <p:spPr bwMode="auto">
          <a:xfrm>
            <a:off x="7462838" y="4543425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32"/>
          <p:cNvSpPr>
            <a:spLocks noChangeShapeType="1"/>
          </p:cNvSpPr>
          <p:nvPr/>
        </p:nvSpPr>
        <p:spPr bwMode="auto">
          <a:xfrm>
            <a:off x="6529388" y="4657725"/>
            <a:ext cx="914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32"/>
          <p:cNvSpPr>
            <a:spLocks noChangeShapeType="1"/>
          </p:cNvSpPr>
          <p:nvPr/>
        </p:nvSpPr>
        <p:spPr bwMode="auto">
          <a:xfrm>
            <a:off x="7443788" y="4657725"/>
            <a:ext cx="914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>
            <a:off x="8358188" y="4538663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>
            <a:stCxn id="17442" idx="1"/>
          </p:cNvCxnSpPr>
          <p:nvPr/>
        </p:nvCxnSpPr>
        <p:spPr>
          <a:xfrm>
            <a:off x="3767138" y="4010025"/>
            <a:ext cx="0" cy="64770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 animBg="1"/>
      <p:bldP spid="39" grpId="0" animBg="1"/>
      <p:bldP spid="40" grpId="0" animBg="1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3524250" y="6985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u="sng">
                <a:latin typeface="Times New Roman" panose="02020603050405020304" pitchFamily="18" charset="0"/>
              </a:rPr>
              <a:t>Bài giải:</a:t>
            </a: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1066800" y="3276600"/>
            <a:ext cx="7239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sz="2800" b="1">
                <a:solidFill>
                  <a:srgbClr val="C00000"/>
                </a:solidFill>
                <a:latin typeface="Times New Roman" panose="02020603050405020304" pitchFamily="18" charset="0"/>
              </a:rPr>
              <a:t>Theo sơ đồ, hiệu số phần bằng nhau là: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sz="2800" b="1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   6 – 1 = 5  (phần)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sz="2800" b="1">
                <a:solidFill>
                  <a:srgbClr val="C00000"/>
                </a:solidFill>
                <a:latin typeface="Times New Roman" panose="02020603050405020304" pitchFamily="18" charset="0"/>
              </a:rPr>
              <a:t>Tuổi của con là: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sz="2800" b="1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30 : 5  = 6 (tuổi)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sz="2800" b="1">
                <a:solidFill>
                  <a:srgbClr val="C00000"/>
                </a:solidFill>
                <a:latin typeface="Times New Roman" panose="02020603050405020304" pitchFamily="18" charset="0"/>
              </a:rPr>
              <a:t>Tuổi của bố là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sz="2800" b="1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6 + 30 = 36 (tuổi)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67000" y="6010275"/>
            <a:ext cx="54102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vi-VN" sz="2800" b="1">
                <a:solidFill>
                  <a:srgbClr val="C00000"/>
                </a:solidFill>
                <a:latin typeface="Times New Roman" panose="02020603050405020304" pitchFamily="18" charset="0"/>
              </a:rPr>
              <a:t>Đáp số: con: 6 tuổi, bố 36 tuổi</a:t>
            </a:r>
          </a:p>
        </p:txBody>
      </p:sp>
      <p:grpSp>
        <p:nvGrpSpPr>
          <p:cNvPr id="87" name="Group 37"/>
          <p:cNvGrpSpPr>
            <a:grpSpLocks/>
          </p:cNvGrpSpPr>
          <p:nvPr/>
        </p:nvGrpSpPr>
        <p:grpSpPr bwMode="auto">
          <a:xfrm>
            <a:off x="2876550" y="1643063"/>
            <a:ext cx="914400" cy="228600"/>
            <a:chOff x="1248" y="2568"/>
            <a:chExt cx="576" cy="144"/>
          </a:xfrm>
        </p:grpSpPr>
        <p:grpSp>
          <p:nvGrpSpPr>
            <p:cNvPr id="18466" name="Group 18"/>
            <p:cNvGrpSpPr>
              <a:grpSpLocks/>
            </p:cNvGrpSpPr>
            <p:nvPr/>
          </p:nvGrpSpPr>
          <p:grpSpPr bwMode="auto">
            <a:xfrm>
              <a:off x="1248" y="2568"/>
              <a:ext cx="576" cy="144"/>
              <a:chOff x="1248" y="2568"/>
              <a:chExt cx="576" cy="144"/>
            </a:xfrm>
          </p:grpSpPr>
          <p:sp>
            <p:nvSpPr>
              <p:cNvPr id="18468" name="Line 12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Line 13"/>
              <p:cNvSpPr>
                <a:spLocks noChangeShapeType="1"/>
              </p:cNvSpPr>
              <p:nvPr/>
            </p:nvSpPr>
            <p:spPr bwMode="auto">
              <a:xfrm>
                <a:off x="1248" y="256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67" name="Line 21"/>
            <p:cNvSpPr>
              <a:spLocks noChangeShapeType="1"/>
            </p:cNvSpPr>
            <p:nvPr/>
          </p:nvSpPr>
          <p:spPr bwMode="auto">
            <a:xfrm>
              <a:off x="1824" y="2568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" name="Group 38"/>
          <p:cNvGrpSpPr>
            <a:grpSpLocks/>
          </p:cNvGrpSpPr>
          <p:nvPr/>
        </p:nvGrpSpPr>
        <p:grpSpPr bwMode="auto">
          <a:xfrm>
            <a:off x="2876550" y="2405063"/>
            <a:ext cx="3676650" cy="228600"/>
            <a:chOff x="1236" y="2964"/>
            <a:chExt cx="2316" cy="144"/>
          </a:xfrm>
        </p:grpSpPr>
        <p:sp>
          <p:nvSpPr>
            <p:cNvPr id="18453" name="Line 17"/>
            <p:cNvSpPr>
              <a:spLocks noChangeShapeType="1"/>
            </p:cNvSpPr>
            <p:nvPr/>
          </p:nvSpPr>
          <p:spPr bwMode="auto">
            <a:xfrm>
              <a:off x="3552" y="2964"/>
              <a:ext cx="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54" name="Group 22"/>
            <p:cNvGrpSpPr>
              <a:grpSpLocks/>
            </p:cNvGrpSpPr>
            <p:nvPr/>
          </p:nvGrpSpPr>
          <p:grpSpPr bwMode="auto">
            <a:xfrm>
              <a:off x="1236" y="2964"/>
              <a:ext cx="576" cy="144"/>
              <a:chOff x="1248" y="2568"/>
              <a:chExt cx="576" cy="144"/>
            </a:xfrm>
          </p:grpSpPr>
          <p:sp>
            <p:nvSpPr>
              <p:cNvPr id="18464" name="Line 23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Line 24"/>
              <p:cNvSpPr>
                <a:spLocks noChangeShapeType="1"/>
              </p:cNvSpPr>
              <p:nvPr/>
            </p:nvSpPr>
            <p:spPr bwMode="auto">
              <a:xfrm>
                <a:off x="1248" y="256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5" name="Group 28"/>
            <p:cNvGrpSpPr>
              <a:grpSpLocks/>
            </p:cNvGrpSpPr>
            <p:nvPr/>
          </p:nvGrpSpPr>
          <p:grpSpPr bwMode="auto">
            <a:xfrm>
              <a:off x="1800" y="2964"/>
              <a:ext cx="576" cy="144"/>
              <a:chOff x="1248" y="2568"/>
              <a:chExt cx="576" cy="144"/>
            </a:xfrm>
          </p:grpSpPr>
          <p:sp>
            <p:nvSpPr>
              <p:cNvPr id="18462" name="Line 29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3" name="Line 30"/>
              <p:cNvSpPr>
                <a:spLocks noChangeShapeType="1"/>
              </p:cNvSpPr>
              <p:nvPr/>
            </p:nvSpPr>
            <p:spPr bwMode="auto">
              <a:xfrm>
                <a:off x="1248" y="256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6" name="Group 31"/>
            <p:cNvGrpSpPr>
              <a:grpSpLocks/>
            </p:cNvGrpSpPr>
            <p:nvPr/>
          </p:nvGrpSpPr>
          <p:grpSpPr bwMode="auto">
            <a:xfrm>
              <a:off x="2964" y="2964"/>
              <a:ext cx="576" cy="144"/>
              <a:chOff x="1248" y="2568"/>
              <a:chExt cx="576" cy="144"/>
            </a:xfrm>
          </p:grpSpPr>
          <p:sp>
            <p:nvSpPr>
              <p:cNvPr id="18460" name="Line 32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Line 33"/>
              <p:cNvSpPr>
                <a:spLocks noChangeShapeType="1"/>
              </p:cNvSpPr>
              <p:nvPr/>
            </p:nvSpPr>
            <p:spPr bwMode="auto">
              <a:xfrm>
                <a:off x="1248" y="256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7" name="Group 34"/>
            <p:cNvGrpSpPr>
              <a:grpSpLocks/>
            </p:cNvGrpSpPr>
            <p:nvPr/>
          </p:nvGrpSpPr>
          <p:grpSpPr bwMode="auto">
            <a:xfrm>
              <a:off x="2376" y="2964"/>
              <a:ext cx="576" cy="144"/>
              <a:chOff x="1248" y="2568"/>
              <a:chExt cx="576" cy="144"/>
            </a:xfrm>
          </p:grpSpPr>
          <p:sp>
            <p:nvSpPr>
              <p:cNvPr id="18458" name="Line 35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9" name="Line 36"/>
              <p:cNvSpPr>
                <a:spLocks noChangeShapeType="1"/>
              </p:cNvSpPr>
              <p:nvPr/>
            </p:nvSpPr>
            <p:spPr bwMode="auto">
              <a:xfrm>
                <a:off x="1248" y="256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" name="Text Box 40"/>
          <p:cNvSpPr txBox="1">
            <a:spLocks noChangeArrowheads="1"/>
          </p:cNvSpPr>
          <p:nvPr/>
        </p:nvSpPr>
        <p:spPr bwMode="auto">
          <a:xfrm>
            <a:off x="3165475" y="889000"/>
            <a:ext cx="1201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? Tuổi</a:t>
            </a:r>
          </a:p>
        </p:txBody>
      </p:sp>
      <p:sp>
        <p:nvSpPr>
          <p:cNvPr id="107" name="Text Box 41"/>
          <p:cNvSpPr txBox="1">
            <a:spLocks noChangeArrowheads="1"/>
          </p:cNvSpPr>
          <p:nvPr/>
        </p:nvSpPr>
        <p:spPr bwMode="auto">
          <a:xfrm>
            <a:off x="895350" y="1481138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Tuổi con:</a:t>
            </a:r>
          </a:p>
        </p:txBody>
      </p:sp>
      <p:sp>
        <p:nvSpPr>
          <p:cNvPr id="108" name="Text Box 43"/>
          <p:cNvSpPr txBox="1">
            <a:spLocks noChangeArrowheads="1"/>
          </p:cNvSpPr>
          <p:nvPr/>
        </p:nvSpPr>
        <p:spPr bwMode="auto">
          <a:xfrm>
            <a:off x="5738813" y="1379538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30 tuổi</a:t>
            </a:r>
          </a:p>
        </p:txBody>
      </p:sp>
      <p:sp>
        <p:nvSpPr>
          <p:cNvPr id="109" name="AutoShape 44"/>
          <p:cNvSpPr>
            <a:spLocks/>
          </p:cNvSpPr>
          <p:nvPr/>
        </p:nvSpPr>
        <p:spPr bwMode="auto">
          <a:xfrm rot="-5400000">
            <a:off x="5923756" y="-177006"/>
            <a:ext cx="325438" cy="4591050"/>
          </a:xfrm>
          <a:prstGeom prst="rightBrace">
            <a:avLst>
              <a:gd name="adj1" fmla="val 33309"/>
              <a:gd name="adj2" fmla="val 50000"/>
            </a:avLst>
          </a:prstGeom>
          <a:noFill/>
          <a:ln w="28575">
            <a:solidFill>
              <a:srgbClr val="00009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110" name="AutoShape 45"/>
          <p:cNvSpPr>
            <a:spLocks/>
          </p:cNvSpPr>
          <p:nvPr/>
        </p:nvSpPr>
        <p:spPr bwMode="auto">
          <a:xfrm rot="-5400000">
            <a:off x="3220244" y="1100931"/>
            <a:ext cx="228600" cy="852488"/>
          </a:xfrm>
          <a:prstGeom prst="rightBrace">
            <a:avLst>
              <a:gd name="adj1" fmla="val 94576"/>
              <a:gd name="adj2" fmla="val 50000"/>
            </a:avLst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111" name="AutoShape 46"/>
          <p:cNvSpPr>
            <a:spLocks/>
          </p:cNvSpPr>
          <p:nvPr/>
        </p:nvSpPr>
        <p:spPr bwMode="auto">
          <a:xfrm rot="5400000">
            <a:off x="5506244" y="32544"/>
            <a:ext cx="246062" cy="5505450"/>
          </a:xfrm>
          <a:prstGeom prst="rightBrace">
            <a:avLst>
              <a:gd name="adj1" fmla="val 112389"/>
              <a:gd name="adj2" fmla="val 50000"/>
            </a:avLst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600">
              <a:latin typeface=".VnArial" pitchFamily="34" charset="0"/>
            </a:endParaRPr>
          </a:p>
        </p:txBody>
      </p:sp>
      <p:sp>
        <p:nvSpPr>
          <p:cNvPr id="112" name="Text Box 47"/>
          <p:cNvSpPr txBox="1">
            <a:spLocks noChangeArrowheads="1"/>
          </p:cNvSpPr>
          <p:nvPr/>
        </p:nvSpPr>
        <p:spPr bwMode="auto">
          <a:xfrm>
            <a:off x="895350" y="304800"/>
            <a:ext cx="3014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</a:rPr>
              <a:t>Ta có sơ đồ:</a:t>
            </a:r>
          </a:p>
        </p:txBody>
      </p:sp>
      <p:sp>
        <p:nvSpPr>
          <p:cNvPr id="113" name="Text Box 41"/>
          <p:cNvSpPr txBox="1">
            <a:spLocks noChangeArrowheads="1"/>
          </p:cNvSpPr>
          <p:nvPr/>
        </p:nvSpPr>
        <p:spPr bwMode="auto">
          <a:xfrm>
            <a:off x="819150" y="2243138"/>
            <a:ext cx="2133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 Tuổi bố:</a:t>
            </a:r>
          </a:p>
        </p:txBody>
      </p:sp>
      <p:sp>
        <p:nvSpPr>
          <p:cNvPr id="114" name="Text Box 40"/>
          <p:cNvSpPr txBox="1">
            <a:spLocks noChangeArrowheads="1"/>
          </p:cNvSpPr>
          <p:nvPr/>
        </p:nvSpPr>
        <p:spPr bwMode="auto">
          <a:xfrm>
            <a:off x="4838700" y="2819400"/>
            <a:ext cx="1128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? Tuổi</a:t>
            </a:r>
          </a:p>
        </p:txBody>
      </p:sp>
      <p:sp>
        <p:nvSpPr>
          <p:cNvPr id="115" name="Line 17"/>
          <p:cNvSpPr>
            <a:spLocks noChangeShapeType="1"/>
          </p:cNvSpPr>
          <p:nvPr/>
        </p:nvSpPr>
        <p:spPr bwMode="auto">
          <a:xfrm>
            <a:off x="7486650" y="2405063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32"/>
          <p:cNvSpPr>
            <a:spLocks noChangeShapeType="1"/>
          </p:cNvSpPr>
          <p:nvPr/>
        </p:nvSpPr>
        <p:spPr bwMode="auto">
          <a:xfrm>
            <a:off x="6553200" y="2519363"/>
            <a:ext cx="914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32"/>
          <p:cNvSpPr>
            <a:spLocks noChangeShapeType="1"/>
          </p:cNvSpPr>
          <p:nvPr/>
        </p:nvSpPr>
        <p:spPr bwMode="auto">
          <a:xfrm>
            <a:off x="7467600" y="2519363"/>
            <a:ext cx="914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17"/>
          <p:cNvSpPr>
            <a:spLocks noChangeShapeType="1"/>
          </p:cNvSpPr>
          <p:nvPr/>
        </p:nvSpPr>
        <p:spPr bwMode="auto">
          <a:xfrm>
            <a:off x="8382000" y="2400300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9" name="Straight Connector 118"/>
          <p:cNvCxnSpPr>
            <a:stCxn id="18467" idx="1"/>
          </p:cNvCxnSpPr>
          <p:nvPr/>
        </p:nvCxnSpPr>
        <p:spPr>
          <a:xfrm>
            <a:off x="3790950" y="1871663"/>
            <a:ext cx="0" cy="64770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7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2" grpId="0"/>
      <p:bldP spid="106" grpId="0"/>
      <p:bldP spid="107" grpId="0"/>
      <p:bldP spid="108" grpId="0"/>
      <p:bldP spid="109" grpId="0" animBg="1"/>
      <p:bldP spid="110" grpId="0" animBg="1"/>
      <p:bldP spid="111" grpId="0" animBg="1"/>
      <p:bldP spid="112" grpId="0"/>
      <p:bldP spid="113" grpId="0"/>
      <p:bldP spid="1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2819400" y="2667000"/>
            <a:ext cx="58674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Củng cố - 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9029700" y="1516063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9700" y="1516063"/>
                        <a:ext cx="114300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15"/>
          <p:cNvSpPr txBox="1">
            <a:spLocks noChangeArrowheads="1"/>
          </p:cNvSpPr>
          <p:nvPr/>
        </p:nvSpPr>
        <p:spPr bwMode="auto">
          <a:xfrm>
            <a:off x="742950" y="3287713"/>
            <a:ext cx="3490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id-ID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Lâm Đồng, Gia Lai, Đắk Lắk, Kon Tum</a:t>
            </a: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 Box 16"/>
          <p:cNvSpPr txBox="1">
            <a:spLocks noChangeArrowheads="1"/>
          </p:cNvSpPr>
          <p:nvPr/>
        </p:nvSpPr>
        <p:spPr bwMode="auto">
          <a:xfrm>
            <a:off x="5146675" y="4365625"/>
            <a:ext cx="3702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id-ID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Lâm Đồng, Gia Lai, Kon Tum, Đắc Lắc</a:t>
            </a:r>
            <a:endParaRPr lang="en-US" altLang="id-ID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838200" y="4330700"/>
            <a:ext cx="35337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id-ID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Kon Tum, Lâm Đồng, Gia Lai, Đắc Lắc</a:t>
            </a: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id-ID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>
            <a:off x="4932363" y="3279775"/>
            <a:ext cx="3810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id-ID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Đắk Lắk,Gia Lai,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Lâm Đồng, Kon Tum</a:t>
            </a:r>
            <a:endParaRPr lang="en-US" altLang="id-ID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54075" y="4267200"/>
            <a:ext cx="533400" cy="685800"/>
          </a:xfrm>
          <a:prstGeom prst="ellipse">
            <a:avLst/>
          </a:prstGeom>
          <a:noFill/>
          <a:ln w="28575" algn="ctr">
            <a:solidFill>
              <a:srgbClr val="F711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2" descr="Bemu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78488"/>
            <a:ext cx="19050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60375" y="990600"/>
          <a:ext cx="8305800" cy="16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74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7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8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53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8340">
                <a:tc>
                  <a:txBody>
                    <a:bodyPr/>
                    <a:lstStyle/>
                    <a:p>
                      <a:r>
                        <a:rPr lang="en-US" sz="2400" b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endParaRPr lang="en-US" sz="2400" b="1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lang="en-US" sz="2400" b="1" baseline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Đồng</a:t>
                      </a:r>
                      <a:endParaRPr lang="en-US" sz="2400" b="1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baseline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Đắk Lắk</a:t>
                      </a:r>
                      <a:endParaRPr lang="en-US" sz="2400" b="1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 Tum</a:t>
                      </a:r>
                      <a:endParaRPr lang="en-US" sz="2400" b="1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 Lai</a:t>
                      </a:r>
                      <a:endParaRPr lang="en-US" sz="2400" b="1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1860">
                <a:tc>
                  <a:txBody>
                    <a:bodyPr/>
                    <a:lstStyle/>
                    <a:p>
                      <a:r>
                        <a:rPr lang="en-US" sz="2400" b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endParaRPr lang="en-US" sz="2400" b="1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9765 km</a:t>
                      </a:r>
                      <a:r>
                        <a:rPr lang="en-US" sz="2400" b="1" baseline="3000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19 599 km</a:t>
                      </a:r>
                      <a:r>
                        <a:rPr lang="en-US" sz="2400" b="1" baseline="3000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9 615 km</a:t>
                      </a:r>
                      <a:r>
                        <a:rPr lang="en-US" sz="2400" b="1" baseline="3000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15 496 km</a:t>
                      </a:r>
                      <a:r>
                        <a:rPr lang="en-US" sz="2400" b="1" baseline="3000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523875" y="2667000"/>
            <a:ext cx="8239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các tỉnh có diện tích theo thứ tự từ bé đến lớn.</a:t>
            </a: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385763" y="12700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vi-VN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Diện tích của bốn tỉnh ( theo số liêu năm 2003) được cho trong bảng sau: </a:t>
            </a: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3077" grpId="0"/>
      <p:bldP spid="3078" grpId="0"/>
      <p:bldP spid="2" grpId="0" animBg="1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2743200" y="1524000"/>
          <a:ext cx="3771900" cy="451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4" imgW="927100" imgH="1625600" progId="Equation.3">
                  <p:embed/>
                </p:oleObj>
              </mc:Choice>
              <mc:Fallback>
                <p:oleObj name="Equation" r:id="rId4" imgW="927100" imgH="1625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524000"/>
                        <a:ext cx="3771900" cy="451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371600" y="76200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Tính</a:t>
            </a:r>
            <a:endParaRPr lang="vi-VN" alt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0" descr="Pictur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2286000" y="1219200"/>
          <a:ext cx="259397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5" imgW="837836" imgH="393529" progId="Equation.3">
                  <p:embed/>
                </p:oleObj>
              </mc:Choice>
              <mc:Fallback>
                <p:oleObj name="Equation" r:id="rId5" imgW="837836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19200"/>
                        <a:ext cx="2593975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1143000" y="890588"/>
            <a:ext cx="901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vi-VN" altLang="vi-VN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2286000" y="2438400"/>
          <a:ext cx="282892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7" imgW="914400" imgH="393700" progId="Equation.3">
                  <p:embed/>
                </p:oleObj>
              </mc:Choice>
              <mc:Fallback>
                <p:oleObj name="Equation" r:id="rId7" imgW="914400" imgH="393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438400"/>
                        <a:ext cx="2828925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2357438" y="4675188"/>
          <a:ext cx="176688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9" imgW="571252" imgH="393529" progId="Equation.3">
                  <p:embed/>
                </p:oleObj>
              </mc:Choice>
              <mc:Fallback>
                <p:oleObj name="Equation" r:id="rId9" imgW="571252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4675188"/>
                        <a:ext cx="176688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979738" y="3684588"/>
            <a:ext cx="603250" cy="1066800"/>
            <a:chOff x="1840" y="1128"/>
            <a:chExt cx="202" cy="671"/>
          </a:xfrm>
        </p:grpSpPr>
        <p:sp>
          <p:nvSpPr>
            <p:cNvPr id="6158" name="Text Box 59"/>
            <p:cNvSpPr txBox="1">
              <a:spLocks noChangeArrowheads="1"/>
            </p:cNvSpPr>
            <p:nvPr/>
          </p:nvSpPr>
          <p:spPr bwMode="auto">
            <a:xfrm>
              <a:off x="1866" y="1128"/>
              <a:ext cx="1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7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6159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Text Box 61"/>
            <p:cNvSpPr txBox="1">
              <a:spLocks noChangeArrowheads="1"/>
            </p:cNvSpPr>
            <p:nvPr/>
          </p:nvSpPr>
          <p:spPr bwMode="auto">
            <a:xfrm>
              <a:off x="1840" y="1431"/>
              <a:ext cx="2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10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505325" y="3621088"/>
            <a:ext cx="601663" cy="1066800"/>
            <a:chOff x="1840" y="1128"/>
            <a:chExt cx="202" cy="671"/>
          </a:xfrm>
        </p:grpSpPr>
        <p:sp>
          <p:nvSpPr>
            <p:cNvPr id="6155" name="Text Box 59"/>
            <p:cNvSpPr txBox="1">
              <a:spLocks noChangeArrowheads="1"/>
            </p:cNvSpPr>
            <p:nvPr/>
          </p:nvSpPr>
          <p:spPr bwMode="auto">
            <a:xfrm>
              <a:off x="1866" y="1128"/>
              <a:ext cx="1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5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6156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Text Box 61"/>
            <p:cNvSpPr txBox="1">
              <a:spLocks noChangeArrowheads="1"/>
            </p:cNvSpPr>
            <p:nvPr/>
          </p:nvSpPr>
          <p:spPr bwMode="auto">
            <a:xfrm>
              <a:off x="1840" y="1431"/>
              <a:ext cx="2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10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4048125" y="38989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2295525" y="392747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0" descr="Pictur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1074738" y="990600"/>
          <a:ext cx="256540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Equation" r:id="rId4" imgW="863225" imgH="393529" progId="Equation.3">
                  <p:embed/>
                </p:oleObj>
              </mc:Choice>
              <mc:Fallback>
                <p:oleObj name="Equation" r:id="rId4" imgW="863225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990600"/>
                        <a:ext cx="2565400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1066800" y="4392613"/>
          <a:ext cx="1773238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6" imgW="596641" imgH="393529" progId="Equation.3">
                  <p:embed/>
                </p:oleObj>
              </mc:Choice>
              <mc:Fallback>
                <p:oleObj name="Equation" r:id="rId6" imgW="596641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392613"/>
                        <a:ext cx="1773238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1074738" y="5535613"/>
          <a:ext cx="98107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Equation" r:id="rId8" imgW="330057" imgH="393529" progId="Equation.3">
                  <p:embed/>
                </p:oleObj>
              </mc:Choice>
              <mc:Fallback>
                <p:oleObj name="Equation" r:id="rId8" imgW="330057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5535613"/>
                        <a:ext cx="981075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1109663" y="2230438"/>
          <a:ext cx="301625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Equation" r:id="rId10" imgW="1016000" imgH="393700" progId="Equation.3">
                  <p:embed/>
                </p:oleObj>
              </mc:Choice>
              <mc:Fallback>
                <p:oleObj name="Equation" r:id="rId10" imgW="1016000" imgH="393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2230438"/>
                        <a:ext cx="3016250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447800" y="3278188"/>
            <a:ext cx="603250" cy="1141412"/>
            <a:chOff x="1840" y="1128"/>
            <a:chExt cx="202" cy="719"/>
          </a:xfrm>
        </p:grpSpPr>
        <p:sp>
          <p:nvSpPr>
            <p:cNvPr id="7219" name="Text Box 59"/>
            <p:cNvSpPr txBox="1">
              <a:spLocks noChangeArrowheads="1"/>
            </p:cNvSpPr>
            <p:nvPr/>
          </p:nvSpPr>
          <p:spPr bwMode="auto">
            <a:xfrm>
              <a:off x="1866" y="1128"/>
              <a:ext cx="1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8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7220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Text Box 61"/>
            <p:cNvSpPr txBox="1">
              <a:spLocks noChangeArrowheads="1"/>
            </p:cNvSpPr>
            <p:nvPr/>
          </p:nvSpPr>
          <p:spPr bwMode="auto">
            <a:xfrm>
              <a:off x="1840" y="1479"/>
              <a:ext cx="2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11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292350" y="3316288"/>
            <a:ext cx="1746250" cy="1103312"/>
            <a:chOff x="1817" y="1128"/>
            <a:chExt cx="585" cy="695"/>
          </a:xfrm>
        </p:grpSpPr>
        <p:sp>
          <p:nvSpPr>
            <p:cNvPr id="7216" name="Text Box 59"/>
            <p:cNvSpPr txBox="1">
              <a:spLocks noChangeArrowheads="1"/>
            </p:cNvSpPr>
            <p:nvPr/>
          </p:nvSpPr>
          <p:spPr bwMode="auto">
            <a:xfrm>
              <a:off x="1866" y="1128"/>
              <a:ext cx="51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4 x 2 x 3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7217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4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Text Box 61"/>
            <p:cNvSpPr txBox="1">
              <a:spLocks noChangeArrowheads="1"/>
            </p:cNvSpPr>
            <p:nvPr/>
          </p:nvSpPr>
          <p:spPr bwMode="auto">
            <a:xfrm>
              <a:off x="1817" y="1455"/>
              <a:ext cx="5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11 x 3 x 4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981200" y="3490913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073150" y="352107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752850" y="3962400"/>
            <a:ext cx="1524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90800" y="3429000"/>
            <a:ext cx="1524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690938" y="3490913"/>
            <a:ext cx="1524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200400" y="3962400"/>
            <a:ext cx="1524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3" name="TextBox 1"/>
          <p:cNvSpPr txBox="1">
            <a:spLocks noChangeArrowheads="1"/>
          </p:cNvSpPr>
          <p:nvPr/>
        </p:nvSpPr>
        <p:spPr bwMode="auto">
          <a:xfrm>
            <a:off x="596900" y="381000"/>
            <a:ext cx="928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vi-VN" alt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584825" y="2058988"/>
            <a:ext cx="603250" cy="1065212"/>
            <a:chOff x="1840" y="1128"/>
            <a:chExt cx="202" cy="671"/>
          </a:xfrm>
        </p:grpSpPr>
        <p:sp>
          <p:nvSpPr>
            <p:cNvPr id="7213" name="Text Box 59"/>
            <p:cNvSpPr txBox="1">
              <a:spLocks noChangeArrowheads="1"/>
            </p:cNvSpPr>
            <p:nvPr/>
          </p:nvSpPr>
          <p:spPr bwMode="auto">
            <a:xfrm>
              <a:off x="1866" y="1128"/>
              <a:ext cx="1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8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4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Text Box 61"/>
            <p:cNvSpPr txBox="1">
              <a:spLocks noChangeArrowheads="1"/>
            </p:cNvSpPr>
            <p:nvPr/>
          </p:nvSpPr>
          <p:spPr bwMode="auto">
            <a:xfrm>
              <a:off x="1840" y="1431"/>
              <a:ext cx="2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11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5127625" y="2301875"/>
            <a:ext cx="531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vi-VN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9"/>
          <p:cNvGraphicFramePr>
            <a:graphicFrameLocks noChangeAspect="1"/>
          </p:cNvGraphicFramePr>
          <p:nvPr/>
        </p:nvGraphicFramePr>
        <p:xfrm>
          <a:off x="5130800" y="1066800"/>
          <a:ext cx="256540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Equation" r:id="rId12" imgW="863225" imgH="393529" progId="Equation.3">
                  <p:embed/>
                </p:oleObj>
              </mc:Choice>
              <mc:Fallback>
                <p:oleObj name="Equation" r:id="rId12" imgW="863225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1066800"/>
                        <a:ext cx="2565400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6118225" y="2286000"/>
            <a:ext cx="531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vi-VN" altLang="vi-VN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6680200" y="2057400"/>
            <a:ext cx="809625" cy="1041400"/>
            <a:chOff x="1840" y="1128"/>
            <a:chExt cx="271" cy="656"/>
          </a:xfrm>
        </p:grpSpPr>
        <p:sp>
          <p:nvSpPr>
            <p:cNvPr id="7210" name="Text Box 59"/>
            <p:cNvSpPr txBox="1">
              <a:spLocks noChangeArrowheads="1"/>
            </p:cNvSpPr>
            <p:nvPr/>
          </p:nvSpPr>
          <p:spPr bwMode="auto">
            <a:xfrm>
              <a:off x="1866" y="1128"/>
              <a:ext cx="2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24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1" name="Line 60"/>
            <p:cNvSpPr>
              <a:spLocks noChangeShapeType="1"/>
            </p:cNvSpPr>
            <p:nvPr/>
          </p:nvSpPr>
          <p:spPr bwMode="auto">
            <a:xfrm flipV="1">
              <a:off x="1866" y="1456"/>
              <a:ext cx="2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Text Box 61"/>
            <p:cNvSpPr txBox="1">
              <a:spLocks noChangeArrowheads="1"/>
            </p:cNvSpPr>
            <p:nvPr/>
          </p:nvSpPr>
          <p:spPr bwMode="auto">
            <a:xfrm>
              <a:off x="1840" y="1416"/>
              <a:ext cx="27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132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5508625" y="3027363"/>
            <a:ext cx="808038" cy="1063625"/>
            <a:chOff x="1813" y="1128"/>
            <a:chExt cx="271" cy="670"/>
          </a:xfrm>
        </p:grpSpPr>
        <p:sp>
          <p:nvSpPr>
            <p:cNvPr id="7207" name="Text Box 59"/>
            <p:cNvSpPr txBox="1">
              <a:spLocks noChangeArrowheads="1"/>
            </p:cNvSpPr>
            <p:nvPr/>
          </p:nvSpPr>
          <p:spPr bwMode="auto">
            <a:xfrm>
              <a:off x="1866" y="1128"/>
              <a:ext cx="2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96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08" name="Line 60"/>
            <p:cNvSpPr>
              <a:spLocks noChangeShapeType="1"/>
            </p:cNvSpPr>
            <p:nvPr/>
          </p:nvSpPr>
          <p:spPr bwMode="auto">
            <a:xfrm flipV="1">
              <a:off x="1866" y="1455"/>
              <a:ext cx="19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Text Box 61"/>
            <p:cNvSpPr txBox="1">
              <a:spLocks noChangeArrowheads="1"/>
            </p:cNvSpPr>
            <p:nvPr/>
          </p:nvSpPr>
          <p:spPr bwMode="auto">
            <a:xfrm>
              <a:off x="1813" y="1430"/>
              <a:ext cx="27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132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8" name="TextBox 1"/>
          <p:cNvSpPr txBox="1">
            <a:spLocks noChangeArrowheads="1"/>
          </p:cNvSpPr>
          <p:nvPr/>
        </p:nvSpPr>
        <p:spPr bwMode="auto">
          <a:xfrm>
            <a:off x="5180013" y="4176713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vi-VN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1"/>
          <p:cNvSpPr txBox="1">
            <a:spLocks noChangeArrowheads="1"/>
          </p:cNvSpPr>
          <p:nvPr/>
        </p:nvSpPr>
        <p:spPr bwMode="auto">
          <a:xfrm>
            <a:off x="6270625" y="3254375"/>
            <a:ext cx="531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vi-VN" altLang="vi-VN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6651625" y="3025775"/>
            <a:ext cx="808038" cy="1041400"/>
            <a:chOff x="1840" y="1128"/>
            <a:chExt cx="271" cy="656"/>
          </a:xfrm>
        </p:grpSpPr>
        <p:sp>
          <p:nvSpPr>
            <p:cNvPr id="7204" name="Text Box 59"/>
            <p:cNvSpPr txBox="1">
              <a:spLocks noChangeArrowheads="1"/>
            </p:cNvSpPr>
            <p:nvPr/>
          </p:nvSpPr>
          <p:spPr bwMode="auto">
            <a:xfrm>
              <a:off x="1866" y="1128"/>
              <a:ext cx="2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24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05" name="Line 60"/>
            <p:cNvSpPr>
              <a:spLocks noChangeShapeType="1"/>
            </p:cNvSpPr>
            <p:nvPr/>
          </p:nvSpPr>
          <p:spPr bwMode="auto">
            <a:xfrm flipV="1">
              <a:off x="1866" y="1456"/>
              <a:ext cx="2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Text Box 61"/>
            <p:cNvSpPr txBox="1">
              <a:spLocks noChangeArrowheads="1"/>
            </p:cNvSpPr>
            <p:nvPr/>
          </p:nvSpPr>
          <p:spPr bwMode="auto">
            <a:xfrm>
              <a:off x="1840" y="1416"/>
              <a:ext cx="27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132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5789613" y="3989388"/>
            <a:ext cx="812800" cy="1063625"/>
            <a:chOff x="1813" y="1128"/>
            <a:chExt cx="272" cy="670"/>
          </a:xfrm>
        </p:grpSpPr>
        <p:sp>
          <p:nvSpPr>
            <p:cNvPr id="7201" name="Text Box 59"/>
            <p:cNvSpPr txBox="1">
              <a:spLocks noChangeArrowheads="1"/>
            </p:cNvSpPr>
            <p:nvPr/>
          </p:nvSpPr>
          <p:spPr bwMode="auto">
            <a:xfrm>
              <a:off x="1814" y="1128"/>
              <a:ext cx="27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120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02" name="Line 60"/>
            <p:cNvSpPr>
              <a:spLocks noChangeShapeType="1"/>
            </p:cNvSpPr>
            <p:nvPr/>
          </p:nvSpPr>
          <p:spPr bwMode="auto">
            <a:xfrm flipV="1">
              <a:off x="1866" y="1455"/>
              <a:ext cx="19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Text Box 61"/>
            <p:cNvSpPr txBox="1">
              <a:spLocks noChangeArrowheads="1"/>
            </p:cNvSpPr>
            <p:nvPr/>
          </p:nvSpPr>
          <p:spPr bwMode="auto">
            <a:xfrm>
              <a:off x="1813" y="1430"/>
              <a:ext cx="27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132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70" name="Straight Connector 69"/>
          <p:cNvCxnSpPr/>
          <p:nvPr/>
        </p:nvCxnSpPr>
        <p:spPr>
          <a:xfrm>
            <a:off x="4343400" y="1158875"/>
            <a:ext cx="0" cy="581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1"/>
          <p:cNvSpPr txBox="1">
            <a:spLocks noChangeArrowheads="1"/>
          </p:cNvSpPr>
          <p:nvPr/>
        </p:nvSpPr>
        <p:spPr bwMode="auto">
          <a:xfrm>
            <a:off x="5127625" y="3203575"/>
            <a:ext cx="531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vi-VN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1"/>
          <p:cNvSpPr txBox="1">
            <a:spLocks noChangeArrowheads="1"/>
          </p:cNvSpPr>
          <p:nvPr/>
        </p:nvSpPr>
        <p:spPr bwMode="auto">
          <a:xfrm>
            <a:off x="6553200" y="41910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vi-VN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7010400" y="3978275"/>
            <a:ext cx="623888" cy="1063625"/>
            <a:chOff x="1866" y="1128"/>
            <a:chExt cx="209" cy="670"/>
          </a:xfrm>
        </p:grpSpPr>
        <p:sp>
          <p:nvSpPr>
            <p:cNvPr id="7198" name="Text Box 59"/>
            <p:cNvSpPr txBox="1">
              <a:spLocks noChangeArrowheads="1"/>
            </p:cNvSpPr>
            <p:nvPr/>
          </p:nvSpPr>
          <p:spPr bwMode="auto">
            <a:xfrm>
              <a:off x="1866" y="1128"/>
              <a:ext cx="2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10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9" name="Line 60"/>
            <p:cNvSpPr>
              <a:spLocks noChangeShapeType="1"/>
            </p:cNvSpPr>
            <p:nvPr/>
          </p:nvSpPr>
          <p:spPr bwMode="auto">
            <a:xfrm flipV="1">
              <a:off x="1866" y="1455"/>
              <a:ext cx="19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Text Box 61"/>
            <p:cNvSpPr txBox="1">
              <a:spLocks noChangeArrowheads="1"/>
            </p:cNvSpPr>
            <p:nvPr/>
          </p:nvSpPr>
          <p:spPr bwMode="auto">
            <a:xfrm>
              <a:off x="1873" y="1430"/>
              <a:ext cx="2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11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7" grpId="0"/>
      <p:bldP spid="29" grpId="0"/>
      <p:bldP spid="58" grpId="0"/>
      <p:bldP spid="59" grpId="0"/>
      <p:bldP spid="73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 descr="Pictur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813050" y="2274888"/>
            <a:ext cx="601663" cy="1065212"/>
            <a:chOff x="1840" y="1128"/>
            <a:chExt cx="202" cy="671"/>
          </a:xfrm>
        </p:grpSpPr>
        <p:sp>
          <p:nvSpPr>
            <p:cNvPr id="8218" name="Text Box 59"/>
            <p:cNvSpPr txBox="1">
              <a:spLocks noChangeArrowheads="1"/>
            </p:cNvSpPr>
            <p:nvPr/>
          </p:nvSpPr>
          <p:spPr bwMode="auto">
            <a:xfrm>
              <a:off x="1866" y="1128"/>
              <a:ext cx="1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8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9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Text Box 61"/>
            <p:cNvSpPr txBox="1">
              <a:spLocks noChangeArrowheads="1"/>
            </p:cNvSpPr>
            <p:nvPr/>
          </p:nvSpPr>
          <p:spPr bwMode="auto">
            <a:xfrm>
              <a:off x="1840" y="1431"/>
              <a:ext cx="2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11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355850" y="2517775"/>
            <a:ext cx="531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vi-VN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2359025" y="1282700"/>
          <a:ext cx="256540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Equation" r:id="rId4" imgW="863225" imgH="393529" progId="Equation.3">
                  <p:embed/>
                </p:oleObj>
              </mc:Choice>
              <mc:Fallback>
                <p:oleObj name="Equation" r:id="rId4" imgW="863225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25" y="1282700"/>
                        <a:ext cx="2565400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346450" y="2501900"/>
            <a:ext cx="531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vi-VN" altLang="vi-VN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908425" y="2273300"/>
            <a:ext cx="809625" cy="1041400"/>
            <a:chOff x="1840" y="1128"/>
            <a:chExt cx="271" cy="656"/>
          </a:xfrm>
        </p:grpSpPr>
        <p:sp>
          <p:nvSpPr>
            <p:cNvPr id="8215" name="Text Box 59"/>
            <p:cNvSpPr txBox="1">
              <a:spLocks noChangeArrowheads="1"/>
            </p:cNvSpPr>
            <p:nvPr/>
          </p:nvSpPr>
          <p:spPr bwMode="auto">
            <a:xfrm>
              <a:off x="1866" y="1128"/>
              <a:ext cx="2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24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6" name="Line 60"/>
            <p:cNvSpPr>
              <a:spLocks noChangeShapeType="1"/>
            </p:cNvSpPr>
            <p:nvPr/>
          </p:nvSpPr>
          <p:spPr bwMode="auto">
            <a:xfrm flipV="1">
              <a:off x="1866" y="1456"/>
              <a:ext cx="2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Text Box 61"/>
            <p:cNvSpPr txBox="1">
              <a:spLocks noChangeArrowheads="1"/>
            </p:cNvSpPr>
            <p:nvPr/>
          </p:nvSpPr>
          <p:spPr bwMode="auto">
            <a:xfrm>
              <a:off x="1840" y="1416"/>
              <a:ext cx="27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132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736850" y="3243263"/>
            <a:ext cx="725488" cy="1063625"/>
            <a:chOff x="1813" y="1128"/>
            <a:chExt cx="243" cy="670"/>
          </a:xfrm>
        </p:grpSpPr>
        <p:sp>
          <p:nvSpPr>
            <p:cNvPr id="8212" name="Text Box 59"/>
            <p:cNvSpPr txBox="1">
              <a:spLocks noChangeArrowheads="1"/>
            </p:cNvSpPr>
            <p:nvPr/>
          </p:nvSpPr>
          <p:spPr bwMode="auto">
            <a:xfrm>
              <a:off x="1866" y="1128"/>
              <a:ext cx="1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8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3" name="Line 60"/>
            <p:cNvSpPr>
              <a:spLocks noChangeShapeType="1"/>
            </p:cNvSpPr>
            <p:nvPr/>
          </p:nvSpPr>
          <p:spPr bwMode="auto">
            <a:xfrm flipV="1">
              <a:off x="1866" y="1455"/>
              <a:ext cx="19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Text Box 61"/>
            <p:cNvSpPr txBox="1">
              <a:spLocks noChangeArrowheads="1"/>
            </p:cNvSpPr>
            <p:nvPr/>
          </p:nvSpPr>
          <p:spPr bwMode="auto">
            <a:xfrm>
              <a:off x="1813" y="1430"/>
              <a:ext cx="23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 11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3498850" y="3470275"/>
            <a:ext cx="531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vi-VN" altLang="vi-VN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879850" y="3241675"/>
            <a:ext cx="601663" cy="1041400"/>
            <a:chOff x="1840" y="1128"/>
            <a:chExt cx="202" cy="656"/>
          </a:xfrm>
        </p:grpSpPr>
        <p:sp>
          <p:nvSpPr>
            <p:cNvPr id="8209" name="Text Box 59"/>
            <p:cNvSpPr txBox="1">
              <a:spLocks noChangeArrowheads="1"/>
            </p:cNvSpPr>
            <p:nvPr/>
          </p:nvSpPr>
          <p:spPr bwMode="auto">
            <a:xfrm>
              <a:off x="1866" y="1128"/>
              <a:ext cx="1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2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0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3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Text Box 61"/>
            <p:cNvSpPr txBox="1">
              <a:spLocks noChangeArrowheads="1"/>
            </p:cNvSpPr>
            <p:nvPr/>
          </p:nvSpPr>
          <p:spPr bwMode="auto">
            <a:xfrm>
              <a:off x="1840" y="1416"/>
              <a:ext cx="2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11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2355850" y="3419475"/>
            <a:ext cx="531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vi-VN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2438400" y="44069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vi-VN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895600" y="4194175"/>
            <a:ext cx="623888" cy="1063625"/>
            <a:chOff x="1866" y="1128"/>
            <a:chExt cx="209" cy="670"/>
          </a:xfrm>
        </p:grpSpPr>
        <p:sp>
          <p:nvSpPr>
            <p:cNvPr id="8206" name="Text Box 59"/>
            <p:cNvSpPr txBox="1">
              <a:spLocks noChangeArrowheads="1"/>
            </p:cNvSpPr>
            <p:nvPr/>
          </p:nvSpPr>
          <p:spPr bwMode="auto">
            <a:xfrm>
              <a:off x="1866" y="1128"/>
              <a:ext cx="2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10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7" name="Line 60"/>
            <p:cNvSpPr>
              <a:spLocks noChangeShapeType="1"/>
            </p:cNvSpPr>
            <p:nvPr/>
          </p:nvSpPr>
          <p:spPr bwMode="auto">
            <a:xfrm flipV="1">
              <a:off x="1866" y="1455"/>
              <a:ext cx="19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Text Box 61"/>
            <p:cNvSpPr txBox="1">
              <a:spLocks noChangeArrowheads="1"/>
            </p:cNvSpPr>
            <p:nvPr/>
          </p:nvSpPr>
          <p:spPr bwMode="auto">
            <a:xfrm>
              <a:off x="1873" y="1430"/>
              <a:ext cx="2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11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0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Pictur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1231900" y="1371600"/>
          <a:ext cx="2120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Equation" r:id="rId5" imgW="748975" imgH="393529" progId="Equation.3">
                  <p:embed/>
                </p:oleObj>
              </mc:Choice>
              <mc:Fallback>
                <p:oleObj name="Equation" r:id="rId5" imgW="748975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1371600"/>
                        <a:ext cx="21209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1168400" y="622300"/>
            <a:ext cx="922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vi-VN" alt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1219200" y="2362200"/>
          <a:ext cx="207327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7" imgW="761669" imgH="393529" progId="Equation.3">
                  <p:embed/>
                </p:oleObj>
              </mc:Choice>
              <mc:Fallback>
                <p:oleObj name="Equation" r:id="rId7" imgW="761669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362200"/>
                        <a:ext cx="2073275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1066800" y="3276600"/>
          <a:ext cx="3276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9" imgW="1295400" imgH="393700" progId="Equation.3">
                  <p:embed/>
                </p:oleObj>
              </mc:Choice>
              <mc:Fallback>
                <p:oleObj name="Equation" r:id="rId9" imgW="1295400" imgH="393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76600"/>
                        <a:ext cx="3276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531938" y="4271963"/>
            <a:ext cx="2681287" cy="1179512"/>
            <a:chOff x="1817" y="1128"/>
            <a:chExt cx="645" cy="743"/>
          </a:xfrm>
        </p:grpSpPr>
        <p:sp>
          <p:nvSpPr>
            <p:cNvPr id="9258" name="Text Box 59"/>
            <p:cNvSpPr txBox="1">
              <a:spLocks noChangeArrowheads="1"/>
            </p:cNvSpPr>
            <p:nvPr/>
          </p:nvSpPr>
          <p:spPr bwMode="auto">
            <a:xfrm>
              <a:off x="1866" y="1128"/>
              <a:ext cx="50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7 x 3 x 2 x 4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9259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5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Text Box 61"/>
            <p:cNvSpPr txBox="1">
              <a:spLocks noChangeArrowheads="1"/>
            </p:cNvSpPr>
            <p:nvPr/>
          </p:nvSpPr>
          <p:spPr bwMode="auto">
            <a:xfrm>
              <a:off x="1817" y="1503"/>
              <a:ext cx="6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3 x 3 x 2 x 7 x 5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H="1">
            <a:off x="1838325" y="4267200"/>
            <a:ext cx="252413" cy="438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363788" y="4348163"/>
            <a:ext cx="254000" cy="438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278188" y="4919663"/>
            <a:ext cx="254000" cy="4365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625600" y="4945063"/>
            <a:ext cx="254000" cy="4365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935288" y="4298950"/>
            <a:ext cx="254000" cy="438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"/>
          <p:cNvSpPr txBox="1">
            <a:spLocks noChangeArrowheads="1"/>
          </p:cNvSpPr>
          <p:nvPr/>
        </p:nvSpPr>
        <p:spPr bwMode="auto">
          <a:xfrm>
            <a:off x="1143000" y="4486275"/>
            <a:ext cx="46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vi-VN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2746375" y="4945063"/>
            <a:ext cx="254000" cy="4365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572000" y="914400"/>
            <a:ext cx="0" cy="581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9"/>
          <p:cNvGraphicFramePr>
            <a:graphicFrameLocks noChangeAspect="1"/>
          </p:cNvGraphicFramePr>
          <p:nvPr/>
        </p:nvGraphicFramePr>
        <p:xfrm>
          <a:off x="5257800" y="1295400"/>
          <a:ext cx="2120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Equation" r:id="rId11" imgW="748975" imgH="393529" progId="Equation.3">
                  <p:embed/>
                </p:oleObj>
              </mc:Choice>
              <mc:Fallback>
                <p:oleObj name="Equation" r:id="rId11" imgW="748975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295400"/>
                        <a:ext cx="21209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705475" y="2363788"/>
            <a:ext cx="808038" cy="1063625"/>
            <a:chOff x="1833" y="1128"/>
            <a:chExt cx="271" cy="670"/>
          </a:xfrm>
        </p:grpSpPr>
        <p:sp>
          <p:nvSpPr>
            <p:cNvPr id="9255" name="Text Box 59"/>
            <p:cNvSpPr txBox="1">
              <a:spLocks noChangeArrowheads="1"/>
            </p:cNvSpPr>
            <p:nvPr/>
          </p:nvSpPr>
          <p:spPr bwMode="auto">
            <a:xfrm>
              <a:off x="1866" y="1128"/>
              <a:ext cx="2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21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56" name="Line 60"/>
            <p:cNvSpPr>
              <a:spLocks noChangeShapeType="1"/>
            </p:cNvSpPr>
            <p:nvPr/>
          </p:nvSpPr>
          <p:spPr bwMode="auto">
            <a:xfrm flipV="1">
              <a:off x="1866" y="1455"/>
              <a:ext cx="19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Text Box 61"/>
            <p:cNvSpPr txBox="1">
              <a:spLocks noChangeArrowheads="1"/>
            </p:cNvSpPr>
            <p:nvPr/>
          </p:nvSpPr>
          <p:spPr bwMode="auto">
            <a:xfrm>
              <a:off x="1833" y="1430"/>
              <a:ext cx="27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126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2" name="TextBox 1"/>
          <p:cNvSpPr txBox="1">
            <a:spLocks noChangeArrowheads="1"/>
          </p:cNvSpPr>
          <p:nvPr/>
        </p:nvSpPr>
        <p:spPr bwMode="auto">
          <a:xfrm>
            <a:off x="6477000" y="25146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altLang="vi-VN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6856413" y="2362200"/>
            <a:ext cx="403225" cy="1041400"/>
            <a:chOff x="1863" y="1128"/>
            <a:chExt cx="135" cy="656"/>
          </a:xfrm>
        </p:grpSpPr>
        <p:sp>
          <p:nvSpPr>
            <p:cNvPr id="9252" name="Text Box 59"/>
            <p:cNvSpPr txBox="1">
              <a:spLocks noChangeArrowheads="1"/>
            </p:cNvSpPr>
            <p:nvPr/>
          </p:nvSpPr>
          <p:spPr bwMode="auto">
            <a:xfrm>
              <a:off x="1866" y="1128"/>
              <a:ext cx="1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8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53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3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Text Box 61"/>
            <p:cNvSpPr txBox="1">
              <a:spLocks noChangeArrowheads="1"/>
            </p:cNvSpPr>
            <p:nvPr/>
          </p:nvSpPr>
          <p:spPr bwMode="auto">
            <a:xfrm>
              <a:off x="1863" y="1416"/>
              <a:ext cx="1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5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5334000" y="26162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vi-VN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5791200" y="3503613"/>
            <a:ext cx="820738" cy="1063625"/>
            <a:chOff x="1829" y="1128"/>
            <a:chExt cx="275" cy="670"/>
          </a:xfrm>
        </p:grpSpPr>
        <p:sp>
          <p:nvSpPr>
            <p:cNvPr id="9249" name="Text Box 59"/>
            <p:cNvSpPr txBox="1">
              <a:spLocks noChangeArrowheads="1"/>
            </p:cNvSpPr>
            <p:nvPr/>
          </p:nvSpPr>
          <p:spPr bwMode="auto">
            <a:xfrm>
              <a:off x="1829" y="1128"/>
              <a:ext cx="27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168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50" name="Line 60"/>
            <p:cNvSpPr>
              <a:spLocks noChangeShapeType="1"/>
            </p:cNvSpPr>
            <p:nvPr/>
          </p:nvSpPr>
          <p:spPr bwMode="auto">
            <a:xfrm flipV="1">
              <a:off x="1866" y="1455"/>
              <a:ext cx="19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Text Box 61"/>
            <p:cNvSpPr txBox="1">
              <a:spLocks noChangeArrowheads="1"/>
            </p:cNvSpPr>
            <p:nvPr/>
          </p:nvSpPr>
          <p:spPr bwMode="auto">
            <a:xfrm>
              <a:off x="1833" y="1430"/>
              <a:ext cx="27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630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2" name="TextBox 1"/>
          <p:cNvSpPr txBox="1">
            <a:spLocks noChangeArrowheads="1"/>
          </p:cNvSpPr>
          <p:nvPr/>
        </p:nvSpPr>
        <p:spPr bwMode="auto">
          <a:xfrm>
            <a:off x="6505575" y="373062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vi-VN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6856413" y="3502025"/>
            <a:ext cx="603250" cy="1041400"/>
            <a:chOff x="1830" y="1128"/>
            <a:chExt cx="202" cy="656"/>
          </a:xfrm>
        </p:grpSpPr>
        <p:sp>
          <p:nvSpPr>
            <p:cNvPr id="9246" name="Text Box 59"/>
            <p:cNvSpPr txBox="1">
              <a:spLocks noChangeArrowheads="1"/>
            </p:cNvSpPr>
            <p:nvPr/>
          </p:nvSpPr>
          <p:spPr bwMode="auto">
            <a:xfrm>
              <a:off x="1866" y="1128"/>
              <a:ext cx="1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4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47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3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Text Box 61"/>
            <p:cNvSpPr txBox="1">
              <a:spLocks noChangeArrowheads="1"/>
            </p:cNvSpPr>
            <p:nvPr/>
          </p:nvSpPr>
          <p:spPr bwMode="auto">
            <a:xfrm>
              <a:off x="1830" y="1416"/>
              <a:ext cx="2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15</a:t>
              </a:r>
              <a:endParaRPr lang="vi-VN" altLang="en-US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5362575" y="37592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vi-VN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1984375" y="562768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2395538" y="5407025"/>
            <a:ext cx="603250" cy="1041400"/>
            <a:chOff x="1830" y="1128"/>
            <a:chExt cx="202" cy="656"/>
          </a:xfrm>
        </p:grpSpPr>
        <p:sp>
          <p:nvSpPr>
            <p:cNvPr id="9243" name="Text Box 59"/>
            <p:cNvSpPr txBox="1">
              <a:spLocks noChangeArrowheads="1"/>
            </p:cNvSpPr>
            <p:nvPr/>
          </p:nvSpPr>
          <p:spPr bwMode="auto">
            <a:xfrm>
              <a:off x="1866" y="1128"/>
              <a:ext cx="1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4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9244" name="Line 60"/>
            <p:cNvSpPr>
              <a:spLocks noChangeShapeType="1"/>
            </p:cNvSpPr>
            <p:nvPr/>
          </p:nvSpPr>
          <p:spPr bwMode="auto">
            <a:xfrm>
              <a:off x="1866" y="1456"/>
              <a:ext cx="13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Text Box 61"/>
            <p:cNvSpPr txBox="1">
              <a:spLocks noChangeArrowheads="1"/>
            </p:cNvSpPr>
            <p:nvPr/>
          </p:nvSpPr>
          <p:spPr bwMode="auto">
            <a:xfrm>
              <a:off x="1830" y="1416"/>
              <a:ext cx="2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15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2" grpId="0"/>
      <p:bldP spid="57" grpId="0"/>
      <p:bldP spid="62" grpId="0"/>
      <p:bldP spid="67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1219200" y="838200"/>
          <a:ext cx="23225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Equation" r:id="rId4" imgW="926698" imgH="393529" progId="Equation.3">
                  <p:embed/>
                </p:oleObj>
              </mc:Choice>
              <mc:Fallback>
                <p:oleObj name="Equation" r:id="rId4" imgW="926698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838200"/>
                        <a:ext cx="232251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228600" y="685800"/>
            <a:ext cx="81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vi-VN" altLang="vi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1354138" y="1954213"/>
          <a:ext cx="2187575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" name="Equation" r:id="rId6" imgW="914400" imgH="393700" progId="Equation.3">
                  <p:embed/>
                </p:oleObj>
              </mc:Choice>
              <mc:Fallback>
                <p:oleObj name="Equation" r:id="rId6" imgW="914400" imgH="393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1954213"/>
                        <a:ext cx="2187575" cy="101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1279525" y="3124200"/>
          <a:ext cx="27955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Equation" r:id="rId8" imgW="1167893" imgH="393529" progId="Equation.3">
                  <p:embed/>
                </p:oleObj>
              </mc:Choice>
              <mc:Fallback>
                <p:oleObj name="Equation" r:id="rId8" imgW="1167893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3124200"/>
                        <a:ext cx="279558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1289050" y="5257800"/>
          <a:ext cx="21002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Equation" r:id="rId10" imgW="875920" imgH="393529" progId="Equation.3">
                  <p:embed/>
                </p:oleObj>
              </mc:Choice>
              <mc:Fallback>
                <p:oleObj name="Equation" r:id="rId10" imgW="875920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5257800"/>
                        <a:ext cx="21002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460625" y="4078288"/>
            <a:ext cx="2293938" cy="1179512"/>
            <a:chOff x="1817" y="1128"/>
            <a:chExt cx="552" cy="743"/>
          </a:xfrm>
        </p:grpSpPr>
        <p:sp>
          <p:nvSpPr>
            <p:cNvPr id="10305" name="Text Box 59"/>
            <p:cNvSpPr txBox="1">
              <a:spLocks noChangeArrowheads="1"/>
            </p:cNvSpPr>
            <p:nvPr/>
          </p:nvSpPr>
          <p:spPr bwMode="auto">
            <a:xfrm>
              <a:off x="1923" y="1128"/>
              <a:ext cx="39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7 x 8 x 2 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10306" name="Line 60"/>
            <p:cNvSpPr>
              <a:spLocks noChangeShapeType="1"/>
            </p:cNvSpPr>
            <p:nvPr/>
          </p:nvSpPr>
          <p:spPr bwMode="auto">
            <a:xfrm flipV="1">
              <a:off x="1866" y="1455"/>
              <a:ext cx="48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Text Box 61"/>
            <p:cNvSpPr txBox="1">
              <a:spLocks noChangeArrowheads="1"/>
            </p:cNvSpPr>
            <p:nvPr/>
          </p:nvSpPr>
          <p:spPr bwMode="auto">
            <a:xfrm>
              <a:off x="1817" y="1503"/>
              <a:ext cx="55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 4 x 8 x 3 x 7 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H="1">
            <a:off x="4278313" y="4724400"/>
            <a:ext cx="254000" cy="438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309813" y="4267200"/>
            <a:ext cx="354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616075" y="4038600"/>
            <a:ext cx="630238" cy="1063625"/>
            <a:chOff x="1845" y="1128"/>
            <a:chExt cx="211" cy="670"/>
          </a:xfrm>
        </p:grpSpPr>
        <p:sp>
          <p:nvSpPr>
            <p:cNvPr id="10302" name="Text Box 59"/>
            <p:cNvSpPr txBox="1">
              <a:spLocks noChangeArrowheads="1"/>
            </p:cNvSpPr>
            <p:nvPr/>
          </p:nvSpPr>
          <p:spPr bwMode="auto">
            <a:xfrm>
              <a:off x="1892" y="1128"/>
              <a:ext cx="1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5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10303" name="Line 60"/>
            <p:cNvSpPr>
              <a:spLocks noChangeShapeType="1"/>
            </p:cNvSpPr>
            <p:nvPr/>
          </p:nvSpPr>
          <p:spPr bwMode="auto">
            <a:xfrm flipV="1">
              <a:off x="1866" y="1455"/>
              <a:ext cx="19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Text Box 61"/>
            <p:cNvSpPr txBox="1">
              <a:spLocks noChangeArrowheads="1"/>
            </p:cNvSpPr>
            <p:nvPr/>
          </p:nvSpPr>
          <p:spPr bwMode="auto">
            <a:xfrm>
              <a:off x="1845" y="1430"/>
              <a:ext cx="2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12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H="1">
            <a:off x="2949575" y="4151313"/>
            <a:ext cx="254000" cy="438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160713" y="4743450"/>
            <a:ext cx="254000" cy="438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548063" y="4194175"/>
            <a:ext cx="252412" cy="438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255713" y="42672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754563" y="977900"/>
            <a:ext cx="0" cy="581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9"/>
          <p:cNvGraphicFramePr>
            <a:graphicFrameLocks noChangeAspect="1"/>
          </p:cNvGraphicFramePr>
          <p:nvPr/>
        </p:nvGraphicFramePr>
        <p:xfrm>
          <a:off x="5257800" y="977900"/>
          <a:ext cx="23225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Equation" r:id="rId12" imgW="926698" imgH="393529" progId="Equation.3">
                  <p:embed/>
                </p:oleObj>
              </mc:Choice>
              <mc:Fallback>
                <p:oleObj name="Equation" r:id="rId12" imgW="926698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977900"/>
                        <a:ext cx="232251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6477000" y="2209800"/>
            <a:ext cx="354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859463" y="1981200"/>
            <a:ext cx="630237" cy="1063625"/>
            <a:chOff x="1845" y="1128"/>
            <a:chExt cx="211" cy="670"/>
          </a:xfrm>
        </p:grpSpPr>
        <p:sp>
          <p:nvSpPr>
            <p:cNvPr id="10299" name="Text Box 59"/>
            <p:cNvSpPr txBox="1">
              <a:spLocks noChangeArrowheads="1"/>
            </p:cNvSpPr>
            <p:nvPr/>
          </p:nvSpPr>
          <p:spPr bwMode="auto">
            <a:xfrm>
              <a:off x="1892" y="1128"/>
              <a:ext cx="1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5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10300" name="Line 60"/>
            <p:cNvSpPr>
              <a:spLocks noChangeShapeType="1"/>
            </p:cNvSpPr>
            <p:nvPr/>
          </p:nvSpPr>
          <p:spPr bwMode="auto">
            <a:xfrm flipV="1">
              <a:off x="1866" y="1455"/>
              <a:ext cx="19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Text Box 61"/>
            <p:cNvSpPr txBox="1">
              <a:spLocks noChangeArrowheads="1"/>
            </p:cNvSpPr>
            <p:nvPr/>
          </p:nvSpPr>
          <p:spPr bwMode="auto">
            <a:xfrm>
              <a:off x="1845" y="1430"/>
              <a:ext cx="2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12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5499100" y="33020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6705600" y="2005013"/>
            <a:ext cx="630238" cy="1063625"/>
            <a:chOff x="1845" y="1128"/>
            <a:chExt cx="211" cy="670"/>
          </a:xfrm>
        </p:grpSpPr>
        <p:sp>
          <p:nvSpPr>
            <p:cNvPr id="10296" name="Text Box 59"/>
            <p:cNvSpPr txBox="1">
              <a:spLocks noChangeArrowheads="1"/>
            </p:cNvSpPr>
            <p:nvPr/>
          </p:nvSpPr>
          <p:spPr bwMode="auto">
            <a:xfrm>
              <a:off x="1892" y="1128"/>
              <a:ext cx="1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7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10297" name="Line 60"/>
            <p:cNvSpPr>
              <a:spLocks noChangeShapeType="1"/>
            </p:cNvSpPr>
            <p:nvPr/>
          </p:nvSpPr>
          <p:spPr bwMode="auto">
            <a:xfrm flipV="1">
              <a:off x="1866" y="1455"/>
              <a:ext cx="19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Text Box 61"/>
            <p:cNvSpPr txBox="1">
              <a:spLocks noChangeArrowheads="1"/>
            </p:cNvSpPr>
            <p:nvPr/>
          </p:nvSpPr>
          <p:spPr bwMode="auto">
            <a:xfrm>
              <a:off x="1845" y="1430"/>
              <a:ext cx="2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32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7785100" y="1981200"/>
            <a:ext cx="623888" cy="1063625"/>
            <a:chOff x="1866" y="1128"/>
            <a:chExt cx="209" cy="670"/>
          </a:xfrm>
        </p:grpSpPr>
        <p:sp>
          <p:nvSpPr>
            <p:cNvPr id="10293" name="Text Box 59"/>
            <p:cNvSpPr txBox="1">
              <a:spLocks noChangeArrowheads="1"/>
            </p:cNvSpPr>
            <p:nvPr/>
          </p:nvSpPr>
          <p:spPr bwMode="auto">
            <a:xfrm>
              <a:off x="1873" y="1128"/>
              <a:ext cx="2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16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10294" name="Line 60"/>
            <p:cNvSpPr>
              <a:spLocks noChangeShapeType="1"/>
            </p:cNvSpPr>
            <p:nvPr/>
          </p:nvSpPr>
          <p:spPr bwMode="auto">
            <a:xfrm flipV="1">
              <a:off x="1866" y="1455"/>
              <a:ext cx="19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Text Box 61"/>
            <p:cNvSpPr txBox="1">
              <a:spLocks noChangeArrowheads="1"/>
            </p:cNvSpPr>
            <p:nvPr/>
          </p:nvSpPr>
          <p:spPr bwMode="auto">
            <a:xfrm>
              <a:off x="1871" y="1430"/>
              <a:ext cx="2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21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7" name="TextBox 1"/>
          <p:cNvSpPr txBox="1">
            <a:spLocks noChangeArrowheads="1"/>
          </p:cNvSpPr>
          <p:nvPr/>
        </p:nvSpPr>
        <p:spPr bwMode="auto">
          <a:xfrm>
            <a:off x="7424738" y="2297113"/>
            <a:ext cx="35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5499100" y="224472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5989638" y="3062288"/>
            <a:ext cx="630237" cy="1063625"/>
            <a:chOff x="1845" y="1128"/>
            <a:chExt cx="211" cy="670"/>
          </a:xfrm>
        </p:grpSpPr>
        <p:sp>
          <p:nvSpPr>
            <p:cNvPr id="10290" name="Text Box 59"/>
            <p:cNvSpPr txBox="1">
              <a:spLocks noChangeArrowheads="1"/>
            </p:cNvSpPr>
            <p:nvPr/>
          </p:nvSpPr>
          <p:spPr bwMode="auto">
            <a:xfrm>
              <a:off x="1892" y="1128"/>
              <a:ext cx="1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5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10291" name="Line 60"/>
            <p:cNvSpPr>
              <a:spLocks noChangeShapeType="1"/>
            </p:cNvSpPr>
            <p:nvPr/>
          </p:nvSpPr>
          <p:spPr bwMode="auto">
            <a:xfrm flipV="1">
              <a:off x="1866" y="1455"/>
              <a:ext cx="19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Text Box 61"/>
            <p:cNvSpPr txBox="1">
              <a:spLocks noChangeArrowheads="1"/>
            </p:cNvSpPr>
            <p:nvPr/>
          </p:nvSpPr>
          <p:spPr bwMode="auto">
            <a:xfrm>
              <a:off x="1845" y="1430"/>
              <a:ext cx="20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12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43" name="TextBox 1"/>
          <p:cNvSpPr txBox="1">
            <a:spLocks noChangeArrowheads="1"/>
          </p:cNvSpPr>
          <p:nvPr/>
        </p:nvSpPr>
        <p:spPr bwMode="auto">
          <a:xfrm>
            <a:off x="6705600" y="3289300"/>
            <a:ext cx="354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7112000" y="3087688"/>
            <a:ext cx="830263" cy="1027112"/>
            <a:chOff x="1866" y="1128"/>
            <a:chExt cx="278" cy="647"/>
          </a:xfrm>
        </p:grpSpPr>
        <p:sp>
          <p:nvSpPr>
            <p:cNvPr id="10287" name="Text Box 59"/>
            <p:cNvSpPr txBox="1">
              <a:spLocks noChangeArrowheads="1"/>
            </p:cNvSpPr>
            <p:nvPr/>
          </p:nvSpPr>
          <p:spPr bwMode="auto">
            <a:xfrm>
              <a:off x="1873" y="1128"/>
              <a:ext cx="27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112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10288" name="Line 60"/>
            <p:cNvSpPr>
              <a:spLocks noChangeShapeType="1"/>
            </p:cNvSpPr>
            <p:nvPr/>
          </p:nvSpPr>
          <p:spPr bwMode="auto">
            <a:xfrm flipV="1">
              <a:off x="1866" y="1447"/>
              <a:ext cx="232" cy="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Text Box 61"/>
            <p:cNvSpPr txBox="1">
              <a:spLocks noChangeArrowheads="1"/>
            </p:cNvSpPr>
            <p:nvPr/>
          </p:nvSpPr>
          <p:spPr bwMode="auto">
            <a:xfrm>
              <a:off x="1871" y="1407"/>
              <a:ext cx="27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672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48" name="TextBox 1"/>
          <p:cNvSpPr txBox="1">
            <a:spLocks noChangeArrowheads="1"/>
          </p:cNvSpPr>
          <p:nvPr/>
        </p:nvSpPr>
        <p:spPr bwMode="auto">
          <a:xfrm>
            <a:off x="5499100" y="43688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5984875" y="4108450"/>
            <a:ext cx="830263" cy="1028700"/>
            <a:chOff x="1866" y="1128"/>
            <a:chExt cx="278" cy="647"/>
          </a:xfrm>
        </p:grpSpPr>
        <p:sp>
          <p:nvSpPr>
            <p:cNvPr id="10284" name="Text Box 59"/>
            <p:cNvSpPr txBox="1">
              <a:spLocks noChangeArrowheads="1"/>
            </p:cNvSpPr>
            <p:nvPr/>
          </p:nvSpPr>
          <p:spPr bwMode="auto">
            <a:xfrm>
              <a:off x="1873" y="1128"/>
              <a:ext cx="27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280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10285" name="Line 60"/>
            <p:cNvSpPr>
              <a:spLocks noChangeShapeType="1"/>
            </p:cNvSpPr>
            <p:nvPr/>
          </p:nvSpPr>
          <p:spPr bwMode="auto">
            <a:xfrm flipV="1">
              <a:off x="1866" y="1447"/>
              <a:ext cx="232" cy="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Text Box 61"/>
            <p:cNvSpPr txBox="1">
              <a:spLocks noChangeArrowheads="1"/>
            </p:cNvSpPr>
            <p:nvPr/>
          </p:nvSpPr>
          <p:spPr bwMode="auto">
            <a:xfrm>
              <a:off x="1871" y="1407"/>
              <a:ext cx="27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672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53" name="TextBox 1"/>
          <p:cNvSpPr txBox="1">
            <a:spLocks noChangeArrowheads="1"/>
          </p:cNvSpPr>
          <p:nvPr/>
        </p:nvSpPr>
        <p:spPr bwMode="auto">
          <a:xfrm>
            <a:off x="6865938" y="4297363"/>
            <a:ext cx="354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7219950" y="4114800"/>
            <a:ext cx="830263" cy="1027113"/>
            <a:chOff x="1866" y="1128"/>
            <a:chExt cx="278" cy="647"/>
          </a:xfrm>
        </p:grpSpPr>
        <p:sp>
          <p:nvSpPr>
            <p:cNvPr id="10281" name="Text Box 59"/>
            <p:cNvSpPr txBox="1">
              <a:spLocks noChangeArrowheads="1"/>
            </p:cNvSpPr>
            <p:nvPr/>
          </p:nvSpPr>
          <p:spPr bwMode="auto">
            <a:xfrm>
              <a:off x="1873" y="1128"/>
              <a:ext cx="27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112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10282" name="Line 60"/>
            <p:cNvSpPr>
              <a:spLocks noChangeShapeType="1"/>
            </p:cNvSpPr>
            <p:nvPr/>
          </p:nvSpPr>
          <p:spPr bwMode="auto">
            <a:xfrm flipV="1">
              <a:off x="1866" y="1447"/>
              <a:ext cx="232" cy="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Text Box 61"/>
            <p:cNvSpPr txBox="1">
              <a:spLocks noChangeArrowheads="1"/>
            </p:cNvSpPr>
            <p:nvPr/>
          </p:nvSpPr>
          <p:spPr bwMode="auto">
            <a:xfrm>
              <a:off x="1871" y="1407"/>
              <a:ext cx="27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672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7277100" y="5181600"/>
            <a:ext cx="415925" cy="1027113"/>
            <a:chOff x="1866" y="1128"/>
            <a:chExt cx="139" cy="647"/>
          </a:xfrm>
        </p:grpSpPr>
        <p:sp>
          <p:nvSpPr>
            <p:cNvPr id="10278" name="Text Box 59"/>
            <p:cNvSpPr txBox="1">
              <a:spLocks noChangeArrowheads="1"/>
            </p:cNvSpPr>
            <p:nvPr/>
          </p:nvSpPr>
          <p:spPr bwMode="auto">
            <a:xfrm>
              <a:off x="1873" y="1128"/>
              <a:ext cx="1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1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10279" name="Line 60"/>
            <p:cNvSpPr>
              <a:spLocks noChangeShapeType="1"/>
            </p:cNvSpPr>
            <p:nvPr/>
          </p:nvSpPr>
          <p:spPr bwMode="auto">
            <a:xfrm flipV="1">
              <a:off x="1866" y="1457"/>
              <a:ext cx="1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Text Box 61"/>
            <p:cNvSpPr txBox="1">
              <a:spLocks noChangeArrowheads="1"/>
            </p:cNvSpPr>
            <p:nvPr/>
          </p:nvSpPr>
          <p:spPr bwMode="auto">
            <a:xfrm>
              <a:off x="1871" y="1407"/>
              <a:ext cx="1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4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6027738" y="5181600"/>
            <a:ext cx="830262" cy="1077913"/>
            <a:chOff x="1866" y="1128"/>
            <a:chExt cx="278" cy="679"/>
          </a:xfrm>
        </p:grpSpPr>
        <p:sp>
          <p:nvSpPr>
            <p:cNvPr id="10275" name="Text Box 59"/>
            <p:cNvSpPr txBox="1">
              <a:spLocks noChangeArrowheads="1"/>
            </p:cNvSpPr>
            <p:nvPr/>
          </p:nvSpPr>
          <p:spPr bwMode="auto">
            <a:xfrm>
              <a:off x="1873" y="1128"/>
              <a:ext cx="271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168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>
                <a:latin typeface="Arial" panose="020B0604020202020204" pitchFamily="34" charset="0"/>
              </a:endParaRPr>
            </a:p>
          </p:txBody>
        </p:sp>
        <p:sp>
          <p:nvSpPr>
            <p:cNvPr id="10276" name="Line 60"/>
            <p:cNvSpPr>
              <a:spLocks noChangeShapeType="1"/>
            </p:cNvSpPr>
            <p:nvPr/>
          </p:nvSpPr>
          <p:spPr bwMode="auto">
            <a:xfrm flipV="1">
              <a:off x="1866" y="1447"/>
              <a:ext cx="232" cy="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Text Box 61"/>
            <p:cNvSpPr txBox="1">
              <a:spLocks noChangeArrowheads="1"/>
            </p:cNvSpPr>
            <p:nvPr/>
          </p:nvSpPr>
          <p:spPr bwMode="auto">
            <a:xfrm>
              <a:off x="1871" y="1407"/>
              <a:ext cx="27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672</a:t>
              </a:r>
              <a:endParaRPr lang="vi-V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5486400" y="5376863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6781800" y="5376863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3" grpId="0"/>
      <p:bldP spid="28" grpId="0"/>
      <p:bldP spid="37" grpId="0"/>
      <p:bldP spid="38" grpId="0"/>
      <p:bldP spid="43" grpId="0"/>
      <p:bldP spid="48" grpId="0"/>
      <p:bldP spid="53" grpId="0"/>
      <p:bldP spid="66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816100" y="403225"/>
            <a:ext cx="396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Tìm </a:t>
            </a:r>
            <a:r>
              <a:rPr lang="en-US" alt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altLang="vi-VN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1914525" y="987425"/>
          <a:ext cx="3886200" cy="22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4" imgW="748975" imgH="812447" progId="Equation.3">
                  <p:embed/>
                </p:oleObj>
              </mc:Choice>
              <mc:Fallback>
                <p:oleObj name="Equation" r:id="rId4" imgW="748975" imgH="812447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987425"/>
                        <a:ext cx="3886200" cy="225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 - &amp;quot;Thứ năm ngày 22 tháng 4 năm 2010&amp;#x0D;&amp;#x0A;&amp;quot;&quot;/&gt;&lt;property id=&quot;20307&quot; value=&quot;256&quot;/&gt;&lt;/object&gt;&lt;object type=&quot;3&quot; unique_id=&quot;10006&quot;&gt;&lt;property id=&quot;20148&quot; value=&quot;5&quot;/&gt;&lt;property id=&quot;20300&quot; value=&quot;Slide 3 - &amp;quot;Thứ năm ngày 22 tháng 4 năm 2010&amp;#x0D;&amp;#x0A;&amp;quot;&quot;/&gt;&lt;property id=&quot;20307&quot; value=&quot;268&quot;/&gt;&lt;/object&gt;&lt;object type=&quot;3&quot; unique_id=&quot;10067&quot;&gt;&lt;property id=&quot;20148&quot; value=&quot;5&quot;/&gt;&lt;property id=&quot;20300&quot; value=&quot;Slide 4 - &amp;quot;Thứ năm ngày 22 tháng 4 năm 2010&amp;#x0D;&amp;#x0A;&amp;quot;&quot;/&gt;&lt;property id=&quot;20307&quot; value=&quot;269&quot;/&gt;&lt;/object&gt;&lt;object type=&quot;3&quot; unique_id=&quot;10138&quot;&gt;&lt;property id=&quot;20148&quot; value=&quot;5&quot;/&gt;&lt;property id=&quot;20300&quot; value=&quot;Slide 5 - &amp;quot;Thứ năm ngày 22 tháng 4 năm 2010&amp;#x0D;&amp;#x0A;&amp;quot;&quot;/&gt;&lt;property id=&quot;20307&quot; value=&quot;270&quot;/&gt;&lt;/object&gt;&lt;object type=&quot;3&quot; unique_id=&quot;10266&quot;&gt;&lt;property id=&quot;20148&quot; value=&quot;5&quot;/&gt;&lt;property id=&quot;20300&quot; value=&quot;Slide 6 - &amp;quot;Thứ năm ngày 22 tháng 4 năm 2010&amp;#x0D;&amp;#x0A;&amp;quot;&quot;/&gt;&lt;property id=&quot;20307&quot; value=&quot;271&quot;/&gt;&lt;/object&gt;&lt;object type=&quot;3&quot; unique_id=&quot;10267&quot;&gt;&lt;property id=&quot;20148&quot; value=&quot;5&quot;/&gt;&lt;property id=&quot;20300&quot; value=&quot;Slide 7 - &amp;quot;Thứ năm ngày 22 tháng 4 năm 2010&amp;#x0D;&amp;#x0A;&amp;quot;&quot;/&gt;&lt;property id=&quot;20307&quot; value=&quot;272&quot;/&gt;&lt;/object&gt;&lt;object type=&quot;3&quot; unique_id=&quot;10268&quot;&gt;&lt;property id=&quot;20148&quot; value=&quot;5&quot;/&gt;&lt;property id=&quot;20300&quot; value=&quot;Slide 8 - &amp;quot;Thứ năm ngày 22 tháng 4 năm 2010&amp;#x0D;&amp;#x0A;&amp;quot;&quot;/&gt;&lt;property id=&quot;20307&quot; value=&quot;273&quot;/&gt;&lt;/object&gt;&lt;object type=&quot;3&quot; unique_id=&quot;10432&quot;&gt;&lt;property id=&quot;20148&quot; value=&quot;5&quot;/&gt;&lt;property id=&quot;20300&quot; value=&quot;Slide 9 - &amp;quot;Thứ năm ngày 22 tháng 4 năm 2010&amp;#x0D;&amp;#x0A;&amp;quot;&quot;/&gt;&lt;property id=&quot;20307&quot; value=&quot;274&quot;/&gt;&lt;/object&gt;&lt;object type=&quot;3&quot; unique_id=&quot;10489&quot;&gt;&lt;property id=&quot;20148&quot; value=&quot;5&quot;/&gt;&lt;property id=&quot;20300&quot; value=&quot;Slide 10 - &amp;quot;Thứ năm ngày 22 tháng 4 năm 2010&amp;#x0D;&amp;#x0A;&amp;quot;&quot;/&gt;&lt;property id=&quot;20307&quot; value=&quot;275&quot;/&gt;&lt;/object&gt;&lt;object type=&quot;3&quot; unique_id=&quot;10535&quot;&gt;&lt;property id=&quot;20148&quot; value=&quot;5&quot;/&gt;&lt;property id=&quot;20300&quot; value=&quot;Slide 11 - &amp;quot;Thứ năm ngày 22 tháng 4 năm 2010&amp;#x0D;&amp;#x0A;&amp;quot;&quot;/&gt;&lt;property id=&quot;20307&quot; value=&quot;276&quot;/&gt;&lt;/object&gt;&lt;object type=&quot;3&quot; unique_id=&quot;10578&quot;&gt;&lt;property id=&quot;20148&quot; value=&quot;5&quot;/&gt;&lt;property id=&quot;20300&quot; value=&quot;Slide 12 - &amp;quot;Thứ năm ngày 22 tháng 4 năm 2010&amp;#x0D;&amp;#x0A;&amp;quot;&quot;/&gt;&lt;property id=&quot;20307&quot; value=&quot;277&quot;/&gt;&lt;/object&gt;&lt;object type=&quot;3&quot; unique_id=&quot;10593&quot;&gt;&lt;property id=&quot;20148&quot; value=&quot;5&quot;/&gt;&lt;property id=&quot;20300&quot; value=&quot;Slide 15&quot;/&gt;&lt;property id=&quot;20307&quot; value=&quot;278&quot;/&gt;&lt;/object&gt;&lt;object type=&quot;3&quot; unique_id=&quot;10684&quot;&gt;&lt;property id=&quot;20148&quot; value=&quot;5&quot;/&gt;&lt;property id=&quot;20300&quot; value=&quot;Slide 14 - &amp;quot;Thứ năm ngày 22 tháng 4 năm 2010&amp;#x0D;&amp;#x0A;&amp;quot;&quot;/&gt;&lt;property id=&quot;20307&quot; value=&quot;279&quot;/&gt;&lt;/object&gt;&lt;object type=&quot;3&quot; unique_id=&quot;10733&quot;&gt;&lt;property id=&quot;20148&quot; value=&quot;5&quot;/&gt;&lt;property id=&quot;20300&quot; value=&quot;Slide 1&quot;/&gt;&lt;property id=&quot;20307&quot; value=&quot;280&quot;/&gt;&lt;/object&gt;&lt;object type=&quot;3&quot; unique_id=&quot;10849&quot;&gt;&lt;property id=&quot;20148&quot; value=&quot;5&quot;/&gt;&lt;property id=&quot;20300&quot; value=&quot;Slide 13 - &amp;quot;Thứ năm ngày 22 tháng 4 năm 2010&amp;#x0D;&amp;#x0A;&amp;quot;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2636</TotalTime>
  <Words>630</Words>
  <Application>Microsoft Office PowerPoint</Application>
  <PresentationFormat>On-screen Show (4:3)</PresentationFormat>
  <Paragraphs>194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.VnArial</vt:lpstr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năm ngày 22 tháng 4 năm 2010 Toán: Kiểm tra bài cũ:</dc:title>
  <dc:creator>tien</dc:creator>
  <cp:lastModifiedBy>admin</cp:lastModifiedBy>
  <cp:revision>150</cp:revision>
  <dcterms:created xsi:type="dcterms:W3CDTF">2010-04-11T03:18:01Z</dcterms:created>
  <dcterms:modified xsi:type="dcterms:W3CDTF">2023-05-24T05:49:29Z</dcterms:modified>
</cp:coreProperties>
</file>