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2"/>
  </p:notesMasterIdLst>
  <p:sldIdLst>
    <p:sldId id="256" r:id="rId2"/>
    <p:sldId id="305" r:id="rId3"/>
    <p:sldId id="319" r:id="rId4"/>
    <p:sldId id="259" r:id="rId5"/>
    <p:sldId id="260" r:id="rId6"/>
    <p:sldId id="296" r:id="rId7"/>
    <p:sldId id="261" r:id="rId8"/>
    <p:sldId id="316" r:id="rId9"/>
    <p:sldId id="306" r:id="rId10"/>
    <p:sldId id="266" r:id="rId11"/>
    <p:sldId id="318" r:id="rId12"/>
    <p:sldId id="323" r:id="rId13"/>
    <p:sldId id="320" r:id="rId14"/>
    <p:sldId id="309" r:id="rId15"/>
    <p:sldId id="314" r:id="rId16"/>
    <p:sldId id="324" r:id="rId17"/>
    <p:sldId id="308" r:id="rId18"/>
    <p:sldId id="321" r:id="rId19"/>
    <p:sldId id="325" r:id="rId20"/>
    <p:sldId id="315" r:id="rId21"/>
  </p:sldIdLst>
  <p:sldSz cx="9144000" cy="5143500" type="screen16x9"/>
  <p:notesSz cx="6858000" cy="9144000"/>
  <p:embeddedFontLst>
    <p:embeddedFont>
      <p:font typeface="UVN Thoi Dai" panose="04030205020802020502" pitchFamily="82" charset="0"/>
      <p:regular r:id="rId23"/>
    </p:embeddedFont>
    <p:embeddedFont>
      <p:font typeface="UTM Azuki" panose="02040603050506020204" pitchFamily="18" charset="0"/>
      <p:regular r:id="rId24"/>
    </p:embeddedFont>
    <p:embeddedFont>
      <p:font typeface="Quattrocento Sans" panose="020B0604020202020204" charset="0"/>
      <p:regular r:id="rId25"/>
      <p:bold r:id="rId26"/>
      <p:italic r:id="rId27"/>
      <p:boldItalic r:id="rId28"/>
    </p:embeddedFont>
    <p:embeddedFont>
      <p:font typeface="Tahoma" panose="020B0604030504040204" pitchFamily="34" charset="0"/>
      <p:regular r:id="rId29"/>
      <p:bold r:id="rId30"/>
    </p:embeddedFont>
    <p:embeddedFont>
      <p:font typeface="Kirang Haerang" panose="020B0604020202020204" charset="-127"/>
      <p:regular r:id="rId31"/>
    </p:embeddedFont>
    <p:embeddedFont>
      <p:font typeface="Bebas Neue" panose="020B0604020202020204" charset="0"/>
      <p:regular r:id="rId32"/>
    </p:embeddedFont>
    <p:embeddedFont>
      <p:font typeface="UTM Androgyne" panose="02040603050506020204" pitchFamily="18" charset="0"/>
      <p:regular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9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D800890-B2C6-4952-8F43-D33D2FD99166}">
  <a:tblStyle styleId="{4D800890-B2C6-4952-8F43-D33D2FD9916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95" d="100"/>
          <a:sy n="95" d="100"/>
        </p:scale>
        <p:origin x="270" y="72"/>
      </p:cViewPr>
      <p:guideLst>
        <p:guide orient="horz" pos="340"/>
        <p:guide pos="529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060326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09346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479965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63554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39616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54896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49621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96467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31696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4665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31194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76" name="Google Shape;73576;gc89aba7f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7" name="Google Shape;73577;gc89aba7f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617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87045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038727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87715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82970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70007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991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4209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2287950" y="1328792"/>
            <a:ext cx="4568100" cy="145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019450" y="2853250"/>
            <a:ext cx="5105100" cy="9561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091750" y="2329300"/>
            <a:ext cx="4960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75" y="804100"/>
            <a:ext cx="3150900" cy="163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2391925" y="3510500"/>
            <a:ext cx="4360200" cy="4434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8088" name="Google Shape;8088;p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6" name="Google Shape;10776;p5"/>
          <p:cNvSpPr txBox="1">
            <a:spLocks noGrp="1"/>
          </p:cNvSpPr>
          <p:nvPr>
            <p:ph type="subTitle" idx="1"/>
          </p:nvPr>
        </p:nvSpPr>
        <p:spPr>
          <a:xfrm>
            <a:off x="1290775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7" name="Google Shape;10777;p5"/>
          <p:cNvSpPr txBox="1">
            <a:spLocks noGrp="1"/>
          </p:cNvSpPr>
          <p:nvPr>
            <p:ph type="subTitle" idx="2"/>
          </p:nvPr>
        </p:nvSpPr>
        <p:spPr>
          <a:xfrm>
            <a:off x="4945650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8" name="Google Shape;10778;p5"/>
          <p:cNvSpPr txBox="1">
            <a:spLocks noGrp="1"/>
          </p:cNvSpPr>
          <p:nvPr>
            <p:ph type="subTitle" idx="3"/>
          </p:nvPr>
        </p:nvSpPr>
        <p:spPr>
          <a:xfrm>
            <a:off x="1290775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p5"/>
          <p:cNvSpPr txBox="1">
            <a:spLocks noGrp="1"/>
          </p:cNvSpPr>
          <p:nvPr>
            <p:ph type="subTitle" idx="4"/>
          </p:nvPr>
        </p:nvSpPr>
        <p:spPr>
          <a:xfrm>
            <a:off x="4945650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p5"/>
          <p:cNvSpPr txBox="1">
            <a:spLocks noGrp="1"/>
          </p:cNvSpPr>
          <p:nvPr>
            <p:ph type="subTitle" idx="5"/>
          </p:nvPr>
        </p:nvSpPr>
        <p:spPr>
          <a:xfrm>
            <a:off x="720000" y="1348100"/>
            <a:ext cx="7704000" cy="4149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782" name="Google Shape;10782;p5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004875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729575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004875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6087600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4812300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6087600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004875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729575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004875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6087600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4812300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6087600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hyperlink" Target="https://www.facebook.com/teamKTUTS" TargetMode="Externa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xmlns="" id="{BFF95591-3E5A-46EC-963A-5048DDD50ECC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16879817"/>
            <a:ext cx="1881378" cy="1625303"/>
          </a:xfrm>
          <a:prstGeom prst="rect">
            <a:avLst/>
          </a:prstGeom>
        </p:spPr>
      </p:pic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xmlns="" id="{A0166C9A-2923-427A-81EF-2503070B699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41314" y="16879817"/>
            <a:ext cx="1881378" cy="1625303"/>
          </a:xfrm>
          <a:prstGeom prst="rect">
            <a:avLst/>
          </a:prstGeom>
        </p:spPr>
      </p:pic>
      <p:pic>
        <p:nvPicPr>
          <p:cNvPr id="8" name="Picture 7" descr="A picture containing diagram&#10;&#10;Description automatically generated">
            <a:extLst>
              <a:ext uri="{FF2B5EF4-FFF2-40B4-BE49-F238E27FC236}">
                <a16:creationId xmlns:a16="http://schemas.microsoft.com/office/drawing/2014/main" xmlns="" id="{6B7D159F-2DCA-40B8-BF58-5A2E778661D9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-8906265"/>
            <a:ext cx="1881378" cy="1625303"/>
          </a:xfrm>
          <a:prstGeom prst="rect">
            <a:avLst/>
          </a:prstGeom>
        </p:spPr>
      </p:pic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xmlns="" id="{DDA9F2F3-A48F-4503-8FB7-5D7550159923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60745" y="-8093614"/>
            <a:ext cx="1881378" cy="1625303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xmlns="" id="{07F764F7-86FE-47EF-8A10-83996ED2C1DA}"/>
              </a:ext>
            </a:extLst>
          </p:cNvPr>
          <p:cNvSpPr txBox="1"/>
          <p:nvPr userDrawn="1"/>
        </p:nvSpPr>
        <p:spPr>
          <a:xfrm>
            <a:off x="801155" y="6973817"/>
            <a:ext cx="93112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rgbClr val="FF3399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2"/>
              </a:rPr>
              <a:t>https://www.facebook.com/teamKTUTS</a:t>
            </a:r>
            <a:endParaRPr lang="en-US" dirty="0">
              <a:solidFill>
                <a:srgbClr val="FF33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xmlns="" id="{F92E5575-2A88-4B91-8176-DDCD3528D27B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0" y="6669017"/>
            <a:ext cx="1881378" cy="1625303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8205216" y="84052"/>
            <a:ext cx="9387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smtClean="0">
                <a:solidFill>
                  <a:schemeClr val="bg1">
                    <a:lumMod val="50000"/>
                  </a:schemeClr>
                </a:solidFill>
                <a:latin typeface="UVN Thoi Dai" panose="04030205020802020502" pitchFamily="82" charset="0"/>
              </a:rPr>
              <a:t>KTUTS</a:t>
            </a:r>
            <a:endParaRPr lang="en-US" sz="1500" b="1">
              <a:solidFill>
                <a:schemeClr val="bg1">
                  <a:lumMod val="50000"/>
                </a:schemeClr>
              </a:solidFill>
              <a:latin typeface="UVN Thoi Dai" panose="04030205020802020502" pitchFamily="82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62" r:id="rId5"/>
    <p:sldLayoutId id="2147483671" r:id="rId6"/>
    <p:sldLayoutId id="2147483672" r:id="rId7"/>
    <p:sldLayoutId id="2147483673" r:id="rId8"/>
    <p:sldLayoutId id="2147483674" r:id="rId9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5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8.wdp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1.wav"/><Relationship Id="rId7" Type="http://schemas.microsoft.com/office/2007/relationships/hdphoto" Target="../media/hdphoto5.wdp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microsoft.com/office/2007/relationships/hdphoto" Target="../media/hdphoto7.wdp"/><Relationship Id="rId5" Type="http://schemas.openxmlformats.org/officeDocument/2006/relationships/image" Target="../media/image12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5" Type="http://schemas.microsoft.com/office/2007/relationships/hdphoto" Target="../media/hdphoto5.wdp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1.wav"/><Relationship Id="rId7" Type="http://schemas.microsoft.com/office/2007/relationships/hdphoto" Target="../media/hdphoto5.wdp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4.png"/><Relationship Id="rId7" Type="http://schemas.microsoft.com/office/2007/relationships/hdphoto" Target="../media/hdphoto4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microsoft.com/office/2007/relationships/hdphoto" Target="../media/hdphoto3.wdp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6" Type="http://schemas.microsoft.com/office/2007/relationships/hdphoto" Target="../media/hdphoto7.wdp"/><Relationship Id="rId5" Type="http://schemas.openxmlformats.org/officeDocument/2006/relationships/image" Target="../media/image12.png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5.wdp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12" Type="http://schemas.microsoft.com/office/2007/relationships/hdphoto" Target="../media/hdphoto5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microsoft.com/office/2007/relationships/hdphoto" Target="../media/hdphoto7.wdp"/><Relationship Id="rId11" Type="http://schemas.openxmlformats.org/officeDocument/2006/relationships/image" Target="../media/image10.png"/><Relationship Id="rId5" Type="http://schemas.openxmlformats.org/officeDocument/2006/relationships/image" Target="../media/image12.png"/><Relationship Id="rId10" Type="http://schemas.microsoft.com/office/2007/relationships/hdphoto" Target="../media/hdphoto9.wdp"/><Relationship Id="rId4" Type="http://schemas.microsoft.com/office/2007/relationships/hdphoto" Target="../media/hdphoto6.wdp"/><Relationship Id="rId9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microsoft.com/office/2007/relationships/hdphoto" Target="../media/hdphoto9.wdp"/><Relationship Id="rId5" Type="http://schemas.openxmlformats.org/officeDocument/2006/relationships/image" Target="../media/image14.pn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audio" Target="../media/audio1.wav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microsoft.com/office/2007/relationships/hdphoto" Target="../media/hdphoto10.wdp"/><Relationship Id="rId4" Type="http://schemas.openxmlformats.org/officeDocument/2006/relationships/image" Target="../media/image15.png"/><Relationship Id="rId9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1.wav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10" Type="http://schemas.microsoft.com/office/2007/relationships/hdphoto" Target="../media/hdphoto10.wdp"/><Relationship Id="rId4" Type="http://schemas.openxmlformats.org/officeDocument/2006/relationships/image" Target="../media/image15.png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5.png"/><Relationship Id="rId7" Type="http://schemas.microsoft.com/office/2007/relationships/hdphoto" Target="../media/hdphoto5.wdp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microsoft.com/office/2007/relationships/hdphoto" Target="../media/hdphoto11.wdp"/><Relationship Id="rId4" Type="http://schemas.openxmlformats.org/officeDocument/2006/relationships/image" Target="../media/image26.png"/><Relationship Id="rId9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microsoft.com/office/2007/relationships/hdphoto" Target="../media/hdphoto8.wdp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1996547" y="1826817"/>
            <a:ext cx="5105100" cy="956100"/>
          </a:xfrm>
          <a:prstGeom prst="rect">
            <a:avLst/>
          </a:prstGeom>
          <a:ln w="57150">
            <a:solidFill>
              <a:srgbClr val="00B050"/>
            </a:solidFill>
          </a:ln>
        </p:spPr>
        <p:txBody>
          <a:bodyPr spcFirstLastPara="1" wrap="square" lIns="457200" tIns="91425" rIns="457200" bIns="91425" anchor="t" anchorCtr="0">
            <a:noAutofit/>
          </a:bodyPr>
          <a:lstStyle/>
          <a:p>
            <a:pPr marL="0" lvl="0" indent="0"/>
            <a:r>
              <a:rPr lang="en-US" sz="6000" dirty="0">
                <a:latin typeface="UTM Azuki" panose="02040603050506020204" pitchFamily="18" charset="0"/>
              </a:rPr>
              <a:t>TOÁN LỚP 4</a:t>
            </a:r>
            <a:endParaRPr sz="6000" dirty="0"/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1540225" y="3065875"/>
            <a:ext cx="724950" cy="1130325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479200" y="290175"/>
            <a:ext cx="1785975" cy="1579725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6363150" y="3589350"/>
            <a:ext cx="1280075" cy="551150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7685713" y="1059175"/>
            <a:ext cx="367425" cy="561250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7629200" y="1968238"/>
            <a:ext cx="767975" cy="890200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3699942" y="4220091"/>
            <a:ext cx="558849" cy="57500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328350" y="3809350"/>
            <a:ext cx="1329800" cy="1026925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593050" y="2613250"/>
            <a:ext cx="641375" cy="849575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4145101" y="-482697"/>
            <a:ext cx="807992" cy="1574256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3" name="Google Shape;70113;p31"/>
          <p:cNvSpPr/>
          <p:nvPr/>
        </p:nvSpPr>
        <p:spPr>
          <a:xfrm>
            <a:off x="741385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4" name="Google Shape;70114;p31"/>
          <p:cNvSpPr/>
          <p:nvPr/>
        </p:nvSpPr>
        <p:spPr>
          <a:xfrm>
            <a:off x="825925" y="6700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5" name="Google Shape;70115;p31"/>
          <p:cNvSpPr/>
          <p:nvPr/>
        </p:nvSpPr>
        <p:spPr>
          <a:xfrm>
            <a:off x="8128275" y="20121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7894125" y="3996150"/>
            <a:ext cx="876625" cy="840125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5115950" y="45555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1" name="Google Shape;70121;p31"/>
          <p:cNvSpPr/>
          <p:nvPr/>
        </p:nvSpPr>
        <p:spPr>
          <a:xfrm>
            <a:off x="215750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2" name="Google Shape;70122;p31"/>
          <p:cNvSpPr/>
          <p:nvPr/>
        </p:nvSpPr>
        <p:spPr>
          <a:xfrm>
            <a:off x="3592275" y="4920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18952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67720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6727413" y="526413"/>
            <a:ext cx="16959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4th GRADE</a:t>
            </a:r>
            <a:endParaRPr sz="2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356" y="638225"/>
            <a:ext cx="3048950" cy="30489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8" b="100000" l="1183" r="8994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325" y="2709579"/>
            <a:ext cx="2310600" cy="2310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1" name="Group 35"/>
          <p:cNvGrpSpPr>
            <a:grpSpLocks/>
          </p:cNvGrpSpPr>
          <p:nvPr/>
        </p:nvGrpSpPr>
        <p:grpSpPr bwMode="auto">
          <a:xfrm>
            <a:off x="2914650" y="384175"/>
            <a:ext cx="2971800" cy="1752600"/>
            <a:chOff x="3600" y="1632"/>
            <a:chExt cx="1872" cy="1104"/>
          </a:xfrm>
        </p:grpSpPr>
        <p:sp>
          <p:nvSpPr>
            <p:cNvPr id="375" name="Rectangle 9"/>
            <p:cNvSpPr>
              <a:spLocks noChangeArrowheads="1"/>
            </p:cNvSpPr>
            <p:nvPr/>
          </p:nvSpPr>
          <p:spPr bwMode="auto">
            <a:xfrm>
              <a:off x="3600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2" name="Rectangle 6"/>
            <p:cNvSpPr>
              <a:spLocks noChangeArrowheads="1"/>
            </p:cNvSpPr>
            <p:nvPr/>
          </p:nvSpPr>
          <p:spPr bwMode="auto">
            <a:xfrm>
              <a:off x="5328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3" name="Rectangle 7"/>
            <p:cNvSpPr>
              <a:spLocks noChangeArrowheads="1"/>
            </p:cNvSpPr>
            <p:nvPr/>
          </p:nvSpPr>
          <p:spPr bwMode="auto">
            <a:xfrm>
              <a:off x="3600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4" name="Rectangle 8"/>
            <p:cNvSpPr>
              <a:spLocks noChangeArrowheads="1"/>
            </p:cNvSpPr>
            <p:nvPr/>
          </p:nvSpPr>
          <p:spPr bwMode="auto">
            <a:xfrm>
              <a:off x="5323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 9">
            <a:extLst>
              <a:ext uri="{FF2B5EF4-FFF2-40B4-BE49-F238E27FC236}">
                <a16:creationId xmlns:a16="http://schemas.microsoft.com/office/drawing/2014/main" xmlns="" id="{76F897BE-111B-43C3-8AAD-F5C6DBF35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463" y="377301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xmlns="" id="{EF04963A-0D26-407A-BA46-FB0FBAA9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196" y="1898249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xmlns="" id="{3416F3DC-EA12-413F-A814-73489EE0F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053" y="382078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xmlns="" id="{CCD5822D-F80D-4D1F-843D-866F7B9E4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383" y="1899893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478794" y="52214"/>
            <a:ext cx="3720392" cy="2405064"/>
            <a:chOff x="2478795" y="57943"/>
            <a:chExt cx="3720392" cy="2405064"/>
          </a:xfrm>
        </p:grpSpPr>
        <p:grpSp>
          <p:nvGrpSpPr>
            <p:cNvPr id="377" name="Group 36"/>
            <p:cNvGrpSpPr>
              <a:grpSpLocks/>
            </p:cNvGrpSpPr>
            <p:nvPr/>
          </p:nvGrpSpPr>
          <p:grpSpPr bwMode="auto">
            <a:xfrm>
              <a:off x="2478795" y="57943"/>
              <a:ext cx="3720392" cy="2405064"/>
              <a:chOff x="3380" y="1388"/>
              <a:chExt cx="2270" cy="1515"/>
            </a:xfrm>
          </p:grpSpPr>
          <p:sp>
            <p:nvSpPr>
              <p:cNvPr id="378" name="Text Box 21"/>
              <p:cNvSpPr txBox="1">
                <a:spLocks noChangeArrowheads="1"/>
              </p:cNvSpPr>
              <p:nvPr/>
            </p:nvSpPr>
            <p:spPr bwMode="auto">
              <a:xfrm>
                <a:off x="3380" y="1412"/>
                <a:ext cx="240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A</a:t>
                </a:r>
              </a:p>
            </p:txBody>
          </p:sp>
          <p:sp>
            <p:nvSpPr>
              <p:cNvPr id="379" name="Text Box 22"/>
              <p:cNvSpPr txBox="1">
                <a:spLocks noChangeArrowheads="1"/>
              </p:cNvSpPr>
              <p:nvPr/>
            </p:nvSpPr>
            <p:spPr bwMode="auto">
              <a:xfrm>
                <a:off x="5424" y="1388"/>
                <a:ext cx="16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B</a:t>
                </a:r>
              </a:p>
            </p:txBody>
          </p:sp>
          <p:sp>
            <p:nvSpPr>
              <p:cNvPr id="380" name="Text Box 23"/>
              <p:cNvSpPr txBox="1">
                <a:spLocks noChangeArrowheads="1"/>
              </p:cNvSpPr>
              <p:nvPr/>
            </p:nvSpPr>
            <p:spPr bwMode="auto">
              <a:xfrm>
                <a:off x="3401" y="2583"/>
                <a:ext cx="14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D</a:t>
                </a:r>
              </a:p>
            </p:txBody>
          </p:sp>
          <p:sp>
            <p:nvSpPr>
              <p:cNvPr id="381" name="Text Box 24"/>
              <p:cNvSpPr txBox="1">
                <a:spLocks noChangeArrowheads="1"/>
              </p:cNvSpPr>
              <p:nvPr/>
            </p:nvSpPr>
            <p:spPr bwMode="auto">
              <a:xfrm>
                <a:off x="5393" y="2612"/>
                <a:ext cx="25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C</a:t>
                </a:r>
              </a:p>
            </p:txBody>
          </p:sp>
        </p:grpSp>
        <p:sp>
          <p:nvSpPr>
            <p:cNvPr id="370" name="AutoShape 4"/>
            <p:cNvSpPr>
              <a:spLocks noChangeArrowheads="1"/>
            </p:cNvSpPr>
            <p:nvPr/>
          </p:nvSpPr>
          <p:spPr bwMode="auto">
            <a:xfrm>
              <a:off x="2914650" y="384175"/>
              <a:ext cx="2971800" cy="1752600"/>
            </a:xfrm>
            <a:prstGeom prst="flowChartProcess">
              <a:avLst/>
            </a:prstGeom>
            <a:noFill/>
            <a:ln w="38100" algn="ctr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defRPr/>
              </a:pPr>
              <a:endParaRPr lang="en-US" sz="2400" b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39" name="Rectangle 9">
            <a:extLst>
              <a:ext uri="{FF2B5EF4-FFF2-40B4-BE49-F238E27FC236}">
                <a16:creationId xmlns:a16="http://schemas.microsoft.com/office/drawing/2014/main" xmlns="" id="{044D2104-9C42-45F0-BD67-E8BB9453F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375" y="374015"/>
            <a:ext cx="228600" cy="2286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76" name="Text Box 10"/>
          <p:cNvSpPr txBox="1">
            <a:spLocks noChangeArrowheads="1"/>
          </p:cNvSpPr>
          <p:nvPr/>
        </p:nvSpPr>
        <p:spPr bwMode="auto">
          <a:xfrm>
            <a:off x="457200" y="2337931"/>
            <a:ext cx="7391400" cy="2616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400" dirty="0" smtClean="0">
                <a:solidFill>
                  <a:srgbClr val="FF0000"/>
                </a:solidFill>
              </a:rPr>
              <a:t> 1</a:t>
            </a:r>
            <a:r>
              <a:rPr lang="en-US" altLang="en-US" sz="2400" dirty="0">
                <a:solidFill>
                  <a:srgbClr val="FF0000"/>
                </a:solidFill>
              </a:rPr>
              <a:t>.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Đ, </a:t>
            </a:r>
            <a:r>
              <a:rPr lang="en-US" altLang="en-US" sz="2400" dirty="0" err="1">
                <a:solidFill>
                  <a:srgbClr val="FF0000"/>
                </a:solidFill>
              </a:rPr>
              <a:t>sai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S.Trong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a) AB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DC </a:t>
            </a:r>
            <a:r>
              <a:rPr lang="en-US" altLang="en-US" sz="2400" dirty="0" err="1"/>
              <a:t>là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hai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đối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diện</a:t>
            </a:r>
            <a:r>
              <a:rPr lang="en-US" altLang="en-US" sz="2400" dirty="0"/>
              <a:t> song </a:t>
            </a:r>
            <a:r>
              <a:rPr lang="en-US" altLang="en-US" sz="2400" dirty="0" err="1"/>
              <a:t>song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b) AB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với</a:t>
            </a:r>
            <a:r>
              <a:rPr lang="en-US" altLang="en-US" sz="2400" dirty="0"/>
              <a:t> AD.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c)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d)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</p:txBody>
      </p:sp>
      <p:sp>
        <p:nvSpPr>
          <p:cNvPr id="382" name="Rectangle 29"/>
          <p:cNvSpPr>
            <a:spLocks noChangeArrowheads="1"/>
          </p:cNvSpPr>
          <p:nvPr/>
        </p:nvSpPr>
        <p:spPr bwMode="auto">
          <a:xfrm>
            <a:off x="7543800" y="280204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3" name="Rectangle 30"/>
          <p:cNvSpPr>
            <a:spLocks noChangeArrowheads="1"/>
          </p:cNvSpPr>
          <p:nvPr/>
        </p:nvSpPr>
        <p:spPr bwMode="auto">
          <a:xfrm>
            <a:off x="7562850" y="341005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4" name="Rectangle 31"/>
          <p:cNvSpPr>
            <a:spLocks noChangeArrowheads="1"/>
          </p:cNvSpPr>
          <p:nvPr/>
        </p:nvSpPr>
        <p:spPr bwMode="auto">
          <a:xfrm>
            <a:off x="7562850" y="3988189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5" name="Rectangle 32"/>
          <p:cNvSpPr>
            <a:spLocks noChangeArrowheads="1"/>
          </p:cNvSpPr>
          <p:nvPr/>
        </p:nvSpPr>
        <p:spPr bwMode="auto">
          <a:xfrm>
            <a:off x="7562850" y="4511513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73867" y="2694068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7603934" y="32956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7603934" y="3897219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7603934" y="4408952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172" y="36799"/>
            <a:ext cx="2247753" cy="2247753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C027E081-5770-4D54-8C13-50713A96B198}"/>
              </a:ext>
            </a:extLst>
          </p:cNvPr>
          <p:cNvCxnSpPr>
            <a:cxnSpLocks/>
          </p:cNvCxnSpPr>
          <p:nvPr/>
        </p:nvCxnSpPr>
        <p:spPr>
          <a:xfrm>
            <a:off x="2895118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11997C3E-E4E1-4432-A0FC-61178B53208C}"/>
              </a:ext>
            </a:extLst>
          </p:cNvPr>
          <p:cNvCxnSpPr>
            <a:cxnSpLocks/>
          </p:cNvCxnSpPr>
          <p:nvPr/>
        </p:nvCxnSpPr>
        <p:spPr>
          <a:xfrm>
            <a:off x="2895118" y="2131046"/>
            <a:ext cx="300070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xmlns="" id="{63656A05-20E3-468D-BC18-EC0AC3B3D6A4}"/>
              </a:ext>
            </a:extLst>
          </p:cNvPr>
          <p:cNvCxnSpPr>
            <a:cxnSpLocks/>
          </p:cNvCxnSpPr>
          <p:nvPr/>
        </p:nvCxnSpPr>
        <p:spPr>
          <a:xfrm>
            <a:off x="2906485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xmlns="" id="{B8CE047E-95A1-4D2B-8821-2C2E9E6C932B}"/>
              </a:ext>
            </a:extLst>
          </p:cNvPr>
          <p:cNvCxnSpPr>
            <a:cxnSpLocks/>
          </p:cNvCxnSpPr>
          <p:nvPr/>
        </p:nvCxnSpPr>
        <p:spPr>
          <a:xfrm flipV="1">
            <a:off x="2919552" y="378446"/>
            <a:ext cx="0" cy="17526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xmlns="" id="{23533379-A678-4968-B506-617BF5A39B28}"/>
              </a:ext>
            </a:extLst>
          </p:cNvPr>
          <p:cNvCxnSpPr/>
          <p:nvPr/>
        </p:nvCxnSpPr>
        <p:spPr>
          <a:xfrm>
            <a:off x="5290458" y="4904534"/>
            <a:ext cx="156754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39" grpId="0" animBg="1"/>
      <p:bldP spid="39" grpId="1" animBg="1"/>
      <p:bldP spid="376" grpId="0"/>
      <p:bldP spid="382" grpId="0" animBg="1"/>
      <p:bldP spid="383" grpId="0" animBg="1"/>
      <p:bldP spid="384" grpId="0" animBg="1"/>
      <p:bldP spid="385" grpId="0" animBg="1"/>
      <p:bldP spid="18" grpId="0"/>
      <p:bldP spid="406" grpId="0"/>
      <p:bldP spid="407" grpId="0"/>
      <p:bldP spid="40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 Box 12">
            <a:extLst>
              <a:ext uri="{FF2B5EF4-FFF2-40B4-BE49-F238E27FC236}">
                <a16:creationId xmlns:a16="http://schemas.microsoft.com/office/drawing/2014/main" xmlns="" id="{818D85B4-FC9B-4796-BE5E-CEE59174D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629" y="2331202"/>
            <a:ext cx="8153400" cy="3062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SR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   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với</a:t>
            </a:r>
            <a:r>
              <a:rPr lang="en-US" altLang="en-US" sz="2800" dirty="0"/>
              <a:t> PS.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Các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cặp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đối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diện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Bốn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đều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xmlns="" id="{A38ADF9B-CFF6-4B30-ACB6-17A9693C529A}"/>
              </a:ext>
            </a:extLst>
          </p:cNvPr>
          <p:cNvGrpSpPr/>
          <p:nvPr/>
        </p:nvGrpSpPr>
        <p:grpSpPr>
          <a:xfrm>
            <a:off x="2582950" y="160815"/>
            <a:ext cx="2971800" cy="2199977"/>
            <a:chOff x="4572000" y="242888"/>
            <a:chExt cx="2971800" cy="2199977"/>
          </a:xfrm>
        </p:grpSpPr>
        <p:sp>
          <p:nvSpPr>
            <p:cNvPr id="75" name="Text Box 7">
              <a:extLst>
                <a:ext uri="{FF2B5EF4-FFF2-40B4-BE49-F238E27FC236}">
                  <a16:creationId xmlns:a16="http://schemas.microsoft.com/office/drawing/2014/main" xmlns="" id="{E3D0AFE2-D8AB-4A06-8E31-17B618B97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P</a:t>
              </a:r>
            </a:p>
          </p:txBody>
        </p:sp>
        <p:sp>
          <p:nvSpPr>
            <p:cNvPr id="76" name="Text Box 9">
              <a:extLst>
                <a:ext uri="{FF2B5EF4-FFF2-40B4-BE49-F238E27FC236}">
                  <a16:creationId xmlns:a16="http://schemas.microsoft.com/office/drawing/2014/main" xmlns="" id="{2CA08165-96E9-4B20-8C4F-2BC96971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242888"/>
              <a:ext cx="38100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Q</a:t>
              </a:r>
            </a:p>
          </p:txBody>
        </p:sp>
        <p:sp>
          <p:nvSpPr>
            <p:cNvPr id="77" name="Text Box 10">
              <a:extLst>
                <a:ext uri="{FF2B5EF4-FFF2-40B4-BE49-F238E27FC236}">
                  <a16:creationId xmlns:a16="http://schemas.microsoft.com/office/drawing/2014/main" xmlns="" id="{AA2CCCBF-6971-4737-9805-7BCEBFBB8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R</a:t>
              </a:r>
            </a:p>
          </p:txBody>
        </p:sp>
        <p:sp>
          <p:nvSpPr>
            <p:cNvPr id="78" name="Text Box 11">
              <a:extLst>
                <a:ext uri="{FF2B5EF4-FFF2-40B4-BE49-F238E27FC236}">
                  <a16:creationId xmlns:a16="http://schemas.microsoft.com/office/drawing/2014/main" xmlns="" id="{5489B41C-FE2C-433B-B013-EA14D580E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19812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S</a:t>
              </a:r>
            </a:p>
          </p:txBody>
        </p:sp>
        <p:sp>
          <p:nvSpPr>
            <p:cNvPr id="79" name="AutoShape 22">
              <a:extLst>
                <a:ext uri="{FF2B5EF4-FFF2-40B4-BE49-F238E27FC236}">
                  <a16:creationId xmlns:a16="http://schemas.microsoft.com/office/drawing/2014/main" xmlns="" id="{0838EFB6-920D-4842-8941-C10C1DB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609600"/>
              <a:ext cx="2286000" cy="1371600"/>
            </a:xfrm>
            <a:prstGeom prst="diamond">
              <a:avLst/>
            </a:prstGeom>
            <a:noFill/>
            <a:ln w="3810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80" name="Line 23">
              <a:extLst>
                <a:ext uri="{FF2B5EF4-FFF2-40B4-BE49-F238E27FC236}">
                  <a16:creationId xmlns:a16="http://schemas.microsoft.com/office/drawing/2014/main" xmlns="" id="{1E462075-7A12-48A6-AAFD-AD20DA51D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9800" y="609600"/>
              <a:ext cx="0" cy="13716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24">
              <a:extLst>
                <a:ext uri="{FF2B5EF4-FFF2-40B4-BE49-F238E27FC236}">
                  <a16:creationId xmlns:a16="http://schemas.microsoft.com/office/drawing/2014/main" xmlns="" id="{11B6FBFA-964D-4681-BB2A-E70BCF5BB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0" y="1295400"/>
              <a:ext cx="2286000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" name="Rectangle 1">
            <a:extLst>
              <a:ext uri="{FF2B5EF4-FFF2-40B4-BE49-F238E27FC236}">
                <a16:creationId xmlns:a16="http://schemas.microsoft.com/office/drawing/2014/main" xmlns="" id="{C8E9C7CC-D927-4805-80AB-AE7B7A0B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036" y="2195512"/>
            <a:ext cx="84963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400" dirty="0" smtClean="0">
                <a:solidFill>
                  <a:srgbClr val="FF0000"/>
                </a:solidFill>
              </a:rPr>
              <a:t> 2</a:t>
            </a:r>
            <a:r>
              <a:rPr lang="en-US" altLang="en-US" sz="2400" dirty="0">
                <a:solidFill>
                  <a:srgbClr val="FF0000"/>
                </a:solidFill>
              </a:rPr>
              <a:t>.</a:t>
            </a:r>
            <a:r>
              <a:rPr lang="en-US" altLang="en-US" sz="2400" b="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Đ, </a:t>
            </a:r>
            <a:r>
              <a:rPr lang="en-US" altLang="en-US" sz="2400" dirty="0" err="1">
                <a:solidFill>
                  <a:srgbClr val="FF0000"/>
                </a:solidFill>
              </a:rPr>
              <a:t>sai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S: </a:t>
            </a:r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thoi</a:t>
            </a:r>
            <a:r>
              <a:rPr lang="en-US" altLang="en-US" sz="2400" dirty="0">
                <a:solidFill>
                  <a:srgbClr val="FF0000"/>
                </a:solidFill>
              </a:rPr>
              <a:t> PQRS:</a:t>
            </a:r>
          </a:p>
        </p:txBody>
      </p:sp>
      <p:sp>
        <p:nvSpPr>
          <p:cNvPr id="83" name="Rectangle 18">
            <a:extLst>
              <a:ext uri="{FF2B5EF4-FFF2-40B4-BE49-F238E27FC236}">
                <a16:creationId xmlns:a16="http://schemas.microsoft.com/office/drawing/2014/main" xmlns="" id="{C940836E-9556-4675-8241-E879C479C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334392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xmlns="" id="{DF75BCA3-678A-4B45-BAD6-D8D4FC15F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2875556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Rectangle 20">
            <a:extLst>
              <a:ext uri="{FF2B5EF4-FFF2-40B4-BE49-F238E27FC236}">
                <a16:creationId xmlns:a16="http://schemas.microsoft.com/office/drawing/2014/main" xmlns="" id="{4B52C1DF-CFDE-4259-A225-CC7AF021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87346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Rectangle 21">
            <a:extLst>
              <a:ext uri="{FF2B5EF4-FFF2-40B4-BE49-F238E27FC236}">
                <a16:creationId xmlns:a16="http://schemas.microsoft.com/office/drawing/2014/main" xmlns="" id="{436A0DC1-E8F2-4202-B87B-4152F9E5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440996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xmlns="" id="{2E228ADD-6367-4760-AAFC-0ACA4AAC07A5}"/>
              </a:ext>
            </a:extLst>
          </p:cNvPr>
          <p:cNvSpPr txBox="1"/>
          <p:nvPr/>
        </p:nvSpPr>
        <p:spPr>
          <a:xfrm>
            <a:off x="7116664" y="2760710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xmlns="" id="{D40F483A-A553-4920-B221-1F26B6B333D9}"/>
              </a:ext>
            </a:extLst>
          </p:cNvPr>
          <p:cNvSpPr txBox="1"/>
          <p:nvPr/>
        </p:nvSpPr>
        <p:spPr>
          <a:xfrm>
            <a:off x="7116664" y="3241004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xmlns="" id="{37564172-27A0-475D-8E46-813AF7CA2BD4}"/>
              </a:ext>
            </a:extLst>
          </p:cNvPr>
          <p:cNvSpPr txBox="1"/>
          <p:nvPr/>
        </p:nvSpPr>
        <p:spPr>
          <a:xfrm>
            <a:off x="7116664" y="3751905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xmlns="" id="{3643AD90-0FE0-45A5-9E24-4B36B859180C}"/>
              </a:ext>
            </a:extLst>
          </p:cNvPr>
          <p:cNvSpPr txBox="1"/>
          <p:nvPr/>
        </p:nvSpPr>
        <p:spPr>
          <a:xfrm>
            <a:off x="7116664" y="42990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pic>
        <p:nvPicPr>
          <p:cNvPr id="91" name="Picture 90">
            <a:extLst>
              <a:ext uri="{FF2B5EF4-FFF2-40B4-BE49-F238E27FC236}">
                <a16:creationId xmlns:a16="http://schemas.microsoft.com/office/drawing/2014/main" xmlns="" id="{888FC117-CB2C-4F1B-8837-876B13B5C5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4551" y="36799"/>
            <a:ext cx="2247753" cy="2247753"/>
          </a:xfrm>
          <a:prstGeom prst="rect">
            <a:avLst/>
          </a:prstGeom>
        </p:spPr>
      </p:pic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xmlns="" id="{C303F0E2-1400-4C51-8A2B-198A5FA544C8}"/>
              </a:ext>
            </a:extLst>
          </p:cNvPr>
          <p:cNvCxnSpPr>
            <a:cxnSpLocks/>
            <a:endCxn id="81" idx="1"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xmlns="" id="{717F6C18-97BB-42CB-A392-80DCE34AB401}"/>
              </a:ext>
            </a:extLst>
          </p:cNvPr>
          <p:cNvCxnSpPr>
            <a:cxnSpLocks/>
            <a:endCxn id="80" idx="0"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xmlns="" id="{08767D48-2CA2-4671-9103-7FC4DA6613EC}"/>
              </a:ext>
            </a:extLst>
          </p:cNvPr>
          <p:cNvCxnSpPr>
            <a:cxnSpLocks/>
          </p:cNvCxnSpPr>
          <p:nvPr/>
        </p:nvCxnSpPr>
        <p:spPr>
          <a:xfrm>
            <a:off x="2767391" y="3334392"/>
            <a:ext cx="30746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xmlns="" id="{F5C8A10A-32A6-4D2D-9C80-CE2961193568}"/>
              </a:ext>
            </a:extLst>
          </p:cNvPr>
          <p:cNvCxnSpPr>
            <a:cxnSpLocks/>
          </p:cNvCxnSpPr>
          <p:nvPr/>
        </p:nvCxnSpPr>
        <p:spPr>
          <a:xfrm>
            <a:off x="2900669" y="1202177"/>
            <a:ext cx="1132730" cy="69439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xmlns="" id="{BD3EC472-1FE6-43BD-A651-D02360CA4AB4}"/>
              </a:ext>
            </a:extLst>
          </p:cNvPr>
          <p:cNvCxnSpPr>
            <a:cxnSpLocks/>
          </p:cNvCxnSpPr>
          <p:nvPr/>
        </p:nvCxnSpPr>
        <p:spPr>
          <a:xfrm flipV="1">
            <a:off x="2885352" y="521952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xmlns="" id="{453D0838-55B0-44DB-8FBC-947AA8E7CBA9}"/>
              </a:ext>
            </a:extLst>
          </p:cNvPr>
          <p:cNvCxnSpPr>
            <a:cxnSpLocks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xmlns="" id="{6CEBC7AC-8D84-43C5-B325-E19EF4F43151}"/>
              </a:ext>
            </a:extLst>
          </p:cNvPr>
          <p:cNvCxnSpPr>
            <a:cxnSpLocks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xmlns="" id="{2E88160D-3349-4520-9302-BC9AADFA8AEE}"/>
              </a:ext>
            </a:extLst>
          </p:cNvPr>
          <p:cNvCxnSpPr>
            <a:cxnSpLocks/>
            <a:stCxn id="81" idx="1"/>
          </p:cNvCxnSpPr>
          <p:nvPr/>
        </p:nvCxnSpPr>
        <p:spPr>
          <a:xfrm flipH="1" flipV="1">
            <a:off x="4006212" y="493636"/>
            <a:ext cx="1167538" cy="719692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557AF031-7F0F-4526-91E7-764D24CE09B2}"/>
              </a:ext>
            </a:extLst>
          </p:cNvPr>
          <p:cNvCxnSpPr>
            <a:cxnSpLocks/>
            <a:stCxn id="78" idx="0"/>
          </p:cNvCxnSpPr>
          <p:nvPr/>
        </p:nvCxnSpPr>
        <p:spPr>
          <a:xfrm flipH="1" flipV="1">
            <a:off x="2878354" y="1184510"/>
            <a:ext cx="1190496" cy="71461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45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0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82" grpId="0"/>
      <p:bldP spid="83" grpId="0" animBg="1"/>
      <p:bldP spid="84" grpId="0" animBg="1"/>
      <p:bldP spid="85" grpId="0" animBg="1"/>
      <p:bldP spid="86" grpId="0" animBg="1"/>
      <p:bldP spid="87" grpId="0"/>
      <p:bldP spid="88" grpId="0"/>
      <p:bldP spid="89" grpId="0"/>
      <p:bldP spid="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52343" y="1812632"/>
            <a:ext cx="993725" cy="872545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1232458" y="1862156"/>
            <a:ext cx="273170" cy="29707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1366776" y="2790520"/>
            <a:ext cx="269107" cy="40277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237609" y="3843823"/>
            <a:ext cx="318621" cy="282773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 rot="16200000">
            <a:off x="7915415" y="3893371"/>
            <a:ext cx="1311025" cy="1925912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1826408" y="811075"/>
            <a:ext cx="5878454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Yêu cầu cần đạt</a:t>
            </a:r>
            <a:endParaRPr sz="48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32429" y="2788587"/>
            <a:ext cx="993725" cy="8725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00056" y="3764542"/>
            <a:ext cx="993725" cy="872545"/>
          </a:xfrm>
          <a:prstGeom prst="rect">
            <a:avLst/>
          </a:prstGeom>
        </p:spPr>
      </p:pic>
      <p:sp>
        <p:nvSpPr>
          <p:cNvPr id="35" name="Text Box 51"/>
          <p:cNvSpPr txBox="1">
            <a:spLocks noChangeArrowheads="1"/>
          </p:cNvSpPr>
          <p:nvPr/>
        </p:nvSpPr>
        <p:spPr bwMode="auto">
          <a:xfrm>
            <a:off x="1926154" y="1812632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Ôn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dạng</a:t>
            </a:r>
            <a:r>
              <a:rPr lang="en-US" altLang="en-US" sz="2400" dirty="0" smtClean="0">
                <a:solidFill>
                  <a:srgbClr val="00B050"/>
                </a:solidFill>
              </a:rPr>
              <a:t>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đặc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điểm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một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6" name="Text Box 51"/>
          <p:cNvSpPr txBox="1">
            <a:spLocks noChangeArrowheads="1"/>
          </p:cNvSpPr>
          <p:nvPr/>
        </p:nvSpPr>
        <p:spPr bwMode="auto">
          <a:xfrm>
            <a:off x="1946068" y="2747836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Luyện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đã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học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7" name="Text Box 51"/>
          <p:cNvSpPr txBox="1">
            <a:spLocks noChangeArrowheads="1"/>
          </p:cNvSpPr>
          <p:nvPr/>
        </p:nvSpPr>
        <p:spPr bwMode="auto">
          <a:xfrm>
            <a:off x="1839008" y="3698532"/>
            <a:ext cx="6945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Vận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dụng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công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thức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chu</a:t>
            </a:r>
            <a:r>
              <a:rPr lang="en-US" altLang="en-US" sz="2400" dirty="0" smtClean="0">
                <a:solidFill>
                  <a:srgbClr val="00B050"/>
                </a:solidFill>
              </a:rPr>
              <a:t> vi,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vào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giải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toán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có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liên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quan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20551543">
            <a:off x="7434867" y="747914"/>
            <a:ext cx="1193163" cy="9163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8625" y="1524639"/>
            <a:ext cx="609566" cy="702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919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92175" y="1214652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Thực hành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6761884" y="171991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631530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xmlns="" id="{37DE16DA-02B3-4AD2-B3E7-AF65DEC0315D}"/>
              </a:ext>
            </a:extLst>
          </p:cNvPr>
          <p:cNvSpPr/>
          <p:nvPr/>
        </p:nvSpPr>
        <p:spPr>
          <a:xfrm>
            <a:off x="152400" y="75698"/>
            <a:ext cx="8839200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554545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000" dirty="0" err="1">
                <a:solidFill>
                  <a:srgbClr val="FF0000"/>
                </a:solidFill>
              </a:rPr>
              <a:t>Trong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các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hình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trên</a:t>
            </a:r>
            <a:r>
              <a:rPr lang="en-US" altLang="en-US" sz="2000" dirty="0">
                <a:solidFill>
                  <a:srgbClr val="FF0000"/>
                </a:solidFill>
              </a:rPr>
              <a:t>, </a:t>
            </a:r>
            <a:endParaRPr lang="en-US" altLang="en-US" sz="2000" dirty="0" smtClean="0">
              <a:solidFill>
                <a:srgbClr val="FF0000"/>
              </a:solidFill>
            </a:endParaRPr>
          </a:p>
          <a:p>
            <a:pPr algn="ctr" eaLnBrk="1" hangingPunct="1"/>
            <a:r>
              <a:rPr lang="en-US" altLang="en-US" sz="2000" dirty="0" err="1" smtClean="0">
                <a:solidFill>
                  <a:srgbClr val="FF0000"/>
                </a:solidFill>
              </a:rPr>
              <a:t>hình</a:t>
            </a:r>
            <a:r>
              <a:rPr lang="en-US" altLang="en-US" sz="2000" dirty="0" smtClean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có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diện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 smtClean="0">
                <a:solidFill>
                  <a:srgbClr val="FF0000"/>
                </a:solidFill>
              </a:rPr>
              <a:t>tích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 smtClean="0">
                <a:solidFill>
                  <a:srgbClr val="FF0000"/>
                </a:solidFill>
              </a:rPr>
              <a:t>lớn</a:t>
            </a:r>
            <a:r>
              <a:rPr lang="en-US" altLang="en-US" sz="2000" dirty="0" smtClean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nhất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là</a:t>
            </a:r>
            <a:r>
              <a:rPr lang="en-US" altLang="en-US" sz="20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vuông</a:t>
            </a:r>
            <a:endParaRPr lang="en-US" altLang="en-US" sz="2000" dirty="0"/>
          </a:p>
          <a:p>
            <a:pPr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chữ</a:t>
            </a:r>
            <a:r>
              <a:rPr lang="en-US" altLang="en-US" sz="2000" dirty="0"/>
              <a:t> </a:t>
            </a:r>
            <a:r>
              <a:rPr lang="en-US" altLang="en-US" sz="2000" dirty="0" err="1"/>
              <a:t>nhật</a:t>
            </a:r>
            <a:endParaRPr lang="en-US" altLang="en-US" sz="2000" dirty="0"/>
          </a:p>
          <a:p>
            <a:pPr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bình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hành</a:t>
            </a:r>
            <a:endParaRPr lang="en-US" altLang="en-US" sz="2000" dirty="0"/>
          </a:p>
          <a:p>
            <a:pPr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thoi</a:t>
            </a:r>
            <a:endParaRPr lang="en-US" altLang="en-US" sz="20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98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xmlns="" id="{C9484831-D1A8-406C-B107-8648DDBDA63E}"/>
              </a:ext>
            </a:extLst>
          </p:cNvPr>
          <p:cNvSpPr/>
          <p:nvPr/>
        </p:nvSpPr>
        <p:spPr>
          <a:xfrm>
            <a:off x="177801" y="67031"/>
            <a:ext cx="8839200" cy="4996940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554545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177800" indent="177800" eaLnBrk="1" hangingPunct="1"/>
            <a:r>
              <a:rPr lang="en-US" altLang="en-US" sz="2000" dirty="0" err="1">
                <a:solidFill>
                  <a:srgbClr val="FF0000"/>
                </a:solidFill>
              </a:rPr>
              <a:t>Trong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các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hình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trên</a:t>
            </a:r>
            <a:r>
              <a:rPr lang="en-US" altLang="en-US" sz="2000" dirty="0">
                <a:solidFill>
                  <a:srgbClr val="FF0000"/>
                </a:solidFill>
              </a:rPr>
              <a:t>, </a:t>
            </a:r>
            <a:r>
              <a:rPr lang="en-US" altLang="en-US" sz="2000" dirty="0" err="1">
                <a:solidFill>
                  <a:srgbClr val="FF0000"/>
                </a:solidFill>
              </a:rPr>
              <a:t>hình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có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diện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tích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lớn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nhất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n-US" altLang="en-US" sz="2000" dirty="0" err="1">
                <a:solidFill>
                  <a:srgbClr val="FF0000"/>
                </a:solidFill>
              </a:rPr>
              <a:t>là</a:t>
            </a:r>
            <a:r>
              <a:rPr lang="en-US" altLang="en-US" sz="2000" dirty="0">
                <a:solidFill>
                  <a:srgbClr val="FF0000"/>
                </a:solidFill>
              </a:rPr>
              <a:t>:</a:t>
            </a:r>
          </a:p>
          <a:p>
            <a:pPr marL="177800" indent="177800"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vuông</a:t>
            </a:r>
            <a:endParaRPr lang="en-US" altLang="en-US" sz="2000" dirty="0"/>
          </a:p>
          <a:p>
            <a:pPr marL="177800" indent="177800"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chữ</a:t>
            </a:r>
            <a:r>
              <a:rPr lang="en-US" altLang="en-US" sz="2000" dirty="0"/>
              <a:t> </a:t>
            </a:r>
            <a:r>
              <a:rPr lang="en-US" altLang="en-US" sz="2000" dirty="0" err="1"/>
              <a:t>nhật</a:t>
            </a:r>
            <a:endParaRPr lang="en-US" altLang="en-US" sz="2000" dirty="0"/>
          </a:p>
          <a:p>
            <a:pPr marL="177800" indent="177800"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bình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hành</a:t>
            </a:r>
            <a:endParaRPr lang="en-US" altLang="en-US" sz="2000" dirty="0"/>
          </a:p>
          <a:p>
            <a:pPr marL="177800" indent="177800" eaLnBrk="1" hangingPunct="1">
              <a:lnSpc>
                <a:spcPct val="150000"/>
              </a:lnSpc>
              <a:buFontTx/>
              <a:buAutoNum type="alphaUcPeriod"/>
            </a:pPr>
            <a:r>
              <a:rPr lang="en-US" altLang="en-US" sz="2000" dirty="0" err="1"/>
              <a:t>Hình</a:t>
            </a:r>
            <a:r>
              <a:rPr lang="en-US" altLang="en-US" sz="2000" dirty="0"/>
              <a:t> </a:t>
            </a:r>
            <a:r>
              <a:rPr lang="en-US" altLang="en-US" sz="2000" dirty="0" err="1"/>
              <a:t>thoi</a:t>
            </a:r>
            <a:endParaRPr lang="en-US" altLang="en-US" sz="20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2" name="Oval 1"/>
          <p:cNvSpPr/>
          <p:nvPr/>
        </p:nvSpPr>
        <p:spPr>
          <a:xfrm>
            <a:off x="4210567" y="3302454"/>
            <a:ext cx="430289" cy="422658"/>
          </a:xfrm>
          <a:prstGeom prst="ellipse">
            <a:avLst/>
          </a:prstGeom>
          <a:noFill/>
          <a:ln w="381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  <p:sp>
        <p:nvSpPr>
          <p:cNvPr id="34" name="Text Box 8">
            <a:extLst>
              <a:ext uri="{FF2B5EF4-FFF2-40B4-BE49-F238E27FC236}">
                <a16:creationId xmlns:a16="http://schemas.microsoft.com/office/drawing/2014/main" xmlns="" id="{5BBA10D4-F88F-47D0-A2C9-C321FE91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42" y="121057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25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5" name="Text Box 8">
            <a:extLst>
              <a:ext uri="{FF2B5EF4-FFF2-40B4-BE49-F238E27FC236}">
                <a16:creationId xmlns:a16="http://schemas.microsoft.com/office/drawing/2014/main" xmlns="" id="{B7913567-352A-487F-AF13-F4E4F0506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726" y="113365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24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6" name="Text Box 8">
            <a:extLst>
              <a:ext uri="{FF2B5EF4-FFF2-40B4-BE49-F238E27FC236}">
                <a16:creationId xmlns:a16="http://schemas.microsoft.com/office/drawing/2014/main" xmlns="" id="{653E93A3-451F-4EAF-BEBA-482A01E41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446" y="979745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7" name="Text Box 8">
            <a:extLst>
              <a:ext uri="{FF2B5EF4-FFF2-40B4-BE49-F238E27FC236}">
                <a16:creationId xmlns:a16="http://schemas.microsoft.com/office/drawing/2014/main" xmlns="" id="{6BD54AE2-91BB-47E3-BC63-DCD0B676E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358" y="2992242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23979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  <p:bldP spid="2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52343" y="1812632"/>
            <a:ext cx="993725" cy="872545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1232458" y="1862156"/>
            <a:ext cx="273170" cy="29707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1366776" y="2790520"/>
            <a:ext cx="269107" cy="40277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237609" y="3843823"/>
            <a:ext cx="318621" cy="282773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 rot="16200000">
            <a:off x="7915415" y="3893371"/>
            <a:ext cx="1311025" cy="1925912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1826408" y="811075"/>
            <a:ext cx="5878454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Yêu cầu cần đạt</a:t>
            </a:r>
            <a:endParaRPr sz="48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32429" y="2788587"/>
            <a:ext cx="993725" cy="8725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00056" y="3764542"/>
            <a:ext cx="993725" cy="872545"/>
          </a:xfrm>
          <a:prstGeom prst="rect">
            <a:avLst/>
          </a:prstGeom>
        </p:spPr>
      </p:pic>
      <p:sp>
        <p:nvSpPr>
          <p:cNvPr id="35" name="Text Box 51"/>
          <p:cNvSpPr txBox="1">
            <a:spLocks noChangeArrowheads="1"/>
          </p:cNvSpPr>
          <p:nvPr/>
        </p:nvSpPr>
        <p:spPr bwMode="auto">
          <a:xfrm>
            <a:off x="1926154" y="1812632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Ôn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dạng</a:t>
            </a:r>
            <a:r>
              <a:rPr lang="en-US" altLang="en-US" sz="2400" dirty="0" smtClean="0">
                <a:solidFill>
                  <a:srgbClr val="00B050"/>
                </a:solidFill>
              </a:rPr>
              <a:t>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đặc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điểm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một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6" name="Text Box 51"/>
          <p:cNvSpPr txBox="1">
            <a:spLocks noChangeArrowheads="1"/>
          </p:cNvSpPr>
          <p:nvPr/>
        </p:nvSpPr>
        <p:spPr bwMode="auto">
          <a:xfrm>
            <a:off x="1946068" y="2747836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Luyện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đã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học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7" name="Text Box 51"/>
          <p:cNvSpPr txBox="1">
            <a:spLocks noChangeArrowheads="1"/>
          </p:cNvSpPr>
          <p:nvPr/>
        </p:nvSpPr>
        <p:spPr bwMode="auto">
          <a:xfrm>
            <a:off x="1839008" y="3698532"/>
            <a:ext cx="6945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Vận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dụng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công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thức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chu</a:t>
            </a:r>
            <a:r>
              <a:rPr lang="en-US" altLang="en-US" sz="2400" dirty="0" smtClean="0">
                <a:solidFill>
                  <a:srgbClr val="00B050"/>
                </a:solidFill>
              </a:rPr>
              <a:t> vi,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vào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giải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toán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có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liên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quan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20551543">
            <a:off x="7434867" y="747914"/>
            <a:ext cx="1193163" cy="9163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8625" y="1524639"/>
            <a:ext cx="609566" cy="70289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2623" y="2516124"/>
            <a:ext cx="609566" cy="702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3284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4257" y="-130642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70609" y="1191789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Vận dụng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30725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grpSp>
        <p:nvGrpSpPr>
          <p:cNvPr id="70218" name="Google Shape;70218;p35"/>
          <p:cNvGrpSpPr/>
          <p:nvPr/>
        </p:nvGrpSpPr>
        <p:grpSpPr>
          <a:xfrm rot="16200000">
            <a:off x="7915415" y="3893371"/>
            <a:ext cx="1311025" cy="1925912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20551543">
            <a:off x="7418680" y="781975"/>
            <a:ext cx="1534239" cy="1178358"/>
          </a:xfrm>
          <a:prstGeom prst="rect">
            <a:avLst/>
          </a:prstGeom>
        </p:spPr>
      </p:pic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633469" y="1909766"/>
            <a:ext cx="787706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  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Một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sân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chơi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có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chu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vi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là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56m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;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chiều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dài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sân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là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18m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sân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chơi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  <a:latin typeface="+mn-lt"/>
              </a:rPr>
              <a:t>đó</a:t>
            </a:r>
            <a:r>
              <a:rPr lang="en-US" altLang="en-US" sz="2400" dirty="0" smtClean="0">
                <a:solidFill>
                  <a:srgbClr val="00B050"/>
                </a:solidFill>
                <a:latin typeface="+mn-lt"/>
              </a:rPr>
              <a:t>.</a:t>
            </a:r>
            <a:endParaRPr lang="en-US" altLang="en-US" sz="2400" dirty="0">
              <a:solidFill>
                <a:srgbClr val="00B05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4166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52343" y="1812632"/>
            <a:ext cx="993725" cy="872545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1232458" y="1862156"/>
            <a:ext cx="273170" cy="29707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1366776" y="2790520"/>
            <a:ext cx="269107" cy="40277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237609" y="3843823"/>
            <a:ext cx="318621" cy="282773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 rot="16200000">
            <a:off x="7915415" y="3893371"/>
            <a:ext cx="1311025" cy="1925912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1826408" y="811075"/>
            <a:ext cx="5878454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Yêu cầu cần đạt</a:t>
            </a:r>
            <a:endParaRPr sz="48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32429" y="2788587"/>
            <a:ext cx="993725" cy="8725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00056" y="3764542"/>
            <a:ext cx="993725" cy="872545"/>
          </a:xfrm>
          <a:prstGeom prst="rect">
            <a:avLst/>
          </a:prstGeom>
        </p:spPr>
      </p:pic>
      <p:sp>
        <p:nvSpPr>
          <p:cNvPr id="35" name="Text Box 51"/>
          <p:cNvSpPr txBox="1">
            <a:spLocks noChangeArrowheads="1"/>
          </p:cNvSpPr>
          <p:nvPr/>
        </p:nvSpPr>
        <p:spPr bwMode="auto">
          <a:xfrm>
            <a:off x="1926154" y="1812632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Ôn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dạng</a:t>
            </a:r>
            <a:r>
              <a:rPr lang="en-US" altLang="en-US" sz="2400" dirty="0" smtClean="0">
                <a:solidFill>
                  <a:srgbClr val="00B050"/>
                </a:solidFill>
              </a:rPr>
              <a:t>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đặc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điểm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một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6" name="Text Box 51"/>
          <p:cNvSpPr txBox="1">
            <a:spLocks noChangeArrowheads="1"/>
          </p:cNvSpPr>
          <p:nvPr/>
        </p:nvSpPr>
        <p:spPr bwMode="auto">
          <a:xfrm>
            <a:off x="1946068" y="2747836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Luyện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đã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học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7" name="Text Box 51"/>
          <p:cNvSpPr txBox="1">
            <a:spLocks noChangeArrowheads="1"/>
          </p:cNvSpPr>
          <p:nvPr/>
        </p:nvSpPr>
        <p:spPr bwMode="auto">
          <a:xfrm>
            <a:off x="1839008" y="3698532"/>
            <a:ext cx="6945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Vận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dụng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công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thức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chu</a:t>
            </a:r>
            <a:r>
              <a:rPr lang="en-US" altLang="en-US" sz="2400" dirty="0" smtClean="0">
                <a:solidFill>
                  <a:srgbClr val="00B050"/>
                </a:solidFill>
              </a:rPr>
              <a:t> vi,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vào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giải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toán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có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liên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quan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20551543">
            <a:off x="7434867" y="747914"/>
            <a:ext cx="1193163" cy="9163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8625" y="1524639"/>
            <a:ext cx="609566" cy="702897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2623" y="2459360"/>
            <a:ext cx="609566" cy="70289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4241" y="3934190"/>
            <a:ext cx="609566" cy="702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86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5283" y="102020"/>
            <a:ext cx="8582140" cy="1478935"/>
          </a:xfrm>
          <a:prstGeom prst="hexagon">
            <a:avLst/>
          </a:prstGeom>
          <a:solidFill>
            <a:srgbClr val="FFC000"/>
          </a:solidFill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UTM Azuki" panose="02040603050506020204" pitchFamily="18" charset="0"/>
              </a:rPr>
              <a:t>DU HÀNH VŨ TRỤ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C2CC0DB4-3C72-4AB2-B053-45627DFC5F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4000" l="10000" r="96400">
                        <a14:foregroundMark x1="68600" y1="66400" x2="72200" y2="69800"/>
                        <a14:foregroundMark x1="80600" y1="46000" x2="89200" y2="49200"/>
                        <a14:foregroundMark x1="91800" y1="74200" x2="72600" y2="71000"/>
                        <a14:foregroundMark x1="72600" y1="71000" x2="72600" y2="71000"/>
                        <a14:foregroundMark x1="63200" y1="86400" x2="59600" y2="94000"/>
                        <a14:foregroundMark x1="76000" y1="90600" x2="83000" y2="89400"/>
                        <a14:foregroundMark x1="54800" y1="57400" x2="54800" y2="57400"/>
                        <a14:foregroundMark x1="52600" y1="50800" x2="58400" y2="54000"/>
                        <a14:foregroundMark x1="90800" y1="59800" x2="96000" y2="65400"/>
                        <a14:foregroundMark x1="89600" y1="15800" x2="93600" y2="29000"/>
                        <a14:foregroundMark x1="89000" y1="61600" x2="96400" y2="63600"/>
                        <a14:foregroundMark x1="86200" y1="60600" x2="93000" y2="65600"/>
                        <a14:backgroundMark x1="19600" y1="8200" x2="25200" y2="22600"/>
                        <a14:backgroundMark x1="25200" y1="22600" x2="22600" y2="35200"/>
                        <a14:backgroundMark x1="31400" y1="21000" x2="34600" y2="33800"/>
                        <a14:backgroundMark x1="34600" y1="33800" x2="31400" y2="37800"/>
                        <a14:backgroundMark x1="36800" y1="20000" x2="27800" y2="29000"/>
                        <a14:backgroundMark x1="27800" y1="29000" x2="17200" y2="21600"/>
                        <a14:backgroundMark x1="17200" y1="21600" x2="17200" y2="21600"/>
                        <a14:backgroundMark x1="21600" y1="12000" x2="15200" y2="30600"/>
                        <a14:backgroundMark x1="15200" y1="30600" x2="6800" y2="28200"/>
                        <a14:backgroundMark x1="17000" y1="31000" x2="21200" y2="39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0842" y="1227496"/>
            <a:ext cx="3813984" cy="3813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82B72C0C-0234-4934-93B7-E284524F58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200" b="90000" l="6000" r="90000">
                        <a14:foregroundMark x1="29600" y1="10600" x2="15200" y2="13400"/>
                        <a14:foregroundMark x1="15200" y1="13400" x2="9600" y2="22400"/>
                        <a14:foregroundMark x1="50600" y1="11400" x2="54600" y2="14200"/>
                        <a14:foregroundMark x1="51200" y1="7200" x2="54800" y2="8000"/>
                        <a14:foregroundMark x1="24800" y1="11400" x2="24000" y2="7600"/>
                        <a14:foregroundMark x1="62000" y1="34800" x2="56000" y2="34200"/>
                        <a14:foregroundMark x1="70600" y1="11800" x2="70600" y2="8400"/>
                        <a14:foregroundMark x1="53800" y1="30000" x2="53600" y2="40800"/>
                        <a14:foregroundMark x1="41800" y1="46200" x2="41200" y2="47200"/>
                        <a14:foregroundMark x1="14200" y1="50000" x2="13000" y2="50200"/>
                        <a14:foregroundMark x1="6000" y1="53800" x2="6000" y2="53800"/>
                        <a14:foregroundMark x1="6400" y1="24800" x2="6400" y2="24800"/>
                        <a14:foregroundMark x1="27400" y1="67200" x2="28200" y2="69400"/>
                        <a14:foregroundMark x1="23800" y1="86400" x2="20200" y2="85800"/>
                        <a14:foregroundMark x1="42600" y1="86000" x2="42200" y2="864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9465">
            <a:off x="539175" y="1404226"/>
            <a:ext cx="3813984" cy="381398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89894" l="9929" r="9539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76" t="25838" r="6878" b="23987"/>
          <a:stretch/>
        </p:blipFill>
        <p:spPr>
          <a:xfrm rot="20577308" flipH="1">
            <a:off x="5841521" y="1307607"/>
            <a:ext cx="2036019" cy="125035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4451" y="2047278"/>
            <a:ext cx="3456046" cy="2994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65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2226989" y="935511"/>
            <a:ext cx="4269107" cy="2195760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1821334" y="1004961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DẶN DÒ</a:t>
            </a:r>
            <a:endParaRPr sz="44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34" name="Text Box 51"/>
          <p:cNvSpPr txBox="1">
            <a:spLocks noChangeArrowheads="1"/>
          </p:cNvSpPr>
          <p:nvPr/>
        </p:nvSpPr>
        <p:spPr bwMode="auto">
          <a:xfrm>
            <a:off x="1698800" y="3450067"/>
            <a:ext cx="694558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B050"/>
                </a:solidFill>
              </a:rPr>
              <a:t>  -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Tìm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hiểu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về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tỉ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giữa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hai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B050"/>
                </a:solidFill>
              </a:rPr>
              <a:t>  -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Chuẩn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bị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bài</a:t>
            </a:r>
            <a:r>
              <a:rPr lang="en-US" altLang="en-US" sz="2400" dirty="0" smtClean="0">
                <a:solidFill>
                  <a:srgbClr val="00B050"/>
                </a:solidFill>
              </a:rPr>
              <a:t> “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Giới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thiệu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tỉ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 smtClean="0">
                <a:solidFill>
                  <a:srgbClr val="00B050"/>
                </a:solidFill>
              </a:rPr>
              <a:t>”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813616">
            <a:off x="449481" y="2225379"/>
            <a:ext cx="1879537" cy="1443561"/>
          </a:xfrm>
          <a:prstGeom prst="rect">
            <a:avLst/>
          </a:prstGeom>
          <a:effectLst>
            <a:reflection blurRad="6350" stA="50000" endA="300" endPos="90000" dist="508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172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52343" y="1812632"/>
            <a:ext cx="993725" cy="872545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1232458" y="1862156"/>
            <a:ext cx="273170" cy="29707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1366776" y="2790520"/>
            <a:ext cx="269107" cy="40277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237609" y="3843823"/>
            <a:ext cx="318621" cy="282773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 rot="16200000">
            <a:off x="7915415" y="3893371"/>
            <a:ext cx="1311025" cy="1925912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1826408" y="811075"/>
            <a:ext cx="5878454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 smtClean="0">
                <a:solidFill>
                  <a:srgbClr val="FF0000"/>
                </a:solidFill>
                <a:latin typeface="UTM Androgyne" panose="02040603050506020204" pitchFamily="18" charset="0"/>
              </a:rPr>
              <a:t>Yêu cầu cần đạt</a:t>
            </a:r>
            <a:endParaRPr sz="48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32429" y="2788587"/>
            <a:ext cx="993725" cy="8725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900056" y="3764542"/>
            <a:ext cx="993725" cy="872545"/>
          </a:xfrm>
          <a:prstGeom prst="rect">
            <a:avLst/>
          </a:prstGeom>
        </p:spPr>
      </p:pic>
      <p:sp>
        <p:nvSpPr>
          <p:cNvPr id="35" name="Text Box 51"/>
          <p:cNvSpPr txBox="1">
            <a:spLocks noChangeArrowheads="1"/>
          </p:cNvSpPr>
          <p:nvPr/>
        </p:nvSpPr>
        <p:spPr bwMode="auto">
          <a:xfrm>
            <a:off x="1926154" y="1812632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Ôn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dạng</a:t>
            </a:r>
            <a:r>
              <a:rPr lang="en-US" altLang="en-US" sz="2400" dirty="0" smtClean="0">
                <a:solidFill>
                  <a:srgbClr val="00B050"/>
                </a:solidFill>
              </a:rPr>
              <a:t>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đặc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điểm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một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số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6" name="Text Box 51"/>
          <p:cNvSpPr txBox="1">
            <a:spLocks noChangeArrowheads="1"/>
          </p:cNvSpPr>
          <p:nvPr/>
        </p:nvSpPr>
        <p:spPr bwMode="auto">
          <a:xfrm>
            <a:off x="1946068" y="2747836"/>
            <a:ext cx="6945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Luyện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tập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đã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học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sp>
        <p:nvSpPr>
          <p:cNvPr id="37" name="Text Box 51"/>
          <p:cNvSpPr txBox="1">
            <a:spLocks noChangeArrowheads="1"/>
          </p:cNvSpPr>
          <p:nvPr/>
        </p:nvSpPr>
        <p:spPr bwMode="auto">
          <a:xfrm>
            <a:off x="1839008" y="3698532"/>
            <a:ext cx="6945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err="1" smtClean="0">
                <a:solidFill>
                  <a:srgbClr val="00B050"/>
                </a:solidFill>
              </a:rPr>
              <a:t>Vận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dụng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công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thức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chu</a:t>
            </a:r>
            <a:r>
              <a:rPr lang="en-US" altLang="en-US" sz="2400" dirty="0" smtClean="0">
                <a:solidFill>
                  <a:srgbClr val="00B050"/>
                </a:solidFill>
              </a:rPr>
              <a:t> vi,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diện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tích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các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hình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vào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giải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toán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có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liên</a:t>
            </a:r>
            <a:r>
              <a:rPr lang="en-US" altLang="en-US" sz="2400" dirty="0" smtClean="0">
                <a:solidFill>
                  <a:srgbClr val="00B050"/>
                </a:solidFill>
              </a:rPr>
              <a:t> </a:t>
            </a:r>
            <a:r>
              <a:rPr lang="en-US" altLang="en-US" sz="2400" dirty="0" err="1" smtClean="0">
                <a:solidFill>
                  <a:srgbClr val="00B050"/>
                </a:solidFill>
              </a:rPr>
              <a:t>quan</a:t>
            </a:r>
            <a:r>
              <a:rPr lang="en-US" altLang="en-US" sz="2400" dirty="0" smtClean="0">
                <a:solidFill>
                  <a:srgbClr val="00B050"/>
                </a:solidFill>
              </a:rPr>
              <a:t>.</a:t>
            </a:r>
            <a:endParaRPr lang="en-US" altLang="en-US" sz="2400" dirty="0">
              <a:solidFill>
                <a:srgbClr val="00B050"/>
              </a:solidFill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20551543">
            <a:off x="7418680" y="781975"/>
            <a:ext cx="1534239" cy="1178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124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4818433" y="1220307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789729" y="1180102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cxnSp>
        <p:nvCxnSpPr>
          <p:cNvPr id="70166" name="Google Shape;70166;p34"/>
          <p:cNvCxnSpPr/>
          <p:nvPr/>
        </p:nvCxnSpPr>
        <p:spPr>
          <a:xfrm>
            <a:off x="20986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7" name="Google Shape;70167;p34"/>
          <p:cNvCxnSpPr/>
          <p:nvPr/>
        </p:nvCxnSpPr>
        <p:spPr>
          <a:xfrm>
            <a:off x="20986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8" name="Google Shape;70168;p34"/>
          <p:cNvCxnSpPr/>
          <p:nvPr/>
        </p:nvCxnSpPr>
        <p:spPr>
          <a:xfrm>
            <a:off x="61745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170" name="Google Shape;70170;p34"/>
          <p:cNvGrpSpPr/>
          <p:nvPr/>
        </p:nvGrpSpPr>
        <p:grpSpPr>
          <a:xfrm>
            <a:off x="7317500" y="30525"/>
            <a:ext cx="1106500" cy="1300325"/>
            <a:chOff x="7317500" y="30525"/>
            <a:chExt cx="1106500" cy="1300325"/>
          </a:xfrm>
        </p:grpSpPr>
        <p:sp>
          <p:nvSpPr>
            <p:cNvPr id="70171" name="Google Shape;70171;p34"/>
            <p:cNvSpPr/>
            <p:nvPr/>
          </p:nvSpPr>
          <p:spPr>
            <a:xfrm>
              <a:off x="7317500" y="30525"/>
              <a:ext cx="1106500" cy="1300325"/>
            </a:xfrm>
            <a:custGeom>
              <a:avLst/>
              <a:gdLst/>
              <a:ahLst/>
              <a:cxnLst/>
              <a:rect l="l" t="t" r="r" b="b"/>
              <a:pathLst>
                <a:path w="44260" h="52013" extrusionOk="0">
                  <a:moveTo>
                    <a:pt x="9396" y="1"/>
                  </a:moveTo>
                  <a:lnTo>
                    <a:pt x="0" y="45130"/>
                  </a:lnTo>
                  <a:lnTo>
                    <a:pt x="30869" y="52013"/>
                  </a:lnTo>
                  <a:lnTo>
                    <a:pt x="44259" y="10684"/>
                  </a:lnTo>
                  <a:lnTo>
                    <a:pt x="93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2" name="Google Shape;70172;p34"/>
            <p:cNvSpPr/>
            <p:nvPr/>
          </p:nvSpPr>
          <p:spPr>
            <a:xfrm>
              <a:off x="7585175" y="143825"/>
              <a:ext cx="725475" cy="324850"/>
            </a:xfrm>
            <a:custGeom>
              <a:avLst/>
              <a:gdLst/>
              <a:ahLst/>
              <a:cxnLst/>
              <a:rect l="l" t="t" r="r" b="b"/>
              <a:pathLst>
                <a:path w="29019" h="12994" extrusionOk="0">
                  <a:moveTo>
                    <a:pt x="875" y="1"/>
                  </a:moveTo>
                  <a:lnTo>
                    <a:pt x="1" y="5620"/>
                  </a:lnTo>
                  <a:lnTo>
                    <a:pt x="27172" y="12994"/>
                  </a:lnTo>
                  <a:lnTo>
                    <a:pt x="29019" y="8182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3" name="Google Shape;70173;p34"/>
            <p:cNvSpPr/>
            <p:nvPr/>
          </p:nvSpPr>
          <p:spPr>
            <a:xfrm>
              <a:off x="7394825" y="377625"/>
              <a:ext cx="833475" cy="861525"/>
            </a:xfrm>
            <a:custGeom>
              <a:avLst/>
              <a:gdLst/>
              <a:ahLst/>
              <a:cxnLst/>
              <a:rect l="l" t="t" r="r" b="b"/>
              <a:pathLst>
                <a:path w="33339" h="34461" extrusionOk="0">
                  <a:moveTo>
                    <a:pt x="7087" y="0"/>
                  </a:moveTo>
                  <a:lnTo>
                    <a:pt x="1" y="29264"/>
                  </a:lnTo>
                  <a:lnTo>
                    <a:pt x="25151" y="34460"/>
                  </a:lnTo>
                  <a:lnTo>
                    <a:pt x="33339" y="6183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4" name="Google Shape;70174;p34"/>
            <p:cNvSpPr/>
            <p:nvPr/>
          </p:nvSpPr>
          <p:spPr>
            <a:xfrm>
              <a:off x="7512925" y="458725"/>
              <a:ext cx="702400" cy="194225"/>
            </a:xfrm>
            <a:custGeom>
              <a:avLst/>
              <a:gdLst/>
              <a:ahLst/>
              <a:cxnLst/>
              <a:rect l="l" t="t" r="r" b="b"/>
              <a:pathLst>
                <a:path w="28096" h="7769" extrusionOk="0">
                  <a:moveTo>
                    <a:pt x="319" y="0"/>
                  </a:moveTo>
                  <a:lnTo>
                    <a:pt x="0" y="1387"/>
                  </a:lnTo>
                  <a:lnTo>
                    <a:pt x="27777" y="7769"/>
                  </a:lnTo>
                  <a:lnTo>
                    <a:pt x="28095" y="638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5" name="Google Shape;70175;p34"/>
            <p:cNvSpPr/>
            <p:nvPr/>
          </p:nvSpPr>
          <p:spPr>
            <a:xfrm>
              <a:off x="7493725" y="576550"/>
              <a:ext cx="693000" cy="182150"/>
            </a:xfrm>
            <a:custGeom>
              <a:avLst/>
              <a:gdLst/>
              <a:ahLst/>
              <a:cxnLst/>
              <a:rect l="l" t="t" r="r" b="b"/>
              <a:pathLst>
                <a:path w="27720" h="7286" extrusionOk="0">
                  <a:moveTo>
                    <a:pt x="299" y="1"/>
                  </a:moveTo>
                  <a:lnTo>
                    <a:pt x="1" y="1391"/>
                  </a:lnTo>
                  <a:lnTo>
                    <a:pt x="27420" y="7286"/>
                  </a:lnTo>
                  <a:lnTo>
                    <a:pt x="27719" y="5896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6" name="Google Shape;70176;p34"/>
            <p:cNvSpPr/>
            <p:nvPr/>
          </p:nvSpPr>
          <p:spPr>
            <a:xfrm>
              <a:off x="7446650" y="705275"/>
              <a:ext cx="697250" cy="168050"/>
            </a:xfrm>
            <a:custGeom>
              <a:avLst/>
              <a:gdLst/>
              <a:ahLst/>
              <a:cxnLst/>
              <a:rect l="l" t="t" r="r" b="b"/>
              <a:pathLst>
                <a:path w="27890" h="6722" extrusionOk="0">
                  <a:moveTo>
                    <a:pt x="270" y="1"/>
                  </a:moveTo>
                  <a:lnTo>
                    <a:pt x="1" y="1396"/>
                  </a:lnTo>
                  <a:lnTo>
                    <a:pt x="27619" y="6721"/>
                  </a:lnTo>
                  <a:lnTo>
                    <a:pt x="27889" y="532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7" name="Google Shape;70177;p34"/>
            <p:cNvSpPr/>
            <p:nvPr/>
          </p:nvSpPr>
          <p:spPr>
            <a:xfrm>
              <a:off x="7436100" y="805475"/>
              <a:ext cx="694175" cy="187175"/>
            </a:xfrm>
            <a:custGeom>
              <a:avLst/>
              <a:gdLst/>
              <a:ahLst/>
              <a:cxnLst/>
              <a:rect l="l" t="t" r="r" b="b"/>
              <a:pathLst>
                <a:path w="27767" h="7487" extrusionOk="0">
                  <a:moveTo>
                    <a:pt x="307" y="0"/>
                  </a:moveTo>
                  <a:lnTo>
                    <a:pt x="0" y="1388"/>
                  </a:lnTo>
                  <a:lnTo>
                    <a:pt x="27459" y="7487"/>
                  </a:lnTo>
                  <a:lnTo>
                    <a:pt x="27766" y="609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8" name="Google Shape;70178;p34"/>
            <p:cNvSpPr/>
            <p:nvPr/>
          </p:nvSpPr>
          <p:spPr>
            <a:xfrm>
              <a:off x="7408175" y="951850"/>
              <a:ext cx="669425" cy="166675"/>
            </a:xfrm>
            <a:custGeom>
              <a:avLst/>
              <a:gdLst/>
              <a:ahLst/>
              <a:cxnLst/>
              <a:rect l="l" t="t" r="r" b="b"/>
              <a:pathLst>
                <a:path w="26777" h="6667" extrusionOk="0">
                  <a:moveTo>
                    <a:pt x="278" y="1"/>
                  </a:moveTo>
                  <a:lnTo>
                    <a:pt x="0" y="1395"/>
                  </a:lnTo>
                  <a:lnTo>
                    <a:pt x="26500" y="6666"/>
                  </a:lnTo>
                  <a:lnTo>
                    <a:pt x="26777" y="527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9" name="Google Shape;70179;p34"/>
            <p:cNvSpPr/>
            <p:nvPr/>
          </p:nvSpPr>
          <p:spPr>
            <a:xfrm>
              <a:off x="7495475" y="383275"/>
              <a:ext cx="217775" cy="772650"/>
            </a:xfrm>
            <a:custGeom>
              <a:avLst/>
              <a:gdLst/>
              <a:ahLst/>
              <a:cxnLst/>
              <a:rect l="l" t="t" r="r" b="b"/>
              <a:pathLst>
                <a:path w="8711" h="30906" extrusionOk="0">
                  <a:moveTo>
                    <a:pt x="7329" y="1"/>
                  </a:moveTo>
                  <a:lnTo>
                    <a:pt x="0" y="30575"/>
                  </a:lnTo>
                  <a:lnTo>
                    <a:pt x="1383" y="30905"/>
                  </a:lnTo>
                  <a:lnTo>
                    <a:pt x="8711" y="332"/>
                  </a:lnTo>
                  <a:lnTo>
                    <a:pt x="73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0" name="Google Shape;70180;p34"/>
            <p:cNvSpPr/>
            <p:nvPr/>
          </p:nvSpPr>
          <p:spPr>
            <a:xfrm>
              <a:off x="7660975" y="418100"/>
              <a:ext cx="226725" cy="787950"/>
            </a:xfrm>
            <a:custGeom>
              <a:avLst/>
              <a:gdLst/>
              <a:ahLst/>
              <a:cxnLst/>
              <a:rect l="l" t="t" r="r" b="b"/>
              <a:pathLst>
                <a:path w="9069" h="31518" extrusionOk="0">
                  <a:moveTo>
                    <a:pt x="7688" y="1"/>
                  </a:moveTo>
                  <a:lnTo>
                    <a:pt x="1" y="31176"/>
                  </a:lnTo>
                  <a:lnTo>
                    <a:pt x="1380" y="31518"/>
                  </a:lnTo>
                  <a:lnTo>
                    <a:pt x="9069" y="341"/>
                  </a:lnTo>
                  <a:lnTo>
                    <a:pt x="76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1" name="Google Shape;70181;p34"/>
            <p:cNvSpPr/>
            <p:nvPr/>
          </p:nvSpPr>
          <p:spPr>
            <a:xfrm>
              <a:off x="7813975" y="466350"/>
              <a:ext cx="253900" cy="766200"/>
            </a:xfrm>
            <a:custGeom>
              <a:avLst/>
              <a:gdLst/>
              <a:ahLst/>
              <a:cxnLst/>
              <a:rect l="l" t="t" r="r" b="b"/>
              <a:pathLst>
                <a:path w="10156" h="30648" extrusionOk="0">
                  <a:moveTo>
                    <a:pt x="8791" y="0"/>
                  </a:moveTo>
                  <a:lnTo>
                    <a:pt x="0" y="30252"/>
                  </a:lnTo>
                  <a:lnTo>
                    <a:pt x="1365" y="30648"/>
                  </a:lnTo>
                  <a:lnTo>
                    <a:pt x="10155" y="397"/>
                  </a:lnTo>
                  <a:lnTo>
                    <a:pt x="8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2" name="Google Shape;70182;p34"/>
            <p:cNvSpPr/>
            <p:nvPr/>
          </p:nvSpPr>
          <p:spPr>
            <a:xfrm>
              <a:off x="7853650" y="948975"/>
              <a:ext cx="243750" cy="290175"/>
            </a:xfrm>
            <a:custGeom>
              <a:avLst/>
              <a:gdLst/>
              <a:ahLst/>
              <a:cxnLst/>
              <a:rect l="l" t="t" r="r" b="b"/>
              <a:pathLst>
                <a:path w="9750" h="11607" extrusionOk="0">
                  <a:moveTo>
                    <a:pt x="2770" y="0"/>
                  </a:moveTo>
                  <a:lnTo>
                    <a:pt x="0" y="10203"/>
                  </a:lnTo>
                  <a:lnTo>
                    <a:pt x="6798" y="11606"/>
                  </a:lnTo>
                  <a:lnTo>
                    <a:pt x="9749" y="1411"/>
                  </a:lnTo>
                  <a:lnTo>
                    <a:pt x="27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3" name="Google Shape;70183;p34"/>
            <p:cNvSpPr/>
            <p:nvPr/>
          </p:nvSpPr>
          <p:spPr>
            <a:xfrm>
              <a:off x="7549525" y="377625"/>
              <a:ext cx="125525" cy="113650"/>
            </a:xfrm>
            <a:custGeom>
              <a:avLst/>
              <a:gdLst/>
              <a:ahLst/>
              <a:cxnLst/>
              <a:rect l="l" t="t" r="r" b="b"/>
              <a:pathLst>
                <a:path w="5021" h="4546" extrusionOk="0">
                  <a:moveTo>
                    <a:pt x="899" y="0"/>
                  </a:moveTo>
                  <a:lnTo>
                    <a:pt x="0" y="3714"/>
                  </a:lnTo>
                  <a:lnTo>
                    <a:pt x="4208" y="4545"/>
                  </a:lnTo>
                  <a:lnTo>
                    <a:pt x="5021" y="971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4" name="Google Shape;70184;p34"/>
            <p:cNvSpPr/>
            <p:nvPr/>
          </p:nvSpPr>
          <p:spPr>
            <a:xfrm>
              <a:off x="7649350" y="173700"/>
              <a:ext cx="159175" cy="151925"/>
            </a:xfrm>
            <a:custGeom>
              <a:avLst/>
              <a:gdLst/>
              <a:ahLst/>
              <a:cxnLst/>
              <a:rect l="l" t="t" r="r" b="b"/>
              <a:pathLst>
                <a:path w="6367" h="6077" extrusionOk="0">
                  <a:moveTo>
                    <a:pt x="2422" y="1"/>
                  </a:moveTo>
                  <a:lnTo>
                    <a:pt x="1" y="5122"/>
                  </a:lnTo>
                  <a:lnTo>
                    <a:pt x="3520" y="6077"/>
                  </a:lnTo>
                  <a:lnTo>
                    <a:pt x="6367" y="1147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5" name="Google Shape;70185;p34"/>
            <p:cNvSpPr/>
            <p:nvPr/>
          </p:nvSpPr>
          <p:spPr>
            <a:xfrm>
              <a:off x="7820425" y="221325"/>
              <a:ext cx="99475" cy="138125"/>
            </a:xfrm>
            <a:custGeom>
              <a:avLst/>
              <a:gdLst/>
              <a:ahLst/>
              <a:cxnLst/>
              <a:rect l="l" t="t" r="r" b="b"/>
              <a:pathLst>
                <a:path w="3979" h="5525" extrusionOk="0">
                  <a:moveTo>
                    <a:pt x="2131" y="1"/>
                  </a:moveTo>
                  <a:lnTo>
                    <a:pt x="0" y="5074"/>
                  </a:lnTo>
                  <a:lnTo>
                    <a:pt x="1662" y="5525"/>
                  </a:lnTo>
                  <a:lnTo>
                    <a:pt x="3978" y="53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6" name="Google Shape;70186;p34"/>
          <p:cNvGrpSpPr/>
          <p:nvPr/>
        </p:nvGrpSpPr>
        <p:grpSpPr>
          <a:xfrm>
            <a:off x="6145525" y="280050"/>
            <a:ext cx="776300" cy="801275"/>
            <a:chOff x="6145525" y="280050"/>
            <a:chExt cx="776300" cy="801275"/>
          </a:xfrm>
        </p:grpSpPr>
        <p:sp>
          <p:nvSpPr>
            <p:cNvPr id="70187" name="Google Shape;70187;p34"/>
            <p:cNvSpPr/>
            <p:nvPr/>
          </p:nvSpPr>
          <p:spPr>
            <a:xfrm>
              <a:off x="6145525" y="280050"/>
              <a:ext cx="776300" cy="801275"/>
            </a:xfrm>
            <a:custGeom>
              <a:avLst/>
              <a:gdLst/>
              <a:ahLst/>
              <a:cxnLst/>
              <a:rect l="l" t="t" r="r" b="b"/>
              <a:pathLst>
                <a:path w="31052" h="32051" extrusionOk="0">
                  <a:moveTo>
                    <a:pt x="20324" y="0"/>
                  </a:moveTo>
                  <a:lnTo>
                    <a:pt x="15613" y="9538"/>
                  </a:lnTo>
                  <a:lnTo>
                    <a:pt x="4761" y="5263"/>
                  </a:lnTo>
                  <a:lnTo>
                    <a:pt x="1" y="11789"/>
                  </a:lnTo>
                  <a:lnTo>
                    <a:pt x="10423" y="18243"/>
                  </a:lnTo>
                  <a:lnTo>
                    <a:pt x="6059" y="28140"/>
                  </a:lnTo>
                  <a:lnTo>
                    <a:pt x="14677" y="32050"/>
                  </a:lnTo>
                  <a:lnTo>
                    <a:pt x="18920" y="22356"/>
                  </a:lnTo>
                  <a:lnTo>
                    <a:pt x="27961" y="27530"/>
                  </a:lnTo>
                  <a:cubicBezTo>
                    <a:pt x="27961" y="27530"/>
                    <a:pt x="31052" y="19917"/>
                    <a:pt x="30860" y="19552"/>
                  </a:cubicBezTo>
                  <a:cubicBezTo>
                    <a:pt x="30668" y="19188"/>
                    <a:pt x="22681" y="14621"/>
                    <a:pt x="22681" y="14621"/>
                  </a:cubicBezTo>
                  <a:lnTo>
                    <a:pt x="28116" y="3379"/>
                  </a:lnTo>
                  <a:lnTo>
                    <a:pt x="20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8" name="Google Shape;70188;p34"/>
            <p:cNvSpPr/>
            <p:nvPr/>
          </p:nvSpPr>
          <p:spPr>
            <a:xfrm>
              <a:off x="6227825" y="465100"/>
              <a:ext cx="251750" cy="73425"/>
            </a:xfrm>
            <a:custGeom>
              <a:avLst/>
              <a:gdLst/>
              <a:ahLst/>
              <a:cxnLst/>
              <a:rect l="l" t="t" r="r" b="b"/>
              <a:pathLst>
                <a:path w="10070" h="2937" extrusionOk="0">
                  <a:moveTo>
                    <a:pt x="1695" y="0"/>
                  </a:moveTo>
                  <a:lnTo>
                    <a:pt x="0" y="1981"/>
                  </a:lnTo>
                  <a:lnTo>
                    <a:pt x="10069" y="2937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9" name="Google Shape;70189;p34"/>
          <p:cNvGrpSpPr/>
          <p:nvPr/>
        </p:nvGrpSpPr>
        <p:grpSpPr>
          <a:xfrm>
            <a:off x="5162775" y="400100"/>
            <a:ext cx="362500" cy="561150"/>
            <a:chOff x="5162775" y="400100"/>
            <a:chExt cx="362500" cy="561150"/>
          </a:xfrm>
        </p:grpSpPr>
        <p:sp>
          <p:nvSpPr>
            <p:cNvPr id="70190" name="Google Shape;70190;p34"/>
            <p:cNvSpPr/>
            <p:nvPr/>
          </p:nvSpPr>
          <p:spPr>
            <a:xfrm>
              <a:off x="5162775" y="40010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1" name="Google Shape;70191;p34"/>
            <p:cNvSpPr/>
            <p:nvPr/>
          </p:nvSpPr>
          <p:spPr>
            <a:xfrm>
              <a:off x="5335550" y="65240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2" name="Google Shape;70192;p34"/>
            <p:cNvSpPr/>
            <p:nvPr/>
          </p:nvSpPr>
          <p:spPr>
            <a:xfrm>
              <a:off x="5194525" y="45697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93" name="Google Shape;70193;p34"/>
          <p:cNvSpPr/>
          <p:nvPr/>
        </p:nvSpPr>
        <p:spPr>
          <a:xfrm>
            <a:off x="5758225" y="540000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94" name="Google Shape;70194;p34"/>
          <p:cNvSpPr/>
          <p:nvPr/>
        </p:nvSpPr>
        <p:spPr>
          <a:xfrm>
            <a:off x="4908975" y="91206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2401879" y="117777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11" name="TextBox 10"/>
          <p:cNvSpPr txBox="1"/>
          <p:nvPr/>
        </p:nvSpPr>
        <p:spPr>
          <a:xfrm>
            <a:off x="192511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Khởi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động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648169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Luyện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tập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016650" y="3896416"/>
            <a:ext cx="1905175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Thực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hành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137325" y="3896416"/>
            <a:ext cx="1922445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 smtClean="0">
                <a:solidFill>
                  <a:schemeClr val="bg1"/>
                </a:solidFill>
                <a:latin typeface="UTM Androgyne" panose="02040603050506020204" pitchFamily="18" charset="0"/>
              </a:rPr>
              <a:t>Vận</a:t>
            </a:r>
            <a:r>
              <a:rPr lang="en-US" sz="2800" dirty="0" smtClean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UTM Androgyne" panose="02040603050506020204" pitchFamily="18" charset="0"/>
              </a:rPr>
              <a:t>dụng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-42738" y="1303718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808926" y="0"/>
            <a:ext cx="2137273" cy="164151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70609" y="1216737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Khởi động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6715911" y="1655703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2" name="Text Box 50"/>
          <p:cNvSpPr txBox="1">
            <a:spLocks noChangeArrowheads="1"/>
          </p:cNvSpPr>
          <p:nvPr/>
        </p:nvSpPr>
        <p:spPr bwMode="auto">
          <a:xfrm>
            <a:off x="1200078" y="107235"/>
            <a:ext cx="6654733" cy="715089"/>
          </a:xfrm>
          <a:prstGeom prst="snip1Rect">
            <a:avLst/>
          </a:prstGeom>
          <a:solidFill>
            <a:schemeClr val="bg1"/>
          </a:solidFill>
          <a:ln w="57150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0000CC"/>
                </a:solidFill>
              </a:rPr>
              <a:t>Đặc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điểm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của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là</a:t>
            </a:r>
            <a:r>
              <a:rPr lang="en-US" altLang="en-US" sz="3600" dirty="0">
                <a:solidFill>
                  <a:srgbClr val="0000CC"/>
                </a:solidFill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28265" y="1950778"/>
            <a:ext cx="7998360" cy="920206"/>
            <a:chOff x="528265" y="1950778"/>
            <a:chExt cx="7998360" cy="92020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1950778"/>
              <a:ext cx="7998360" cy="920206"/>
            </a:xfrm>
            <a:prstGeom prst="rect">
              <a:avLst/>
            </a:prstGeom>
          </p:spPr>
        </p:pic>
        <p:sp>
          <p:nvSpPr>
            <p:cNvPr id="3" name="Text Box 51"/>
            <p:cNvSpPr txBox="1">
              <a:spLocks noChangeArrowheads="1"/>
            </p:cNvSpPr>
            <p:nvPr/>
          </p:nvSpPr>
          <p:spPr bwMode="auto">
            <a:xfrm>
              <a:off x="1425399" y="1995382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16261" y="928616"/>
            <a:ext cx="7998360" cy="920206"/>
            <a:chOff x="528265" y="908263"/>
            <a:chExt cx="7998360" cy="9202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908263"/>
              <a:ext cx="7998360" cy="920206"/>
            </a:xfrm>
            <a:prstGeom prst="rect">
              <a:avLst/>
            </a:prstGeom>
          </p:spPr>
        </p:pic>
        <p:sp>
          <p:nvSpPr>
            <p:cNvPr id="10" name="Text Box 51"/>
            <p:cNvSpPr txBox="1">
              <a:spLocks noChangeArrowheads="1"/>
            </p:cNvSpPr>
            <p:nvPr/>
          </p:nvSpPr>
          <p:spPr bwMode="auto">
            <a:xfrm>
              <a:off x="1425398" y="926464"/>
              <a:ext cx="694558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một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28265" y="2988055"/>
            <a:ext cx="7998360" cy="928208"/>
            <a:chOff x="528265" y="2988055"/>
            <a:chExt cx="7998360" cy="92820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2988055"/>
              <a:ext cx="7998360" cy="928208"/>
            </a:xfrm>
            <a:prstGeom prst="rect">
              <a:avLst/>
            </a:prstGeom>
          </p:spPr>
        </p:pic>
        <p:sp>
          <p:nvSpPr>
            <p:cNvPr id="11" name="Text Box 51"/>
            <p:cNvSpPr txBox="1">
              <a:spLocks noChangeArrowheads="1"/>
            </p:cNvSpPr>
            <p:nvPr/>
          </p:nvSpPr>
          <p:spPr bwMode="auto">
            <a:xfrm>
              <a:off x="1511697" y="2999327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vuông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góc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28265" y="4033334"/>
            <a:ext cx="7998360" cy="928208"/>
            <a:chOff x="528265" y="4033334"/>
            <a:chExt cx="7998360" cy="9282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4033334"/>
              <a:ext cx="7998360" cy="928208"/>
            </a:xfrm>
            <a:prstGeom prst="rect">
              <a:avLst/>
            </a:prstGeom>
          </p:spPr>
        </p:pic>
        <p:sp>
          <p:nvSpPr>
            <p:cNvPr id="12" name="Text Box 51"/>
            <p:cNvSpPr txBox="1">
              <a:spLocks noChangeArrowheads="1"/>
            </p:cNvSpPr>
            <p:nvPr/>
          </p:nvSpPr>
          <p:spPr bwMode="auto">
            <a:xfrm>
              <a:off x="1511697" y="4036690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ba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303691" y="1442084"/>
            <a:ext cx="1937592" cy="193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1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2309 1.48148E-6 C -1.01511 0.05308 -0.99566 0.12685 -0.92188 0.12592 C -0.81459 0.12592 -0.80625 -0.12192 -0.6783 -0.12315 C -0.56406 -0.12315 -0.62535 0.09413 -0.51511 0.0929 C -0.39983 0.0929 -0.46111 -0.06389 -0.33698 -0.06389 C -0.22726 -0.06389 -0.28854 0.04197 -0.18976 0.04197 C -0.09497 0.04197 -0.14514 -0.03889 -0.05903 -0.03889 C -0.00851 -0.03889 -0.00591 -0.01698 2.5E-6 1.48148E-6 " pathEditMode="relative" rAng="0" ptsTypes="AAAAAAAA">
                                      <p:cBhvr>
                                        <p:cTn id="26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46" y="1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Picture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94" name="Text Box 48"/>
          <p:cNvSpPr txBox="1">
            <a:spLocks noChangeArrowheads="1"/>
          </p:cNvSpPr>
          <p:nvPr/>
        </p:nvSpPr>
        <p:spPr bwMode="auto">
          <a:xfrm>
            <a:off x="925876" y="158692"/>
            <a:ext cx="7413893" cy="715089"/>
          </a:xfrm>
          <a:prstGeom prst="round2DiagRect">
            <a:avLst/>
          </a:prstGeom>
          <a:solidFill>
            <a:schemeClr val="bg1"/>
          </a:solidFill>
          <a:ln w="57150">
            <a:solidFill>
              <a:schemeClr val="accent3">
                <a:lumMod val="75000"/>
              </a:schemeClr>
            </a:solidFill>
            <a:prstDash val="sysDash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FF3300"/>
                </a:solidFill>
              </a:rPr>
              <a:t>Diện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tích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hình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thoi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bằng</a:t>
            </a:r>
            <a:r>
              <a:rPr lang="en-US" altLang="en-US" sz="3600" dirty="0">
                <a:solidFill>
                  <a:srgbClr val="FF3300"/>
                </a:solidFill>
              </a:rPr>
              <a:t>: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690474" y="3082241"/>
            <a:ext cx="7884693" cy="901456"/>
            <a:chOff x="690474" y="3082241"/>
            <a:chExt cx="7884693" cy="901456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3082241"/>
              <a:ext cx="7884693" cy="901456"/>
            </a:xfrm>
            <a:prstGeom prst="rect">
              <a:avLst/>
            </a:prstGeom>
          </p:spPr>
        </p:pic>
        <p:sp>
          <p:nvSpPr>
            <p:cNvPr id="95" name="Text Box 49"/>
            <p:cNvSpPr txBox="1">
              <a:spLocks noChangeArrowheads="1"/>
            </p:cNvSpPr>
            <p:nvPr/>
          </p:nvSpPr>
          <p:spPr bwMode="auto">
            <a:xfrm>
              <a:off x="1780956" y="3115292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Tích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90474" y="1020990"/>
            <a:ext cx="7884693" cy="901456"/>
            <a:chOff x="690474" y="1020990"/>
            <a:chExt cx="7884693" cy="90145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1020990"/>
              <a:ext cx="7884693" cy="901456"/>
            </a:xfrm>
            <a:prstGeom prst="rect">
              <a:avLst/>
            </a:prstGeom>
          </p:spPr>
        </p:pic>
        <p:sp>
          <p:nvSpPr>
            <p:cNvPr id="120" name="Text Box 49"/>
            <p:cNvSpPr txBox="1">
              <a:spLocks noChangeArrowheads="1"/>
            </p:cNvSpPr>
            <p:nvPr/>
          </p:nvSpPr>
          <p:spPr bwMode="auto">
            <a:xfrm>
              <a:off x="1780955" y="1056219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Tổng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0474" y="2069655"/>
            <a:ext cx="7884693" cy="901456"/>
            <a:chOff x="690474" y="2069655"/>
            <a:chExt cx="7884693" cy="90145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2069655"/>
              <a:ext cx="7884693" cy="901456"/>
            </a:xfrm>
            <a:prstGeom prst="rect">
              <a:avLst/>
            </a:prstGeom>
          </p:spPr>
        </p:pic>
        <p:sp>
          <p:nvSpPr>
            <p:cNvPr id="121" name="Text Box 49"/>
            <p:cNvSpPr txBox="1">
              <a:spLocks noChangeArrowheads="1"/>
            </p:cNvSpPr>
            <p:nvPr/>
          </p:nvSpPr>
          <p:spPr bwMode="auto">
            <a:xfrm>
              <a:off x="1802988" y="2102706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Hiệu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0474" y="4094828"/>
            <a:ext cx="7884693" cy="901456"/>
            <a:chOff x="690474" y="4094828"/>
            <a:chExt cx="7884693" cy="90145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4094828"/>
              <a:ext cx="7884693" cy="901456"/>
            </a:xfrm>
            <a:prstGeom prst="rect">
              <a:avLst/>
            </a:prstGeom>
          </p:spPr>
        </p:pic>
        <p:sp>
          <p:nvSpPr>
            <p:cNvPr id="122" name="Text Box 49"/>
            <p:cNvSpPr txBox="1">
              <a:spLocks noChangeArrowheads="1"/>
            </p:cNvSpPr>
            <p:nvPr/>
          </p:nvSpPr>
          <p:spPr bwMode="auto">
            <a:xfrm>
              <a:off x="1802988" y="4130057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Thương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7592" y="1235035"/>
            <a:ext cx="1937592" cy="19375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25 -0.3642 L 0.13784 -0.3642 C 0.18559 -0.3642 0.24479 -0.19784 0.24479 -0.06266 L 0.24479 0.23981 " pathEditMode="relative" rAng="0" ptsTypes="AAAA">
                                      <p:cBhvr>
                                        <p:cTn id="3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30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46786580-8A50-4BBC-B62D-14A009C1F3E7}"/>
              </a:ext>
            </a:extLst>
          </p:cNvPr>
          <p:cNvGrpSpPr/>
          <p:nvPr/>
        </p:nvGrpSpPr>
        <p:grpSpPr>
          <a:xfrm>
            <a:off x="175425" y="-65476"/>
            <a:ext cx="8491067" cy="6125887"/>
            <a:chOff x="846716" y="980675"/>
            <a:chExt cx="8491067" cy="6125887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xmlns="" id="{46C92799-2B16-4B6D-AEBA-476BDF88B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6716" y="980675"/>
              <a:ext cx="7432185" cy="6125887"/>
            </a:xfrm>
            <a:prstGeom prst="rect">
              <a:avLst/>
            </a:prstGeom>
          </p:spPr>
        </p:pic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xmlns="" id="{6CA80FFA-E4F8-4044-AC01-6D710C090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0532">
              <a:off x="975980" y="1454008"/>
              <a:ext cx="836180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20000"/>
                </a:spcBef>
              </a:pP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6600" b="0" dirty="0">
                  <a:solidFill>
                    <a:srgbClr val="0000FF"/>
                  </a:solidFill>
                  <a:latin typeface="UTM Azuki" panose="02040603050506020204" pitchFamily="18" charset="0"/>
                </a:rPr>
                <a:t>		</a:t>
              </a:r>
            </a:p>
          </p:txBody>
        </p:sp>
      </p:grp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23A763EB-B1FF-4655-9A13-8E0E87B040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751" b="94569" l="9955" r="89593">
                        <a14:foregroundMark x1="52715" y1="12300" x2="33710" y2="9105"/>
                        <a14:foregroundMark x1="32579" y1="6070" x2="40724" y2="5751"/>
                        <a14:foregroundMark x1="46154" y1="90735" x2="46833" y2="9456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891517" y="1171162"/>
            <a:ext cx="2938431" cy="416166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7042787" y="126849"/>
            <a:ext cx="2137273" cy="164151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33D40591-35ED-4874-88BC-82748E82ED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43169" y="851437"/>
            <a:ext cx="4292063" cy="429206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8459FB88-2C08-47A9-96D1-11575CB731C9}"/>
              </a:ext>
            </a:extLst>
          </p:cNvPr>
          <p:cNvSpPr txBox="1"/>
          <p:nvPr/>
        </p:nvSpPr>
        <p:spPr>
          <a:xfrm rot="20757953">
            <a:off x="4516439" y="1745605"/>
            <a:ext cx="1174022" cy="830997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Trang 144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8006" y="2010664"/>
            <a:ext cx="3456046" cy="2994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92175" y="1214652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Luyện tập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6761884" y="171991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67870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497</TotalTime>
  <Words>634</Words>
  <Application>Microsoft Office PowerPoint</Application>
  <PresentationFormat>On-screen Show (16:9)</PresentationFormat>
  <Paragraphs>112</Paragraphs>
  <Slides>20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0" baseType="lpstr">
      <vt:lpstr>UVN Thoi Dai</vt:lpstr>
      <vt:lpstr>UTM Azuki</vt:lpstr>
      <vt:lpstr>Arial</vt:lpstr>
      <vt:lpstr>Quattrocento Sans</vt:lpstr>
      <vt:lpstr>Tahoma</vt:lpstr>
      <vt:lpstr>Kirang Haerang</vt:lpstr>
      <vt:lpstr>Bebas Neue</vt:lpstr>
      <vt:lpstr>UTM Androgyne</vt:lpstr>
      <vt:lpstr>Times New Roman</vt:lpstr>
      <vt:lpstr>Problem Solving and Mathematical Reasoning by Slidesgo</vt:lpstr>
      <vt:lpstr>PowerPoint Presentation</vt:lpstr>
      <vt:lpstr>PowerPoint Presentation</vt:lpstr>
      <vt:lpstr>Yêu cầu cần đạt</vt:lpstr>
      <vt:lpstr>PowerPoint Presentation</vt:lpstr>
      <vt:lpstr>Khởi động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Yêu cầu cần đạt</vt:lpstr>
      <vt:lpstr>Thực hành</vt:lpstr>
      <vt:lpstr>PowerPoint Presentation</vt:lpstr>
      <vt:lpstr>PowerPoint Presentation</vt:lpstr>
      <vt:lpstr>Yêu cầu cần đạt</vt:lpstr>
      <vt:lpstr>Vận dụng</vt:lpstr>
      <vt:lpstr>PowerPoint Presentation</vt:lpstr>
      <vt:lpstr>Yêu cầu cần đạt</vt:lpstr>
      <vt:lpstr>DẶN DÒ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Thuy Ninh</cp:lastModifiedBy>
  <cp:revision>9</cp:revision>
  <dcterms:modified xsi:type="dcterms:W3CDTF">2023-03-26T04:25:12Z</dcterms:modified>
  <cp:version>D03</cp:version>
</cp:coreProperties>
</file>