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2" r:id="rId1"/>
    <p:sldMasterId id="2147483860" r:id="rId2"/>
  </p:sldMasterIdLst>
  <p:notesMasterIdLst>
    <p:notesMasterId r:id="rId23"/>
  </p:notesMasterIdLst>
  <p:handoutMasterIdLst>
    <p:handoutMasterId r:id="rId24"/>
  </p:handoutMasterIdLst>
  <p:sldIdLst>
    <p:sldId id="362" r:id="rId3"/>
    <p:sldId id="336" r:id="rId4"/>
    <p:sldId id="348" r:id="rId5"/>
    <p:sldId id="346" r:id="rId6"/>
    <p:sldId id="337" r:id="rId7"/>
    <p:sldId id="349" r:id="rId8"/>
    <p:sldId id="350" r:id="rId9"/>
    <p:sldId id="352" r:id="rId10"/>
    <p:sldId id="353" r:id="rId11"/>
    <p:sldId id="361" r:id="rId12"/>
    <p:sldId id="355" r:id="rId13"/>
    <p:sldId id="356" r:id="rId14"/>
    <p:sldId id="359" r:id="rId15"/>
    <p:sldId id="331" r:id="rId16"/>
    <p:sldId id="332" r:id="rId17"/>
    <p:sldId id="351" r:id="rId18"/>
    <p:sldId id="357" r:id="rId19"/>
    <p:sldId id="358" r:id="rId20"/>
    <p:sldId id="360" r:id="rId21"/>
    <p:sldId id="334" r:id="rId22"/>
  </p:sldIdLst>
  <p:sldSz cx="9144000" cy="5143500" type="screen16x9"/>
  <p:notesSz cx="9874250" cy="67818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1pPr>
    <a:lvl2pPr marL="389626" algn="ctr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2pPr>
    <a:lvl3pPr marL="779252" algn="ctr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3pPr>
    <a:lvl4pPr marL="1168878" algn="ctr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4pPr>
    <a:lvl5pPr marL="1558503" algn="ctr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5pPr>
    <a:lvl6pPr marL="1948129" algn="l" defTabSz="779252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6pPr>
    <a:lvl7pPr marL="2337755" algn="l" defTabSz="779252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7pPr>
    <a:lvl8pPr marL="2727381" algn="l" defTabSz="779252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8pPr>
    <a:lvl9pPr marL="3117007" algn="l" defTabSz="779252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6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CC99"/>
    <a:srgbClr val="FF99CC"/>
    <a:srgbClr val="FF3399"/>
    <a:srgbClr val="FF6699"/>
    <a:srgbClr val="6600CC"/>
    <a:srgbClr val="66FF66"/>
    <a:srgbClr val="785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9" autoAdjust="0"/>
    <p:restoredTop sz="93514" autoAdjust="0"/>
  </p:normalViewPr>
  <p:slideViewPr>
    <p:cSldViewPr>
      <p:cViewPr varScale="1">
        <p:scale>
          <a:sx n="89" d="100"/>
          <a:sy n="89" d="100"/>
        </p:scale>
        <p:origin x="1134" y="78"/>
      </p:cViewPr>
      <p:guideLst>
        <p:guide orient="horz" pos="2160"/>
        <p:guide pos="3120"/>
        <p:guide orient="horz" pos="162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08" y="-168"/>
      </p:cViewPr>
      <p:guideLst>
        <p:guide orient="horz" pos="2136"/>
        <p:guide pos="31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5938" y="0"/>
            <a:ext cx="4278312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2075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5938" y="6442075"/>
            <a:ext cx="4278312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7D92BB4-7663-4A90-AB36-E2D448DD3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98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6525" y="508000"/>
            <a:ext cx="4521200" cy="2543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221038"/>
            <a:ext cx="7242175" cy="3052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2075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42075"/>
            <a:ext cx="4278312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8807081-9A6C-44CA-B368-F579C74CC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455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508000"/>
            <a:ext cx="4521200" cy="2543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07081-9A6C-44CA-B368-F579C74CC00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36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20065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3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751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3025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51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83631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1D7EC-EF62-44F5-9F87-E26339AB00BF}" type="datetime3">
              <a:rPr lang="en-US" altLang="en-US"/>
              <a:pPr>
                <a:defRPr/>
              </a:pPr>
              <a:t>6 February 2023</a:t>
            </a:fld>
            <a:endParaRPr lang="en-US" alt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85775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868466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5B41-5EA3-4BEF-986B-CCCD59B57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2978-5EF9-476D-B4D5-A7FBB0178B2F}" type="datetime3">
              <a:rPr lang="en-US" altLang="en-US"/>
              <a:pPr>
                <a:defRPr/>
              </a:pPr>
              <a:t>6 February 2023</a:t>
            </a:fld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DD5AF-2EC6-44ED-AE05-91E0AB436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31523" cy="43898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85FE-7794-4415-B5F0-2CC3BD13B374}" type="datetime3">
              <a:rPr lang="en-US" altLang="en-US"/>
              <a:pPr>
                <a:defRPr/>
              </a:pPr>
              <a:t>6 February 2023</a:t>
            </a:fld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EF09-7633-49EB-9DB2-0EEF3BE37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574" y="-1611313"/>
            <a:ext cx="2014537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8318500" y="38100"/>
            <a:ext cx="824569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2" tIns="34286" rIns="68572" bIns="34286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1500" b="1" smtClean="0">
                <a:solidFill>
                  <a:srgbClr val="000000"/>
                </a:solidFill>
                <a:latin typeface="Segoe Script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7313189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lIns="68572" tIns="34286" rIns="68572" bIns="342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lIns="68572" tIns="34286" rIns="68572" bIns="342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E45BE4CF-E6BC-460E-9B09-97F4AC02C6D8}" type="datetimeFigureOut">
              <a:rPr lang="zh-CN" altLang="en-US"/>
              <a:pPr algn="l">
                <a:defRPr/>
              </a:pPr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FBF43D59-96D3-423F-AE2D-C187764549BD}" type="slidenum">
              <a:rPr lang="zh-CN" altLang="en-US"/>
              <a:pPr algn="l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71457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  <a:prstGeom prst="rect">
            <a:avLst/>
          </a:prstGeom>
        </p:spPr>
        <p:txBody>
          <a:bodyPr lIns="68572" tIns="34286" rIns="68572" bIns="34286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  <a:prstGeom prst="rect">
            <a:avLst/>
          </a:prstGeom>
        </p:spPr>
        <p:txBody>
          <a:bodyPr lIns="68572" tIns="34286" rIns="68572" bIns="34286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EDBBB662-37C4-4184-BD33-B9BD39C00F33}" type="datetimeFigureOut">
              <a:rPr lang="zh-CN" altLang="en-US"/>
              <a:pPr algn="l">
                <a:defRPr/>
              </a:pPr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8ECEAFF4-D90B-46A9-BD01-992A96BD3CAA}" type="slidenum">
              <a:rPr lang="zh-CN" altLang="en-US"/>
              <a:pPr algn="l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23255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lIns="68572" tIns="34286" rIns="68572" bIns="342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72" tIns="34286" rIns="68572" bIns="342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72" tIns="34286" rIns="68572" bIns="342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7B243381-6588-464B-B201-C006402CB569}" type="datetimeFigureOut">
              <a:rPr lang="zh-CN" altLang="en-US"/>
              <a:pPr algn="l">
                <a:defRPr/>
              </a:pPr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F63029B1-B325-4981-B3B7-ADEFA26A453C}" type="slidenum">
              <a:rPr lang="zh-CN" altLang="en-US"/>
              <a:pPr algn="l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09732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  <a:prstGeom prst="rect">
            <a:avLst/>
          </a:prstGeom>
        </p:spPr>
        <p:txBody>
          <a:bodyPr lIns="68572" tIns="34286" rIns="68572" bIns="342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72" tIns="34286" rIns="68572" bIns="34286" anchor="b"/>
          <a:lstStyle>
            <a:lvl1pPr marL="0" indent="0">
              <a:buNone/>
              <a:defRPr sz="1800" b="1"/>
            </a:lvl1pPr>
            <a:lvl2pPr marL="342861" indent="0">
              <a:buNone/>
              <a:defRPr sz="1500" b="1"/>
            </a:lvl2pPr>
            <a:lvl3pPr marL="685722" indent="0">
              <a:buNone/>
              <a:defRPr sz="1400" b="1"/>
            </a:lvl3pPr>
            <a:lvl4pPr marL="1028583" indent="0">
              <a:buNone/>
              <a:defRPr sz="1200" b="1"/>
            </a:lvl4pPr>
            <a:lvl5pPr marL="1371444" indent="0">
              <a:buNone/>
              <a:defRPr sz="1200" b="1"/>
            </a:lvl5pPr>
            <a:lvl6pPr marL="1714305" indent="0">
              <a:buNone/>
              <a:defRPr sz="1200" b="1"/>
            </a:lvl6pPr>
            <a:lvl7pPr marL="2057166" indent="0">
              <a:buNone/>
              <a:defRPr sz="1200" b="1"/>
            </a:lvl7pPr>
            <a:lvl8pPr marL="2400027" indent="0">
              <a:buNone/>
              <a:defRPr sz="1200" b="1"/>
            </a:lvl8pPr>
            <a:lvl9pPr marL="274288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72" tIns="34286" rIns="68572" bIns="342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lIns="68572" tIns="34286" rIns="68572" bIns="34286" anchor="b"/>
          <a:lstStyle>
            <a:lvl1pPr marL="0" indent="0">
              <a:buNone/>
              <a:defRPr sz="1800" b="1"/>
            </a:lvl1pPr>
            <a:lvl2pPr marL="342861" indent="0">
              <a:buNone/>
              <a:defRPr sz="1500" b="1"/>
            </a:lvl2pPr>
            <a:lvl3pPr marL="685722" indent="0">
              <a:buNone/>
              <a:defRPr sz="1400" b="1"/>
            </a:lvl3pPr>
            <a:lvl4pPr marL="1028583" indent="0">
              <a:buNone/>
              <a:defRPr sz="1200" b="1"/>
            </a:lvl4pPr>
            <a:lvl5pPr marL="1371444" indent="0">
              <a:buNone/>
              <a:defRPr sz="1200" b="1"/>
            </a:lvl5pPr>
            <a:lvl6pPr marL="1714305" indent="0">
              <a:buNone/>
              <a:defRPr sz="1200" b="1"/>
            </a:lvl6pPr>
            <a:lvl7pPr marL="2057166" indent="0">
              <a:buNone/>
              <a:defRPr sz="1200" b="1"/>
            </a:lvl7pPr>
            <a:lvl8pPr marL="2400027" indent="0">
              <a:buNone/>
              <a:defRPr sz="1200" b="1"/>
            </a:lvl8pPr>
            <a:lvl9pPr marL="274288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 lIns="68572" tIns="34286" rIns="68572" bIns="342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F1995421-13B3-40A1-ACC2-ED646F3F784A}" type="datetimeFigureOut">
              <a:rPr lang="zh-CN" altLang="en-US"/>
              <a:pPr algn="l">
                <a:defRPr/>
              </a:pPr>
              <a:t>2023/2/6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B2423FC0-AF10-4965-9054-18D14922A4B4}" type="slidenum">
              <a:rPr lang="zh-CN" altLang="en-US"/>
              <a:pPr algn="l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6263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lIns="68572" tIns="34286" rIns="68572" bIns="342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1D50DDD0-1C55-4D22-9F26-374F74556C93}" type="datetimeFigureOut">
              <a:rPr lang="zh-CN" altLang="en-US"/>
              <a:pPr algn="l">
                <a:defRPr/>
              </a:pPr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F80E10DF-6E75-4EF4-BBF4-3A0AC0F0E460}" type="slidenum">
              <a:rPr lang="zh-CN" altLang="en-US"/>
              <a:pPr algn="l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63580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122239" y="1306513"/>
            <a:ext cx="6678612" cy="3657600"/>
          </a:xfrm>
          <a:prstGeom prst="rect">
            <a:avLst/>
          </a:prstGeom>
          <a:solidFill>
            <a:schemeClr val="bg1">
              <a:alpha val="83000"/>
            </a:schemeClr>
          </a:solidFill>
          <a:ln w="76200">
            <a:prstDash val="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anchor="ctr"/>
          <a:lstStyle/>
          <a:p>
            <a:pPr defTabSz="6857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矩形 4">
            <a:extLst>
              <a:ext uri="{FF2B5EF4-FFF2-40B4-BE49-F238E27FC236}"/>
            </a:extLst>
          </p:cNvPr>
          <p:cNvSpPr/>
          <p:nvPr userDrawn="1"/>
        </p:nvSpPr>
        <p:spPr>
          <a:xfrm>
            <a:off x="429218" y="270731"/>
            <a:ext cx="7930922" cy="69542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anchor="ctr"/>
          <a:lstStyle/>
          <a:p>
            <a:pPr defTabSz="6857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prstClr val="white"/>
              </a:solidFill>
              <a:latin typeface="Calibri Light"/>
              <a:ea typeface="杨任东竹石体-Regular" panose="02000000000000000000" pitchFamily="2" charset="-122"/>
            </a:endParaRPr>
          </a:p>
        </p:txBody>
      </p:sp>
      <p:pic>
        <p:nvPicPr>
          <p:cNvPr id="5" name="图片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8959" flipV="1">
            <a:off x="111125" y="654050"/>
            <a:ext cx="882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5568" flipV="1">
            <a:off x="7780338" y="227014"/>
            <a:ext cx="8810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1" y="141289"/>
            <a:ext cx="12779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3165476"/>
            <a:ext cx="17335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5" b="17784"/>
          <a:stretch>
            <a:fillRect/>
          </a:stretch>
        </p:blipFill>
        <p:spPr bwMode="auto">
          <a:xfrm>
            <a:off x="-307974" y="-17463"/>
            <a:ext cx="4308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369889"/>
            <a:ext cx="398938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2"/>
          <p:cNvSpPr txBox="1">
            <a:spLocks noChangeArrowheads="1"/>
          </p:cNvSpPr>
          <p:nvPr userDrawn="1"/>
        </p:nvSpPr>
        <p:spPr bwMode="auto">
          <a:xfrm>
            <a:off x="8318500" y="38100"/>
            <a:ext cx="824569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2" tIns="34286" rIns="68572" bIns="34286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1500" b="1" smtClean="0">
                <a:solidFill>
                  <a:srgbClr val="000000"/>
                </a:solidFill>
                <a:latin typeface="Segoe Script" pitchFamily="66" charset="0"/>
              </a:rPr>
              <a:t>KTUTS</a:t>
            </a:r>
          </a:p>
        </p:txBody>
      </p:sp>
      <p:sp>
        <p:nvSpPr>
          <p:cNvPr id="1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A407A407-4AD2-488F-8493-624C0491F2F5}" type="datetimeFigureOut">
              <a:rPr lang="zh-CN" altLang="en-US"/>
              <a:pPr algn="l">
                <a:defRPr/>
              </a:pPr>
              <a:t>2023/2/6</a:t>
            </a:fld>
            <a:endParaRPr lang="zh-CN" altLang="en-US"/>
          </a:p>
        </p:txBody>
      </p:sp>
      <p:sp>
        <p:nvSpPr>
          <p:cNvPr id="1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endParaRPr lang="zh-CN" altLang="en-US"/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7DD51365-890B-45E8-AA96-7C2DF1DA5549}" type="slidenum">
              <a:rPr lang="zh-CN" altLang="en-US"/>
              <a:pPr algn="l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871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122239" y="1306513"/>
            <a:ext cx="6678612" cy="3657600"/>
          </a:xfrm>
          <a:prstGeom prst="rect">
            <a:avLst/>
          </a:prstGeom>
          <a:solidFill>
            <a:schemeClr val="bg1">
              <a:alpha val="83000"/>
            </a:schemeClr>
          </a:solidFill>
          <a:ln w="76200">
            <a:prstDash val="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anchor="ctr"/>
          <a:lstStyle/>
          <a:p>
            <a:pPr defTabSz="6857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矩形 4">
            <a:extLst>
              <a:ext uri="{FF2B5EF4-FFF2-40B4-BE49-F238E27FC236}"/>
            </a:extLst>
          </p:cNvPr>
          <p:cNvSpPr/>
          <p:nvPr userDrawn="1"/>
        </p:nvSpPr>
        <p:spPr>
          <a:xfrm>
            <a:off x="429218" y="270731"/>
            <a:ext cx="7930922" cy="69542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anchor="ctr"/>
          <a:lstStyle/>
          <a:p>
            <a:pPr defTabSz="6857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prstClr val="white"/>
              </a:solidFill>
              <a:latin typeface="Calibri Light"/>
              <a:ea typeface="杨任东竹石体-Regular" panose="02000000000000000000" pitchFamily="2" charset="-122"/>
            </a:endParaRPr>
          </a:p>
        </p:txBody>
      </p:sp>
      <p:pic>
        <p:nvPicPr>
          <p:cNvPr id="5" name="图片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8959" flipV="1">
            <a:off x="111125" y="654050"/>
            <a:ext cx="882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5568" flipV="1">
            <a:off x="7780338" y="227014"/>
            <a:ext cx="8810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1" y="141289"/>
            <a:ext cx="12779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3165476"/>
            <a:ext cx="17335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5" b="17784"/>
          <a:stretch>
            <a:fillRect/>
          </a:stretch>
        </p:blipFill>
        <p:spPr bwMode="auto">
          <a:xfrm>
            <a:off x="-307974" y="-17463"/>
            <a:ext cx="4308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369889"/>
            <a:ext cx="398938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2"/>
          <p:cNvSpPr txBox="1">
            <a:spLocks noChangeArrowheads="1"/>
          </p:cNvSpPr>
          <p:nvPr userDrawn="1"/>
        </p:nvSpPr>
        <p:spPr bwMode="auto">
          <a:xfrm>
            <a:off x="8318500" y="38100"/>
            <a:ext cx="824569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2" tIns="34286" rIns="68572" bIns="34286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1500" b="1" smtClean="0">
                <a:solidFill>
                  <a:srgbClr val="000000"/>
                </a:solidFill>
                <a:latin typeface="Segoe Script" pitchFamily="66" charset="0"/>
              </a:rPr>
              <a:t>KTUTS</a:t>
            </a:r>
          </a:p>
        </p:txBody>
      </p:sp>
      <p:sp>
        <p:nvSpPr>
          <p:cNvPr id="1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6823D224-B18F-41F9-9948-DD421D50CFBB}" type="datetimeFigureOut">
              <a:rPr lang="zh-CN" altLang="en-US"/>
              <a:pPr algn="l">
                <a:defRPr/>
              </a:pPr>
              <a:t>2023/2/6</a:t>
            </a:fld>
            <a:endParaRPr lang="zh-CN" altLang="en-US"/>
          </a:p>
        </p:txBody>
      </p:sp>
      <p:sp>
        <p:nvSpPr>
          <p:cNvPr id="1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endParaRPr lang="zh-CN" altLang="en-US"/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3561B0B5-9CB9-4538-A7F2-5FAFCD8CBDE4}" type="slidenum">
              <a:rPr lang="zh-CN" altLang="en-US"/>
              <a:pPr algn="l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68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B26E1-56D6-47D6-A395-FD0770B7DC69}" type="datetime3">
              <a:rPr lang="en-US" altLang="en-US"/>
              <a:pPr>
                <a:defRPr/>
              </a:pPr>
              <a:t>6 February 2023</a:t>
            </a:fld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A6F41-D3B0-4764-824F-1158B0F17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122239" y="1306513"/>
            <a:ext cx="6678612" cy="3657600"/>
          </a:xfrm>
          <a:prstGeom prst="rect">
            <a:avLst/>
          </a:prstGeom>
          <a:solidFill>
            <a:schemeClr val="bg1">
              <a:alpha val="83000"/>
            </a:schemeClr>
          </a:solidFill>
          <a:ln w="76200">
            <a:prstDash val="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anchor="ctr"/>
          <a:lstStyle/>
          <a:p>
            <a:pPr defTabSz="6857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矩形 4">
            <a:extLst>
              <a:ext uri="{FF2B5EF4-FFF2-40B4-BE49-F238E27FC236}"/>
            </a:extLst>
          </p:cNvPr>
          <p:cNvSpPr/>
          <p:nvPr userDrawn="1"/>
        </p:nvSpPr>
        <p:spPr>
          <a:xfrm>
            <a:off x="429218" y="270731"/>
            <a:ext cx="7930922" cy="69542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anchor="ctr"/>
          <a:lstStyle/>
          <a:p>
            <a:pPr defTabSz="6857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prstClr val="white"/>
              </a:solidFill>
              <a:latin typeface="Calibri Light"/>
              <a:ea typeface="杨任东竹石体-Regular" panose="02000000000000000000" pitchFamily="2" charset="-122"/>
            </a:endParaRPr>
          </a:p>
        </p:txBody>
      </p:sp>
      <p:pic>
        <p:nvPicPr>
          <p:cNvPr id="5" name="图片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8959" flipV="1">
            <a:off x="111125" y="654050"/>
            <a:ext cx="882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5568" flipV="1">
            <a:off x="7780338" y="227014"/>
            <a:ext cx="8810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1" y="141289"/>
            <a:ext cx="12779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3165476"/>
            <a:ext cx="17335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5" b="17784"/>
          <a:stretch>
            <a:fillRect/>
          </a:stretch>
        </p:blipFill>
        <p:spPr bwMode="auto">
          <a:xfrm>
            <a:off x="-307974" y="-17463"/>
            <a:ext cx="4308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369889"/>
            <a:ext cx="398938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2"/>
          <p:cNvSpPr txBox="1">
            <a:spLocks noChangeArrowheads="1"/>
          </p:cNvSpPr>
          <p:nvPr userDrawn="1"/>
        </p:nvSpPr>
        <p:spPr bwMode="auto">
          <a:xfrm>
            <a:off x="8318500" y="38100"/>
            <a:ext cx="824569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2" tIns="34286" rIns="68572" bIns="34286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1500" b="1" smtClean="0">
                <a:solidFill>
                  <a:srgbClr val="000000"/>
                </a:solidFill>
                <a:latin typeface="Segoe Script" pitchFamily="66" charset="0"/>
              </a:rPr>
              <a:t>KTUTS</a:t>
            </a:r>
          </a:p>
        </p:txBody>
      </p:sp>
      <p:sp>
        <p:nvSpPr>
          <p:cNvPr id="1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82347A73-4EEF-4CE6-851D-85B4D08E4394}" type="datetimeFigureOut">
              <a:rPr lang="zh-CN" altLang="en-US"/>
              <a:pPr algn="l">
                <a:defRPr/>
              </a:pPr>
              <a:t>2023/2/6</a:t>
            </a:fld>
            <a:endParaRPr lang="zh-CN" altLang="en-US"/>
          </a:p>
        </p:txBody>
      </p:sp>
      <p:sp>
        <p:nvSpPr>
          <p:cNvPr id="1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endParaRPr lang="zh-CN" altLang="en-US"/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40CD63BE-2383-479E-BFDA-9B85FF7122F0}" type="slidenum">
              <a:rPr lang="zh-CN" altLang="en-US"/>
              <a:pPr algn="l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390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122239" y="1306513"/>
            <a:ext cx="6678612" cy="3657600"/>
          </a:xfrm>
          <a:prstGeom prst="rect">
            <a:avLst/>
          </a:prstGeom>
          <a:solidFill>
            <a:schemeClr val="bg1">
              <a:alpha val="83000"/>
            </a:schemeClr>
          </a:solidFill>
          <a:ln w="76200">
            <a:prstDash val="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anchor="ctr"/>
          <a:lstStyle/>
          <a:p>
            <a:pPr defTabSz="6857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矩形 4">
            <a:extLst>
              <a:ext uri="{FF2B5EF4-FFF2-40B4-BE49-F238E27FC236}"/>
            </a:extLst>
          </p:cNvPr>
          <p:cNvSpPr/>
          <p:nvPr userDrawn="1"/>
        </p:nvSpPr>
        <p:spPr>
          <a:xfrm>
            <a:off x="429218" y="270731"/>
            <a:ext cx="7930922" cy="69542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anchor="ctr"/>
          <a:lstStyle/>
          <a:p>
            <a:pPr defTabSz="6857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prstClr val="white"/>
              </a:solidFill>
              <a:latin typeface="Calibri Light"/>
              <a:ea typeface="杨任东竹石体-Regular" panose="02000000000000000000" pitchFamily="2" charset="-122"/>
            </a:endParaRPr>
          </a:p>
        </p:txBody>
      </p:sp>
      <p:pic>
        <p:nvPicPr>
          <p:cNvPr id="5" name="图片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8959" flipV="1">
            <a:off x="111125" y="654050"/>
            <a:ext cx="882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5568" flipV="1">
            <a:off x="7780338" y="227014"/>
            <a:ext cx="8810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1" y="141289"/>
            <a:ext cx="12779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3165476"/>
            <a:ext cx="17335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5" b="17784"/>
          <a:stretch>
            <a:fillRect/>
          </a:stretch>
        </p:blipFill>
        <p:spPr bwMode="auto">
          <a:xfrm>
            <a:off x="-307974" y="-17463"/>
            <a:ext cx="43084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369889"/>
            <a:ext cx="398938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2"/>
          <p:cNvSpPr txBox="1">
            <a:spLocks noChangeArrowheads="1"/>
          </p:cNvSpPr>
          <p:nvPr userDrawn="1"/>
        </p:nvSpPr>
        <p:spPr bwMode="auto">
          <a:xfrm>
            <a:off x="8318500" y="38100"/>
            <a:ext cx="824569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2" tIns="34286" rIns="68572" bIns="34286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1500" b="1" smtClean="0">
                <a:solidFill>
                  <a:srgbClr val="000000"/>
                </a:solidFill>
                <a:latin typeface="Segoe Script" pitchFamily="66" charset="0"/>
              </a:rPr>
              <a:t>KTUTS</a:t>
            </a:r>
          </a:p>
        </p:txBody>
      </p:sp>
      <p:sp>
        <p:nvSpPr>
          <p:cNvPr id="1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1788E05F-B093-40E6-8AE9-B8B88E577AFB}" type="datetimeFigureOut">
              <a:rPr lang="zh-CN" altLang="en-US"/>
              <a:pPr algn="l">
                <a:defRPr/>
              </a:pPr>
              <a:t>2023/2/6</a:t>
            </a:fld>
            <a:endParaRPr lang="zh-CN" altLang="en-US"/>
          </a:p>
        </p:txBody>
      </p:sp>
      <p:sp>
        <p:nvSpPr>
          <p:cNvPr id="1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endParaRPr lang="zh-CN" altLang="en-US"/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582DA387-8CE9-4936-B1DA-167FBB65C4D4}" type="slidenum">
              <a:rPr lang="zh-CN" altLang="en-US"/>
              <a:pPr algn="l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168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lIns="68572" tIns="34286" rIns="68572" bIns="342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 lIns="68572" tIns="34286" rIns="68572" bIns="342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8D8B6D0F-655C-417E-863B-3714BA41C4EC}" type="datetimeFigureOut">
              <a:rPr lang="zh-CN" altLang="en-US"/>
              <a:pPr algn="l">
                <a:defRPr/>
              </a:pPr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01154C0A-62D2-4FAD-A59B-185B9C55287D}" type="slidenum">
              <a:rPr lang="zh-CN" altLang="en-US"/>
              <a:pPr algn="l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0323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 lIns="68572" tIns="34286" rIns="68572" bIns="342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  <a:prstGeom prst="rect">
            <a:avLst/>
          </a:prstGeom>
        </p:spPr>
        <p:txBody>
          <a:bodyPr vert="eaVert" lIns="68572" tIns="34286" rIns="68572" bIns="342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DF2A267C-A713-4BF2-A456-BE1FA32C4A83}" type="datetimeFigureOut">
              <a:rPr lang="zh-CN" altLang="en-US"/>
              <a:pPr algn="l">
                <a:defRPr/>
              </a:pPr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lIns="68572" tIns="34286" rIns="68572" bIns="34286"/>
          <a:lstStyle>
            <a:lvl1pPr defTabSz="68572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algn="l">
              <a:defRPr/>
            </a:pPr>
            <a:fld id="{7CE1AC5F-8DC8-4DC9-9AFE-92E34E862304}" type="slidenum">
              <a:rPr lang="zh-CN" altLang="en-US"/>
              <a:pPr algn="l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05072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857B-8966-4CCA-8E38-3285E15E5724}" type="datetime3">
              <a:rPr lang="en-US" altLang="en-US"/>
              <a:pPr>
                <a:defRPr/>
              </a:pPr>
              <a:t>6 February 2023</a:t>
            </a:fld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0EC6A-C07E-45A4-812A-5BA2F8DA6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44462" cy="33980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00150"/>
            <a:ext cx="4044462" cy="33980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0E6A5-169E-4F47-8551-AD639D7E1872}" type="datetime3">
              <a:rPr lang="en-US" altLang="en-US"/>
              <a:pPr>
                <a:defRPr/>
              </a:pPr>
              <a:t>6 February 2023</a:t>
            </a:fld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7771-2064-4F56-BF46-9F16A5389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151335"/>
            <a:ext cx="404153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631156"/>
            <a:ext cx="404153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CCB9A-3383-418E-B3D2-81ED307EF7EE}" type="datetime3">
              <a:rPr lang="en-US" altLang="en-US"/>
              <a:pPr>
                <a:defRPr/>
              </a:pPr>
              <a:t>6 February 2023</a:t>
            </a:fld>
            <a:endParaRPr lang="en-US" alt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F82C-BAE0-49BE-9524-337CE8BCF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E9CE-E38C-4DAC-AC7C-9B235187CABC}" type="datetime3">
              <a:rPr lang="en-US" altLang="en-US"/>
              <a:pPr>
                <a:defRPr/>
              </a:pPr>
              <a:t>6 February 2023</a:t>
            </a:fld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2723-D6D5-4F66-BA56-199DED1F3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D61B5-5085-404B-8EA5-D5462B4498F7}" type="datetime3">
              <a:rPr lang="en-US" altLang="en-US"/>
              <a:pPr>
                <a:defRPr/>
              </a:pPr>
              <a:t>6 February 2023</a:t>
            </a:fld>
            <a:endParaRPr lang="en-US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E834-D3D0-4985-9507-5713B9E8E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435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04788"/>
            <a:ext cx="5111262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435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B71AC-D088-44B2-A79C-F8627532AD95}" type="datetime3">
              <a:rPr lang="en-US" altLang="en-US"/>
              <a:pPr>
                <a:defRPr/>
              </a:pPr>
              <a:t>6 February 2023</a:t>
            </a:fld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2332-3E23-4962-9A95-9763FE857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62815-ACFD-4D10-BCC0-19542597727A}" type="datetime3">
              <a:rPr lang="en-US" altLang="en-US"/>
              <a:pPr>
                <a:defRPr/>
              </a:pPr>
              <a:t>6 February 2023</a:t>
            </a:fld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8073-1AE5-46C3-9D6E-C6707FD1D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teamKTUTS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200650"/>
            <a:chOff x="0" y="0"/>
            <a:chExt cx="5760" cy="4368"/>
          </a:xfrm>
        </p:grpSpPr>
        <p:sp>
          <p:nvSpPr>
            <p:cNvPr id="4741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41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741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741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41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3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741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7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7914" tIns="38957" rIns="77914" bIns="38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741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7914" tIns="38957" rIns="77914" bIns="38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741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68466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7914" tIns="38957" rIns="77914" bIns="3895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D055F2A-5C47-4E49-B816-FF14314E7467}" type="datetime3">
              <a:rPr lang="en-US" altLang="en-US"/>
              <a:pPr>
                <a:defRPr/>
              </a:pPr>
              <a:t>6 February 2023</a:t>
            </a:fld>
            <a:endParaRPr lang="en-US" altLang="en-US"/>
          </a:p>
        </p:txBody>
      </p:sp>
      <p:sp>
        <p:nvSpPr>
          <p:cNvPr id="4741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47035"/>
            <a:ext cx="2895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7914" tIns="38957" rIns="77914" bIns="389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41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47035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7914" tIns="38957" rIns="77914" bIns="389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93ACE92-A157-4030-891A-84D287354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389626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779252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168878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558503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290867" indent="-29086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7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633142" indent="-24351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974065" indent="-1948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7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8"/>
          <p:cNvSpPr txBox="1">
            <a:spLocks noChangeArrowheads="1"/>
          </p:cNvSpPr>
          <p:nvPr userDrawn="1"/>
        </p:nvSpPr>
        <p:spPr bwMode="auto">
          <a:xfrm>
            <a:off x="8318500" y="38100"/>
            <a:ext cx="824569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2" tIns="34286" rIns="68572" bIns="34286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1500" b="1" smtClean="0">
                <a:solidFill>
                  <a:srgbClr val="000000"/>
                </a:solidFill>
                <a:latin typeface="Segoe Script" pitchFamily="66" charset="0"/>
              </a:rPr>
              <a:t>KTUTS</a:t>
            </a:r>
          </a:p>
        </p:txBody>
      </p:sp>
      <p:pic>
        <p:nvPicPr>
          <p:cNvPr id="4100" name="Picture 5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7150" y="15059025"/>
            <a:ext cx="1411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9401175"/>
            <a:ext cx="14112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0" y="-9286875"/>
            <a:ext cx="14112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5349" y="-9250363"/>
            <a:ext cx="1409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3"/>
          <p:cNvSpPr txBox="1">
            <a:spLocks noChangeArrowheads="1"/>
          </p:cNvSpPr>
          <p:nvPr userDrawn="1"/>
        </p:nvSpPr>
        <p:spPr bwMode="auto">
          <a:xfrm>
            <a:off x="3022601" y="9742489"/>
            <a:ext cx="6985000" cy="7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6" rIns="68572" bIns="34286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 hệ page:</a:t>
            </a:r>
          </a:p>
          <a:p>
            <a:pPr algn="l" eaLnBrk="1" hangingPunct="1"/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https://www.facebook.com/teamKTUTS</a:t>
            </a:r>
            <a:endParaRPr lang="en-US" sz="1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4105" name="Picture 14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0" y="15287625"/>
            <a:ext cx="14112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07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ransition spd="slow">
    <p:wipe/>
  </p:transition>
  <p:txStyles>
    <p:titleStyle>
      <a:lvl1pPr algn="l" defTabSz="685722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722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722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722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722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148" algn="l" defTabSz="685722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296" algn="l" defTabSz="685722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444" algn="l" defTabSz="685722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592" algn="l" defTabSz="685722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30" indent="-171430" algn="l" defTabSz="685722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2" indent="-171430" algn="l" defTabSz="685722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152" indent="-171430" algn="l" defTabSz="685722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13" indent="-171430" algn="l" defTabSz="685722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75" indent="-171430" algn="l" defTabSz="685722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35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7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57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9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1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2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3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4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5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6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7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88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1" b="63274"/>
          <a:stretch>
            <a:fillRect/>
          </a:stretch>
        </p:blipFill>
        <p:spPr bwMode="auto">
          <a:xfrm>
            <a:off x="-474661" y="522288"/>
            <a:ext cx="283527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3"/>
          <p:cNvSpPr/>
          <p:nvPr/>
        </p:nvSpPr>
        <p:spPr>
          <a:xfrm>
            <a:off x="-578151" y="3423716"/>
            <a:ext cx="10693084" cy="3069741"/>
          </a:xfrm>
          <a:prstGeom prst="ellipse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anchor="ctr"/>
          <a:lstStyle/>
          <a:p>
            <a:pPr defTabSz="6856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8"/>
          <a:stretch/>
        </p:blipFill>
        <p:spPr>
          <a:xfrm>
            <a:off x="1432308" y="2147737"/>
            <a:ext cx="3514725" cy="1968611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Picture 4" descr="SaiGon75 Home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77" y="1147049"/>
            <a:ext cx="2546774" cy="287257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2091">
            <a:off x="839788" y="-182563"/>
            <a:ext cx="1331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3"/>
          <a:stretch/>
        </p:blipFill>
        <p:spPr>
          <a:xfrm>
            <a:off x="3944411" y="2408734"/>
            <a:ext cx="2371403" cy="153461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31752" name="组合 9"/>
          <p:cNvGrpSpPr>
            <a:grpSpLocks/>
          </p:cNvGrpSpPr>
          <p:nvPr/>
        </p:nvGrpSpPr>
        <p:grpSpPr bwMode="auto">
          <a:xfrm>
            <a:off x="5695823" y="180976"/>
            <a:ext cx="184731" cy="1205092"/>
            <a:chOff x="3771007" y="1083236"/>
            <a:chExt cx="54794" cy="2985245"/>
          </a:xfrm>
        </p:grpSpPr>
        <p:sp>
          <p:nvSpPr>
            <p:cNvPr id="36" name="矩形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71007" y="1083236"/>
              <a:ext cx="54794" cy="2973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6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200" dirty="0">
                <a:ln w="1524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Showcard" panose="02040603050506020204" pitchFamily="18" charset="0"/>
                <a:ea typeface="字魂27号-布丁体" panose="00000505000000000000" pitchFamily="2" charset="-122"/>
                <a:cs typeface="Arial" pitchFamily="34" charset="0"/>
              </a:endParaRPr>
            </a:p>
          </p:txBody>
        </p:sp>
        <p:sp>
          <p:nvSpPr>
            <p:cNvPr id="37" name="矩形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71007" y="1095035"/>
              <a:ext cx="54794" cy="2973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6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7200" dirty="0">
                <a:gradFill flip="none" rotWithShape="1">
                  <a:gsLst>
                    <a:gs pos="67000">
                      <a:srgbClr val="5997D0"/>
                    </a:gs>
                    <a:gs pos="0">
                      <a:srgbClr val="FF99CC"/>
                    </a:gs>
                    <a:gs pos="100000">
                      <a:srgbClr val="8DC9ED"/>
                    </a:gs>
                  </a:gsLst>
                  <a:lin ang="5400000" scaled="1"/>
                  <a:tileRect/>
                </a:gradFill>
                <a:latin typeface="UTM Showcard" panose="02040603050506020204" pitchFamily="18" charset="0"/>
                <a:ea typeface="字魂27号-布丁体" panose="00000505000000000000" pitchFamily="2" charset="-122"/>
                <a:cs typeface="Arial" pitchFamily="34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32" y="3230118"/>
            <a:ext cx="2142857" cy="181428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7"/>
          <a:stretch/>
        </p:blipFill>
        <p:spPr>
          <a:xfrm flipH="1">
            <a:off x="7185416" y="396283"/>
            <a:ext cx="3009975" cy="404946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9" name="VietNamOi-MinhBeta_3bnet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188" y="2978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2" r="29786" b="7821"/>
          <a:stretch/>
        </p:blipFill>
        <p:spPr>
          <a:xfrm>
            <a:off x="7508369" y="2147736"/>
            <a:ext cx="1688151" cy="252446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1757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4746627"/>
            <a:ext cx="490696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9" t="20274" b="54230"/>
          <a:stretch>
            <a:fillRect/>
          </a:stretch>
        </p:blipFill>
        <p:spPr bwMode="auto">
          <a:xfrm>
            <a:off x="6242050" y="877888"/>
            <a:ext cx="10699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7" t="75124" r="1111" b="1286"/>
          <a:stretch>
            <a:fillRect/>
          </a:stretch>
        </p:blipFill>
        <p:spPr bwMode="auto">
          <a:xfrm>
            <a:off x="169865" y="981075"/>
            <a:ext cx="11191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60092" r="69426" b="23299"/>
          <a:stretch/>
        </p:blipFill>
        <p:spPr>
          <a:xfrm flipH="1">
            <a:off x="-16012" y="4479513"/>
            <a:ext cx="570535" cy="63558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1761" name="Picture 5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348" y="4746627"/>
            <a:ext cx="49069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9" t="20274" b="54230"/>
          <a:stretch>
            <a:fillRect/>
          </a:stretch>
        </p:blipFill>
        <p:spPr bwMode="auto">
          <a:xfrm>
            <a:off x="1614490" y="282575"/>
            <a:ext cx="10715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2" y="-463550"/>
            <a:ext cx="39909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3" y="769939"/>
            <a:ext cx="38449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445" flipH="1">
            <a:off x="-3709987" y="4340225"/>
            <a:ext cx="11271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1" r="32224"/>
          <a:stretch>
            <a:fillRect/>
          </a:stretch>
        </p:blipFill>
        <p:spPr bwMode="auto">
          <a:xfrm>
            <a:off x="1330327" y="2344738"/>
            <a:ext cx="8604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9"/>
          <a:stretch/>
        </p:blipFill>
        <p:spPr>
          <a:xfrm>
            <a:off x="-1186291" y="2121325"/>
            <a:ext cx="3826535" cy="293500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2" name="TextBox 41">
            <a:extLst>
              <a:ext uri="{FF2B5EF4-FFF2-40B4-BE49-F238E27FC236}"/>
            </a:extLst>
          </p:cNvPr>
          <p:cNvSpPr txBox="1"/>
          <p:nvPr/>
        </p:nvSpPr>
        <p:spPr>
          <a:xfrm>
            <a:off x="-87551" y="59807"/>
            <a:ext cx="9213333" cy="3947216"/>
          </a:xfrm>
          <a:prstGeom prst="rect">
            <a:avLst/>
          </a:prstGeom>
          <a:noFill/>
        </p:spPr>
        <p:txBody>
          <a:bodyPr lIns="68563" tIns="34281" rIns="68563" bIns="34281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6856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28575">
                  <a:solidFill>
                    <a:srgbClr val="4976C7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2F5597">
                      <a:alpha val="47000"/>
                    </a:srgbClr>
                  </a:outerShdw>
                </a:effectLst>
                <a:latin typeface="UTM Showcard" panose="02040603050506020204" pitchFamily="18" charset="0"/>
                <a:cs typeface="Arial" pitchFamily="34" charset="0"/>
              </a:rPr>
              <a:t>TOÁN</a:t>
            </a:r>
          </a:p>
          <a:p>
            <a:pPr defTabSz="6856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ln w="28575">
                <a:solidFill>
                  <a:srgbClr val="4976C7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2F5597">
                    <a:alpha val="47000"/>
                  </a:srgbClr>
                </a:outerShdw>
              </a:effectLst>
              <a:latin typeface="UTM Showcard" panose="02040603050506020204" pitchFamily="18" charset="0"/>
              <a:cs typeface="Arial" pitchFamily="34" charset="0"/>
            </a:endParaRPr>
          </a:p>
          <a:p>
            <a:pPr defTabSz="6856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8575">
                  <a:solidFill>
                    <a:srgbClr val="4976C7"/>
                  </a:solidFill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2F5597">
                      <a:alpha val="47000"/>
                    </a:srgbClr>
                  </a:outerShdw>
                </a:effectLst>
                <a:latin typeface="UTM Showcard" panose="02040603050506020204" pitchFamily="18" charset="0"/>
                <a:cs typeface="Arial" pitchFamily="34" charset="0"/>
              </a:rPr>
              <a:t>DIỆN TÍCH HÌNH BÌNH HÀNH</a:t>
            </a:r>
          </a:p>
          <a:p>
            <a:pPr defTabSz="6856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ln w="28575">
                <a:solidFill>
                  <a:srgbClr val="4976C7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2F5597">
                    <a:alpha val="47000"/>
                  </a:srgbClr>
                </a:outerShdw>
              </a:effectLst>
              <a:latin typeface="UTM Showcard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80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7847 L 0.94583 -0.5599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5" y="-3192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88123" y="1257300"/>
            <a:ext cx="5486400" cy="1371600"/>
            <a:chOff x="912" y="1056"/>
            <a:chExt cx="3744" cy="1152"/>
          </a:xfrm>
        </p:grpSpPr>
        <p:sp>
          <p:nvSpPr>
            <p:cNvPr id="5135" name="AutoShape 21"/>
            <p:cNvSpPr>
              <a:spLocks noChangeArrowheads="1"/>
            </p:cNvSpPr>
            <p:nvPr/>
          </p:nvSpPr>
          <p:spPr bwMode="auto">
            <a:xfrm>
              <a:off x="912" y="1056"/>
              <a:ext cx="3744" cy="1152"/>
            </a:xfrm>
            <a:prstGeom prst="star24">
              <a:avLst>
                <a:gd name="adj" fmla="val 37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136" name="Rectangle 22"/>
            <p:cNvSpPr>
              <a:spLocks noChangeArrowheads="1"/>
            </p:cNvSpPr>
            <p:nvPr/>
          </p:nvSpPr>
          <p:spPr bwMode="auto">
            <a:xfrm>
              <a:off x="1440" y="1344"/>
              <a:ext cx="2592" cy="62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7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Hãy cắt, ghép hình bình hành ABCD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7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thành hình chữ nhật ABIH</a:t>
              </a:r>
            </a:p>
          </p:txBody>
        </p:sp>
      </p:grpSp>
      <p:sp>
        <p:nvSpPr>
          <p:cNvPr id="5132" name="Text Box 27"/>
          <p:cNvSpPr txBox="1">
            <a:spLocks noChangeArrowheads="1"/>
          </p:cNvSpPr>
          <p:nvPr/>
        </p:nvSpPr>
        <p:spPr bwMode="auto">
          <a:xfrm>
            <a:off x="351693" y="357189"/>
            <a:ext cx="8440615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Toán</a:t>
            </a:r>
            <a:endParaRPr lang="en-US" altLang="en-US" sz="24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133" name="Text Box 28"/>
          <p:cNvSpPr txBox="1">
            <a:spLocks noChangeArrowheads="1"/>
          </p:cNvSpPr>
          <p:nvPr/>
        </p:nvSpPr>
        <p:spPr bwMode="auto">
          <a:xfrm>
            <a:off x="351693" y="681039"/>
            <a:ext cx="8440615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bình hành.</a:t>
            </a:r>
          </a:p>
        </p:txBody>
      </p:sp>
    </p:spTree>
    <p:extLst>
      <p:ext uri="{BB962C8B-B14F-4D97-AF65-F5344CB8AC3E}">
        <p14:creationId xmlns:p14="http://schemas.microsoft.com/office/powerpoint/2010/main" val="1955718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TextEdit="1"/>
          </p:cNvSpPr>
          <p:nvPr>
            <p:ph type="body" idx="1"/>
          </p:nvPr>
        </p:nvSpPr>
        <p:spPr>
          <a:xfrm>
            <a:off x="1125415" y="1200150"/>
            <a:ext cx="703385" cy="1200150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FF3399"/>
          </a:solidFill>
          <a:ln>
            <a:solidFill>
              <a:schemeClr val="tx1"/>
            </a:solidFill>
            <a:round/>
            <a:headEnd/>
            <a:tailEnd/>
          </a:ln>
        </p:spPr>
      </p:sp>
      <p:sp>
        <p:nvSpPr>
          <p:cNvPr id="6147" name="Freeform 4"/>
          <p:cNvSpPr>
            <a:spLocks/>
          </p:cNvSpPr>
          <p:nvPr/>
        </p:nvSpPr>
        <p:spPr bwMode="auto">
          <a:xfrm>
            <a:off x="1828800" y="1200150"/>
            <a:ext cx="2404697" cy="120015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5" name="Freeform 5"/>
          <p:cNvSpPr>
            <a:spLocks/>
          </p:cNvSpPr>
          <p:nvPr/>
        </p:nvSpPr>
        <p:spPr bwMode="auto">
          <a:xfrm>
            <a:off x="4923693" y="1200150"/>
            <a:ext cx="2406162" cy="120015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6611815" y="1200150"/>
            <a:ext cx="703385" cy="1200150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336431" y="1028700"/>
            <a:ext cx="35169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091399" y="971551"/>
            <a:ext cx="303246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3529674" y="2343151"/>
            <a:ext cx="314466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716136" y="2286001"/>
            <a:ext cx="314466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1700324" y="2400301"/>
            <a:ext cx="327290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7465132" y="2343151"/>
            <a:ext cx="242332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7397307" y="971551"/>
            <a:ext cx="303246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4514413" y="971551"/>
            <a:ext cx="314466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4431325" y="2228851"/>
            <a:ext cx="846992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>
            <a:off x="1125415" y="24003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6160" name="Line 17"/>
          <p:cNvSpPr>
            <a:spLocks noChangeShapeType="1"/>
          </p:cNvSpPr>
          <p:nvPr/>
        </p:nvSpPr>
        <p:spPr bwMode="auto">
          <a:xfrm flipH="1">
            <a:off x="3516923" y="24003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6161" name="Line 18"/>
          <p:cNvSpPr>
            <a:spLocks noChangeShapeType="1"/>
          </p:cNvSpPr>
          <p:nvPr/>
        </p:nvSpPr>
        <p:spPr bwMode="auto">
          <a:xfrm>
            <a:off x="4923692" y="23431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6162" name="Line 19"/>
          <p:cNvSpPr>
            <a:spLocks noChangeShapeType="1"/>
          </p:cNvSpPr>
          <p:nvPr/>
        </p:nvSpPr>
        <p:spPr bwMode="auto">
          <a:xfrm>
            <a:off x="7315200" y="24003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>
            <a:off x="1125417" y="2743200"/>
            <a:ext cx="2406162" cy="1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>
            <a:off x="4923693" y="2686050"/>
            <a:ext cx="2406162" cy="1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6165" name="Rectangle 22"/>
          <p:cNvSpPr>
            <a:spLocks noChangeArrowheads="1"/>
          </p:cNvSpPr>
          <p:nvPr/>
        </p:nvSpPr>
        <p:spPr bwMode="auto">
          <a:xfrm>
            <a:off x="2051239" y="2628901"/>
            <a:ext cx="311260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66" name="Rectangle 23"/>
          <p:cNvSpPr>
            <a:spLocks noChangeArrowheads="1"/>
          </p:cNvSpPr>
          <p:nvPr/>
        </p:nvSpPr>
        <p:spPr bwMode="auto">
          <a:xfrm>
            <a:off x="5990193" y="2628901"/>
            <a:ext cx="311260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67" name="Rectangle 24"/>
          <p:cNvSpPr>
            <a:spLocks noChangeArrowheads="1"/>
          </p:cNvSpPr>
          <p:nvPr/>
        </p:nvSpPr>
        <p:spPr bwMode="auto">
          <a:xfrm>
            <a:off x="1899138" y="1657351"/>
            <a:ext cx="281354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6168" name="Rectangle 25"/>
          <p:cNvSpPr>
            <a:spLocks noChangeArrowheads="1"/>
          </p:cNvSpPr>
          <p:nvPr/>
        </p:nvSpPr>
        <p:spPr bwMode="auto">
          <a:xfrm>
            <a:off x="4513794" y="1543051"/>
            <a:ext cx="328894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1828800" y="2228851"/>
            <a:ext cx="211015" cy="17026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5" tIns="38963" rIns="77925" bIns="3896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4923692" y="2228851"/>
            <a:ext cx="281354" cy="17026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5" tIns="38963" rIns="77925" bIns="3896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1125415" y="2857501"/>
            <a:ext cx="1617785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Nhận xét: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888786" y="3274219"/>
            <a:ext cx="5999228" cy="35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Diện tích HCN ABIH………… diện tích HBH ABCD.</a:t>
            </a: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3376246" y="3219450"/>
            <a:ext cx="844062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351693" y="3706417"/>
            <a:ext cx="8440615" cy="35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   Chiều dài HCN ABIH bằng……………………   của HBH ABCD.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44335" y="3651647"/>
            <a:ext cx="2159523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độ dài đáy DC ( a)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720260" y="4085036"/>
            <a:ext cx="7313690" cy="35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Chiều rộng HCN ABIH bằng…………………  của HBH ABCD.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4239360" y="4030266"/>
            <a:ext cx="1994388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chiều cao ( h )</a:t>
            </a:r>
            <a:endParaRPr lang="en-US" altLang="en-US" sz="20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1998033" y="4424362"/>
            <a:ext cx="4240861" cy="41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chữ  nhật ABIH là :</a:t>
            </a:r>
          </a:p>
        </p:txBody>
      </p:sp>
      <p:sp>
        <p:nvSpPr>
          <p:cNvPr id="46116" name="Rectangle 36"/>
          <p:cNvSpPr>
            <a:spLocks noChangeArrowheads="1"/>
          </p:cNvSpPr>
          <p:nvPr/>
        </p:nvSpPr>
        <p:spPr bwMode="auto">
          <a:xfrm>
            <a:off x="6475875" y="4404122"/>
            <a:ext cx="1252223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a x h      </a:t>
            </a:r>
          </a:p>
        </p:txBody>
      </p:sp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543941" y="4786312"/>
            <a:ext cx="5428687" cy="41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Vậy diện tích hình bình hành ABCD là: </a:t>
            </a:r>
            <a:endParaRPr lang="en-US" altLang="en-US" sz="2400" b="1" dirty="0"/>
          </a:p>
        </p:txBody>
      </p:sp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5995998" y="4747022"/>
            <a:ext cx="790558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a x h</a:t>
            </a:r>
          </a:p>
        </p:txBody>
      </p:sp>
      <p:sp>
        <p:nvSpPr>
          <p:cNvPr id="6182" name="Text Box 42"/>
          <p:cNvSpPr txBox="1">
            <a:spLocks noChangeArrowheads="1"/>
          </p:cNvSpPr>
          <p:nvPr/>
        </p:nvSpPr>
        <p:spPr bwMode="auto">
          <a:xfrm>
            <a:off x="351693" y="250032"/>
            <a:ext cx="8440615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Toán</a:t>
            </a:r>
            <a:endParaRPr lang="en-US" altLang="en-US" sz="24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183" name="Text Box 43"/>
          <p:cNvSpPr txBox="1">
            <a:spLocks noChangeArrowheads="1"/>
          </p:cNvSpPr>
          <p:nvPr/>
        </p:nvSpPr>
        <p:spPr bwMode="auto">
          <a:xfrm>
            <a:off x="351693" y="573882"/>
            <a:ext cx="8440615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bình hành.</a:t>
            </a:r>
          </a:p>
        </p:txBody>
      </p:sp>
    </p:spTree>
    <p:extLst>
      <p:ext uri="{BB962C8B-B14F-4D97-AF65-F5344CB8AC3E}">
        <p14:creationId xmlns:p14="http://schemas.microsoft.com/office/powerpoint/2010/main" val="351313969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33 0.00555 L 0 2.35729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593 0.03519 C -0.6891 0.10741 -0.72228 0.1794 -0.63269 0.21736 C -0.54311 0.25579 -0.22404 0.30116 -0.11859 0.26481 C -0.01314 0.22824 -0.01971 0.04421 1.53846E-6 0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58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106" grpId="0" animBg="1"/>
      <p:bldP spid="46107" grpId="0" animBg="1"/>
      <p:bldP spid="46108" grpId="0"/>
      <p:bldP spid="46109" grpId="0"/>
      <p:bldP spid="46110" grpId="0"/>
      <p:bldP spid="46111" grpId="0"/>
      <p:bldP spid="46112" grpId="0"/>
      <p:bldP spid="46113" grpId="0"/>
      <p:bldP spid="46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9477" y="1168004"/>
            <a:ext cx="4783015" cy="1314450"/>
          </a:xfrm>
          <a:prstGeom prst="parallelogram">
            <a:avLst>
              <a:gd name="adj" fmla="val 73913"/>
            </a:avLst>
          </a:prstGeom>
          <a:solidFill>
            <a:srgbClr val="1CD67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165231" y="1168004"/>
            <a:ext cx="0" cy="1314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165231" y="2311004"/>
            <a:ext cx="211015" cy="17025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5" tIns="38963" rIns="77925" bIns="3896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235569" y="1568054"/>
            <a:ext cx="35169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376246" y="2425304"/>
            <a:ext cx="35169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125415" y="4400551"/>
            <a:ext cx="7174523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là diện tích, </a:t>
            </a: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là độ dài đáy, </a:t>
            </a: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là chiều cao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75539" y="3759996"/>
            <a:ext cx="2039815" cy="569119"/>
            <a:chOff x="2208" y="3168"/>
            <a:chExt cx="1392" cy="478"/>
          </a:xfrm>
        </p:grpSpPr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2208" y="3168"/>
              <a:ext cx="1392" cy="432"/>
            </a:xfrm>
            <a:prstGeom prst="rect">
              <a:avLst/>
            </a:prstGeom>
            <a:solidFill>
              <a:srgbClr val="FFFF00"/>
            </a:solidFill>
            <a:ln w="76200" cmpd="tri">
              <a:solidFill>
                <a:srgbClr val="99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2" name="Rectangle 12"/>
            <p:cNvSpPr>
              <a:spLocks noChangeArrowheads="1"/>
            </p:cNvSpPr>
            <p:nvPr/>
          </p:nvSpPr>
          <p:spPr bwMode="auto">
            <a:xfrm>
              <a:off x="2256" y="3168"/>
              <a:ext cx="1176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100" b="1">
                  <a:solidFill>
                    <a:srgbClr val="008000"/>
                  </a:solidFill>
                  <a:latin typeface="Times New Roman" panose="02020603050405020304" pitchFamily="18" charset="0"/>
                </a:rPr>
                <a:t>S = a x h</a:t>
              </a:r>
            </a:p>
          </p:txBody>
        </p:sp>
      </p:grp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492369" y="2842024"/>
            <a:ext cx="8299938" cy="104521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50000">
                <a:srgbClr val="66FF3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ctr" eaLnBrk="0" hangingPunct="0">
              <a:defRPr/>
            </a:pPr>
            <a:r>
              <a:rPr lang="en-US" sz="2300" b="1">
                <a:solidFill>
                  <a:srgbClr val="0000FF"/>
                </a:solidFill>
                <a:latin typeface=".VnTime" pitchFamily="34" charset="0"/>
                <a:cs typeface="Times New Roman" pitchFamily="18" charset="0"/>
              </a:rPr>
              <a:t>DiÖn tÝch </a:t>
            </a:r>
            <a:r>
              <a:rPr lang="en-US" sz="2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bình</a:t>
            </a:r>
            <a:r>
              <a:rPr lang="en-US" sz="2300" b="1">
                <a:solidFill>
                  <a:srgbClr val="0000FF"/>
                </a:solidFill>
                <a:latin typeface=".VnTime" pitchFamily="34" charset="0"/>
                <a:cs typeface="Times New Roman" pitchFamily="18" charset="0"/>
              </a:rPr>
              <a:t> hµnh b»ng ®é dµi ®¸y nh©n chiÒu cao </a:t>
            </a:r>
            <a:r>
              <a:rPr lang="en-US" sz="2300" i="1">
                <a:solidFill>
                  <a:srgbClr val="0000FF"/>
                </a:solidFill>
                <a:latin typeface=".VnTime" pitchFamily="34" charset="0"/>
                <a:cs typeface="Times New Roman" pitchFamily="18" charset="0"/>
              </a:rPr>
              <a:t>(cïng mét ®¬n vÞ ®o).</a:t>
            </a:r>
            <a:endParaRPr lang="en-US" sz="2300" b="1">
              <a:solidFill>
                <a:srgbClr val="0000FF"/>
              </a:solidFill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7178" name="Text Box 18"/>
          <p:cNvSpPr txBox="1">
            <a:spLocks noChangeArrowheads="1"/>
          </p:cNvSpPr>
          <p:nvPr/>
        </p:nvSpPr>
        <p:spPr bwMode="auto">
          <a:xfrm>
            <a:off x="351693" y="303610"/>
            <a:ext cx="8440615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Toán</a:t>
            </a:r>
            <a:endParaRPr lang="en-US" altLang="en-US" sz="24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351693" y="681039"/>
            <a:ext cx="8440615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bình hành.</a:t>
            </a:r>
          </a:p>
        </p:txBody>
      </p:sp>
    </p:spTree>
    <p:extLst>
      <p:ext uri="{BB962C8B-B14F-4D97-AF65-F5344CB8AC3E}">
        <p14:creationId xmlns:p14="http://schemas.microsoft.com/office/powerpoint/2010/main" val="23973091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75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9" grpId="0"/>
      <p:bldP spid="1025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1828800"/>
            <a:ext cx="8229600" cy="857250"/>
          </a:xfrm>
        </p:spPr>
        <p:txBody>
          <a:bodyPr/>
          <a:lstStyle/>
          <a:p>
            <a:r>
              <a:rPr lang="en-US" sz="4100" dirty="0">
                <a:latin typeface="HP001 5 hàng" panose="020B0603050302020204" pitchFamily="34" charset="0"/>
              </a:rPr>
              <a:t>Hoạt động 3 : Luyện tập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B26E1-56D6-47D6-A395-FD0770B7DC69}" type="datetime3">
              <a:rPr lang="en-US" altLang="en-US" smtClean="0"/>
              <a:pPr>
                <a:defRPr/>
              </a:pPr>
              <a:t>6 February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1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22031" y="1200150"/>
            <a:ext cx="2602523" cy="857250"/>
            <a:chOff x="1728" y="1440"/>
            <a:chExt cx="1056" cy="432"/>
          </a:xfrm>
        </p:grpSpPr>
        <p:sp>
          <p:nvSpPr>
            <p:cNvPr id="5167" name="Line 4"/>
            <p:cNvSpPr>
              <a:spLocks noChangeShapeType="1"/>
            </p:cNvSpPr>
            <p:nvPr/>
          </p:nvSpPr>
          <p:spPr bwMode="auto">
            <a:xfrm>
              <a:off x="1968" y="1440"/>
              <a:ext cx="81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5"/>
            <p:cNvSpPr>
              <a:spLocks noChangeShapeType="1"/>
            </p:cNvSpPr>
            <p:nvPr/>
          </p:nvSpPr>
          <p:spPr bwMode="auto">
            <a:xfrm>
              <a:off x="1728" y="1872"/>
              <a:ext cx="81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6"/>
            <p:cNvSpPr>
              <a:spLocks noChangeShapeType="1"/>
            </p:cNvSpPr>
            <p:nvPr/>
          </p:nvSpPr>
          <p:spPr bwMode="auto">
            <a:xfrm flipV="1">
              <a:off x="1728" y="1440"/>
              <a:ext cx="240" cy="43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Line 7"/>
            <p:cNvSpPr>
              <a:spLocks noChangeShapeType="1"/>
            </p:cNvSpPr>
            <p:nvPr/>
          </p:nvSpPr>
          <p:spPr bwMode="auto">
            <a:xfrm flipV="1">
              <a:off x="2544" y="1440"/>
              <a:ext cx="240" cy="43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657600" y="1143000"/>
            <a:ext cx="1969477" cy="1543050"/>
            <a:chOff x="3024" y="1440"/>
            <a:chExt cx="772" cy="672"/>
          </a:xfrm>
        </p:grpSpPr>
        <p:sp>
          <p:nvSpPr>
            <p:cNvPr id="5163" name="Line 8"/>
            <p:cNvSpPr>
              <a:spLocks noChangeShapeType="1"/>
            </p:cNvSpPr>
            <p:nvPr/>
          </p:nvSpPr>
          <p:spPr bwMode="auto">
            <a:xfrm>
              <a:off x="3024" y="1440"/>
              <a:ext cx="384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9"/>
            <p:cNvSpPr>
              <a:spLocks noChangeShapeType="1"/>
            </p:cNvSpPr>
            <p:nvPr/>
          </p:nvSpPr>
          <p:spPr bwMode="auto">
            <a:xfrm>
              <a:off x="3024" y="1440"/>
              <a:ext cx="388" cy="67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Line 10"/>
            <p:cNvSpPr>
              <a:spLocks noChangeShapeType="1"/>
            </p:cNvSpPr>
            <p:nvPr/>
          </p:nvSpPr>
          <p:spPr bwMode="auto">
            <a:xfrm>
              <a:off x="3408" y="1440"/>
              <a:ext cx="388" cy="67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11"/>
            <p:cNvSpPr>
              <a:spLocks noChangeShapeType="1"/>
            </p:cNvSpPr>
            <p:nvPr/>
          </p:nvSpPr>
          <p:spPr bwMode="auto">
            <a:xfrm>
              <a:off x="3408" y="2112"/>
              <a:ext cx="384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908431" y="1314450"/>
            <a:ext cx="2743200" cy="857250"/>
            <a:chOff x="3936" y="1440"/>
            <a:chExt cx="1392" cy="384"/>
          </a:xfrm>
        </p:grpSpPr>
        <p:sp>
          <p:nvSpPr>
            <p:cNvPr id="5159" name="Line 12"/>
            <p:cNvSpPr>
              <a:spLocks noChangeShapeType="1"/>
            </p:cNvSpPr>
            <p:nvPr/>
          </p:nvSpPr>
          <p:spPr bwMode="auto">
            <a:xfrm>
              <a:off x="4464" y="1440"/>
              <a:ext cx="672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13"/>
            <p:cNvSpPr>
              <a:spLocks noChangeShapeType="1"/>
            </p:cNvSpPr>
            <p:nvPr/>
          </p:nvSpPr>
          <p:spPr bwMode="auto">
            <a:xfrm>
              <a:off x="3936" y="1824"/>
              <a:ext cx="1392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14"/>
            <p:cNvSpPr>
              <a:spLocks noChangeShapeType="1"/>
            </p:cNvSpPr>
            <p:nvPr/>
          </p:nvSpPr>
          <p:spPr bwMode="auto">
            <a:xfrm flipH="1">
              <a:off x="3936" y="1440"/>
              <a:ext cx="528" cy="38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15"/>
            <p:cNvSpPr>
              <a:spLocks noChangeShapeType="1"/>
            </p:cNvSpPr>
            <p:nvPr/>
          </p:nvSpPr>
          <p:spPr bwMode="auto">
            <a:xfrm>
              <a:off x="5136" y="1440"/>
              <a:ext cx="192" cy="38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14400" y="2914650"/>
            <a:ext cx="2813538" cy="1028700"/>
            <a:chOff x="0" y="2160"/>
            <a:chExt cx="2256" cy="1104"/>
          </a:xfrm>
        </p:grpSpPr>
        <p:sp>
          <p:nvSpPr>
            <p:cNvPr id="5155" name="Line 19"/>
            <p:cNvSpPr>
              <a:spLocks noChangeShapeType="1"/>
            </p:cNvSpPr>
            <p:nvPr/>
          </p:nvSpPr>
          <p:spPr bwMode="auto">
            <a:xfrm>
              <a:off x="240" y="2160"/>
              <a:ext cx="201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20"/>
            <p:cNvSpPr>
              <a:spLocks noChangeShapeType="1"/>
            </p:cNvSpPr>
            <p:nvPr/>
          </p:nvSpPr>
          <p:spPr bwMode="auto">
            <a:xfrm flipH="1">
              <a:off x="0" y="2160"/>
              <a:ext cx="240" cy="110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21"/>
            <p:cNvSpPr>
              <a:spLocks noChangeShapeType="1"/>
            </p:cNvSpPr>
            <p:nvPr/>
          </p:nvSpPr>
          <p:spPr bwMode="auto">
            <a:xfrm>
              <a:off x="0" y="3264"/>
              <a:ext cx="12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22"/>
            <p:cNvSpPr>
              <a:spLocks noChangeShapeType="1"/>
            </p:cNvSpPr>
            <p:nvPr/>
          </p:nvSpPr>
          <p:spPr bwMode="auto">
            <a:xfrm flipV="1">
              <a:off x="1296" y="2160"/>
              <a:ext cx="960" cy="110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rot="-367288">
            <a:off x="4712677" y="3028950"/>
            <a:ext cx="2743200" cy="1085850"/>
            <a:chOff x="2304" y="2448"/>
            <a:chExt cx="1872" cy="912"/>
          </a:xfrm>
        </p:grpSpPr>
        <p:sp>
          <p:nvSpPr>
            <p:cNvPr id="5151" name="Line 24"/>
            <p:cNvSpPr>
              <a:spLocks noChangeShapeType="1"/>
            </p:cNvSpPr>
            <p:nvPr/>
          </p:nvSpPr>
          <p:spPr bwMode="auto">
            <a:xfrm>
              <a:off x="2304" y="2976"/>
              <a:ext cx="384" cy="38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25"/>
            <p:cNvSpPr>
              <a:spLocks noChangeShapeType="1"/>
            </p:cNvSpPr>
            <p:nvPr/>
          </p:nvSpPr>
          <p:spPr bwMode="auto">
            <a:xfrm>
              <a:off x="3792" y="2448"/>
              <a:ext cx="384" cy="38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27"/>
            <p:cNvSpPr>
              <a:spLocks noChangeShapeType="1"/>
            </p:cNvSpPr>
            <p:nvPr/>
          </p:nvSpPr>
          <p:spPr bwMode="auto">
            <a:xfrm flipV="1">
              <a:off x="2304" y="2448"/>
              <a:ext cx="1488" cy="52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28"/>
            <p:cNvSpPr>
              <a:spLocks noChangeShapeType="1"/>
            </p:cNvSpPr>
            <p:nvPr/>
          </p:nvSpPr>
          <p:spPr bwMode="auto">
            <a:xfrm flipV="1">
              <a:off x="2688" y="2832"/>
              <a:ext cx="1488" cy="52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131" name="Text Box 35"/>
          <p:cNvSpPr txBox="1">
            <a:spLocks noChangeArrowheads="1"/>
          </p:cNvSpPr>
          <p:nvPr/>
        </p:nvSpPr>
        <p:spPr bwMode="auto">
          <a:xfrm>
            <a:off x="844062" y="2286000"/>
            <a:ext cx="984738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 b="1" dirty="0">
                <a:latin typeface="HP001 4 hàng" panose="020B0603050302020204" pitchFamily="34" charset="0"/>
              </a:rPr>
              <a:t>Hình 1</a:t>
            </a:r>
          </a:p>
        </p:txBody>
      </p:sp>
      <p:sp>
        <p:nvSpPr>
          <p:cNvPr id="516132" name="Text Box 36"/>
          <p:cNvSpPr txBox="1">
            <a:spLocks noChangeArrowheads="1"/>
          </p:cNvSpPr>
          <p:nvPr/>
        </p:nvSpPr>
        <p:spPr bwMode="auto">
          <a:xfrm>
            <a:off x="4431323" y="2857500"/>
            <a:ext cx="984738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 b="1" dirty="0">
                <a:latin typeface="HP001 4 hàng" panose="020B0603050302020204" pitchFamily="34" charset="0"/>
              </a:rPr>
              <a:t>Hình 2</a:t>
            </a:r>
          </a:p>
        </p:txBody>
      </p:sp>
      <p:sp>
        <p:nvSpPr>
          <p:cNvPr id="516133" name="Text Box 37"/>
          <p:cNvSpPr txBox="1">
            <a:spLocks noChangeArrowheads="1"/>
          </p:cNvSpPr>
          <p:nvPr/>
        </p:nvSpPr>
        <p:spPr bwMode="auto">
          <a:xfrm>
            <a:off x="6942561" y="2389574"/>
            <a:ext cx="984738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 b="1" dirty="0">
                <a:latin typeface="HP001 4 hàng" panose="020B0603050302020204" pitchFamily="34" charset="0"/>
              </a:rPr>
              <a:t>Hình 3</a:t>
            </a:r>
          </a:p>
        </p:txBody>
      </p:sp>
      <p:sp>
        <p:nvSpPr>
          <p:cNvPr id="516134" name="Text Box 38"/>
          <p:cNvSpPr txBox="1">
            <a:spLocks noChangeArrowheads="1"/>
          </p:cNvSpPr>
          <p:nvPr/>
        </p:nvSpPr>
        <p:spPr bwMode="auto">
          <a:xfrm>
            <a:off x="1617785" y="4171950"/>
            <a:ext cx="984738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 b="1" dirty="0">
                <a:latin typeface="HP001 4 hàng" panose="020B0603050302020204" pitchFamily="34" charset="0"/>
              </a:rPr>
              <a:t>Hình 4</a:t>
            </a:r>
          </a:p>
        </p:txBody>
      </p:sp>
      <p:sp>
        <p:nvSpPr>
          <p:cNvPr id="516136" name="Text Box 40"/>
          <p:cNvSpPr txBox="1">
            <a:spLocks noChangeArrowheads="1"/>
          </p:cNvSpPr>
          <p:nvPr/>
        </p:nvSpPr>
        <p:spPr bwMode="auto">
          <a:xfrm>
            <a:off x="6189785" y="3943350"/>
            <a:ext cx="984738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 b="1" dirty="0">
                <a:latin typeface="HP001 4 hàng" panose="020B0603050302020204" pitchFamily="34" charset="0"/>
              </a:rPr>
              <a:t>Hình 5</a:t>
            </a:r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68085" y="355997"/>
            <a:ext cx="846494" cy="400050"/>
            <a:chOff x="96" y="642"/>
            <a:chExt cx="361" cy="336"/>
          </a:xfrm>
        </p:grpSpPr>
        <p:sp>
          <p:nvSpPr>
            <p:cNvPr id="5149" name="Oval 43"/>
            <p:cNvSpPr>
              <a:spLocks noChangeArrowheads="1"/>
            </p:cNvSpPr>
            <p:nvPr/>
          </p:nvSpPr>
          <p:spPr bwMode="auto">
            <a:xfrm>
              <a:off x="96" y="651"/>
              <a:ext cx="288" cy="288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Text Box 44"/>
            <p:cNvSpPr txBox="1">
              <a:spLocks noChangeArrowheads="1"/>
            </p:cNvSpPr>
            <p:nvPr/>
          </p:nvSpPr>
          <p:spPr bwMode="auto">
            <a:xfrm>
              <a:off x="96" y="642"/>
              <a:ext cx="361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000" b="1" dirty="0">
                  <a:latin typeface="+mn-lt"/>
                </a:rPr>
                <a:t>1/102</a:t>
              </a:r>
            </a:p>
          </p:txBody>
        </p:sp>
      </p:grpSp>
      <p:sp>
        <p:nvSpPr>
          <p:cNvPr id="516141" name="Text Box 45"/>
          <p:cNvSpPr txBox="1">
            <a:spLocks noChangeArrowheads="1"/>
          </p:cNvSpPr>
          <p:nvPr/>
        </p:nvSpPr>
        <p:spPr bwMode="auto">
          <a:xfrm>
            <a:off x="953966" y="353616"/>
            <a:ext cx="7838342" cy="9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>
                <a:latin typeface="HP001 4 hàng" panose="020B0603050302020204" pitchFamily="34" charset="0"/>
              </a:rPr>
              <a:t>Trong các hình sau, hình nào là hình bình hành?</a:t>
            </a: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426427" y="1203722"/>
            <a:ext cx="2602523" cy="857250"/>
            <a:chOff x="1728" y="1440"/>
            <a:chExt cx="1056" cy="432"/>
          </a:xfrm>
        </p:grpSpPr>
        <p:sp>
          <p:nvSpPr>
            <p:cNvPr id="5145" name="Line 56"/>
            <p:cNvSpPr>
              <a:spLocks noChangeShapeType="1"/>
            </p:cNvSpPr>
            <p:nvPr/>
          </p:nvSpPr>
          <p:spPr bwMode="auto">
            <a:xfrm>
              <a:off x="1968" y="1440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57"/>
            <p:cNvSpPr>
              <a:spLocks noChangeShapeType="1"/>
            </p:cNvSpPr>
            <p:nvPr/>
          </p:nvSpPr>
          <p:spPr bwMode="auto">
            <a:xfrm>
              <a:off x="1728" y="1872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58"/>
            <p:cNvSpPr>
              <a:spLocks noChangeShapeType="1"/>
            </p:cNvSpPr>
            <p:nvPr/>
          </p:nvSpPr>
          <p:spPr bwMode="auto">
            <a:xfrm flipV="1">
              <a:off x="1728" y="1440"/>
              <a:ext cx="240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59"/>
            <p:cNvSpPr>
              <a:spLocks noChangeShapeType="1"/>
            </p:cNvSpPr>
            <p:nvPr/>
          </p:nvSpPr>
          <p:spPr bwMode="auto">
            <a:xfrm flipV="1">
              <a:off x="2544" y="1440"/>
              <a:ext cx="240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3667858" y="1146572"/>
            <a:ext cx="1968011" cy="1543050"/>
            <a:chOff x="3024" y="1440"/>
            <a:chExt cx="772" cy="672"/>
          </a:xfrm>
        </p:grpSpPr>
        <p:sp>
          <p:nvSpPr>
            <p:cNvPr id="5141" name="Line 61"/>
            <p:cNvSpPr>
              <a:spLocks noChangeShapeType="1"/>
            </p:cNvSpPr>
            <p:nvPr/>
          </p:nvSpPr>
          <p:spPr bwMode="auto">
            <a:xfrm>
              <a:off x="3024" y="1440"/>
              <a:ext cx="3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62"/>
            <p:cNvSpPr>
              <a:spLocks noChangeShapeType="1"/>
            </p:cNvSpPr>
            <p:nvPr/>
          </p:nvSpPr>
          <p:spPr bwMode="auto">
            <a:xfrm>
              <a:off x="3024" y="1440"/>
              <a:ext cx="388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63"/>
            <p:cNvSpPr>
              <a:spLocks noChangeShapeType="1"/>
            </p:cNvSpPr>
            <p:nvPr/>
          </p:nvSpPr>
          <p:spPr bwMode="auto">
            <a:xfrm>
              <a:off x="3408" y="1440"/>
              <a:ext cx="388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64"/>
            <p:cNvSpPr>
              <a:spLocks noChangeShapeType="1"/>
            </p:cNvSpPr>
            <p:nvPr/>
          </p:nvSpPr>
          <p:spPr bwMode="auto">
            <a:xfrm>
              <a:off x="3408" y="2112"/>
              <a:ext cx="3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5"/>
          <p:cNvGrpSpPr>
            <a:grpSpLocks/>
          </p:cNvGrpSpPr>
          <p:nvPr/>
        </p:nvGrpSpPr>
        <p:grpSpPr bwMode="auto">
          <a:xfrm rot="-367288">
            <a:off x="4717074" y="3028950"/>
            <a:ext cx="2743200" cy="1085850"/>
            <a:chOff x="2304" y="2448"/>
            <a:chExt cx="1872" cy="912"/>
          </a:xfrm>
        </p:grpSpPr>
        <p:sp>
          <p:nvSpPr>
            <p:cNvPr id="5137" name="Line 66"/>
            <p:cNvSpPr>
              <a:spLocks noChangeShapeType="1"/>
            </p:cNvSpPr>
            <p:nvPr/>
          </p:nvSpPr>
          <p:spPr bwMode="auto">
            <a:xfrm>
              <a:off x="2304" y="2976"/>
              <a:ext cx="384" cy="38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67"/>
            <p:cNvSpPr>
              <a:spLocks noChangeShapeType="1"/>
            </p:cNvSpPr>
            <p:nvPr/>
          </p:nvSpPr>
          <p:spPr bwMode="auto">
            <a:xfrm>
              <a:off x="3792" y="2448"/>
              <a:ext cx="384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68"/>
            <p:cNvSpPr>
              <a:spLocks noChangeShapeType="1"/>
            </p:cNvSpPr>
            <p:nvPr/>
          </p:nvSpPr>
          <p:spPr bwMode="auto">
            <a:xfrm flipV="1">
              <a:off x="2304" y="2448"/>
              <a:ext cx="1488" cy="52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69"/>
            <p:cNvSpPr>
              <a:spLocks noChangeShapeType="1"/>
            </p:cNvSpPr>
            <p:nvPr/>
          </p:nvSpPr>
          <p:spPr bwMode="auto">
            <a:xfrm flipV="1">
              <a:off x="2688" y="2832"/>
              <a:ext cx="1488" cy="52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6540887" y="1840880"/>
            <a:ext cx="197065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r>
              <a:rPr lang="en-US" b="1" dirty="0" err="1">
                <a:latin typeface="HP001 4 hàng" panose="020B0603050302020204" pitchFamily="34" charset="0"/>
              </a:rPr>
              <a:t>Hình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vi-VN" b="1" dirty="0">
                <a:latin typeface="HP001 4 hàng" panose="020B0603050302020204" pitchFamily="34" charset="0"/>
              </a:rPr>
              <a:t>tứ giác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52" name="Rectangle 33"/>
          <p:cNvSpPr>
            <a:spLocks noChangeArrowheads="1"/>
          </p:cNvSpPr>
          <p:nvPr/>
        </p:nvSpPr>
        <p:spPr bwMode="auto">
          <a:xfrm>
            <a:off x="1258269" y="2971799"/>
            <a:ext cx="203981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r>
              <a:rPr lang="en-US" b="1" dirty="0" err="1">
                <a:latin typeface="HP001 4 hàng" panose="020B0603050302020204" pitchFamily="34" charset="0"/>
              </a:rPr>
              <a:t>Hình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vi-VN" b="1" dirty="0">
                <a:latin typeface="HP001 4 hàng" panose="020B0603050302020204" pitchFamily="34" charset="0"/>
              </a:rPr>
              <a:t>tứ giác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400051" y="1428750"/>
            <a:ext cx="262450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r>
              <a:rPr lang="en-US" sz="1700" b="1" dirty="0" err="1">
                <a:latin typeface="HP001 4 hàng" panose="020B0603050302020204" pitchFamily="34" charset="0"/>
              </a:rPr>
              <a:t>Hình</a:t>
            </a:r>
            <a:r>
              <a:rPr lang="en-US" sz="1700" b="1" dirty="0">
                <a:latin typeface="HP001 4 hàng" panose="020B0603050302020204" pitchFamily="34" charset="0"/>
              </a:rPr>
              <a:t> </a:t>
            </a:r>
            <a:r>
              <a:rPr lang="en-US" sz="1700" b="1" dirty="0" err="1">
                <a:latin typeface="HP001 4 hàng" panose="020B0603050302020204" pitchFamily="34" charset="0"/>
              </a:rPr>
              <a:t>bình</a:t>
            </a:r>
            <a:r>
              <a:rPr lang="en-US" sz="1700" b="1" dirty="0">
                <a:latin typeface="HP001 4 hàng" panose="020B0603050302020204" pitchFamily="34" charset="0"/>
              </a:rPr>
              <a:t> </a:t>
            </a:r>
            <a:r>
              <a:rPr lang="en-US" sz="1700" b="1" dirty="0" err="1">
                <a:latin typeface="HP001 4 hàng" panose="020B0603050302020204" pitchFamily="34" charset="0"/>
              </a:rPr>
              <a:t>hành</a:t>
            </a:r>
            <a:endParaRPr lang="en-US" sz="1700" b="1" dirty="0">
              <a:latin typeface="HP001 4 hàng" panose="020B0603050302020204" pitchFamily="34" charset="0"/>
            </a:endParaRPr>
          </a:p>
        </p:txBody>
      </p:sp>
      <p:sp>
        <p:nvSpPr>
          <p:cNvPr id="54" name="Rectangle 30"/>
          <p:cNvSpPr>
            <a:spLocks noChangeArrowheads="1"/>
          </p:cNvSpPr>
          <p:nvPr/>
        </p:nvSpPr>
        <p:spPr bwMode="auto">
          <a:xfrm rot="3259124">
            <a:off x="3703887" y="1827994"/>
            <a:ext cx="2046241" cy="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r>
              <a:rPr lang="en-US" sz="1700" b="1" dirty="0" err="1">
                <a:latin typeface="HP001 4 hàng" panose="020B0603050302020204" pitchFamily="34" charset="0"/>
              </a:rPr>
              <a:t>Hình</a:t>
            </a:r>
            <a:r>
              <a:rPr lang="en-US" sz="1700" b="1" dirty="0">
                <a:latin typeface="HP001 4 hàng" panose="020B0603050302020204" pitchFamily="34" charset="0"/>
              </a:rPr>
              <a:t> </a:t>
            </a:r>
            <a:r>
              <a:rPr lang="en-US" sz="1700" b="1" dirty="0" err="1">
                <a:latin typeface="HP001 4 hàng" panose="020B0603050302020204" pitchFamily="34" charset="0"/>
              </a:rPr>
              <a:t>bình</a:t>
            </a:r>
            <a:r>
              <a:rPr lang="en-US" sz="1700" b="1" dirty="0">
                <a:latin typeface="HP001 4 hàng" panose="020B0603050302020204" pitchFamily="34" charset="0"/>
              </a:rPr>
              <a:t> </a:t>
            </a:r>
            <a:r>
              <a:rPr lang="en-US" sz="1700" b="1" dirty="0" err="1">
                <a:latin typeface="HP001 4 hàng" panose="020B0603050302020204" pitchFamily="34" charset="0"/>
              </a:rPr>
              <a:t>hành</a:t>
            </a:r>
            <a:endParaRPr lang="en-US" sz="1700" b="1" dirty="0">
              <a:latin typeface="HP001 4 hàng" panose="020B0603050302020204" pitchFamily="34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 rot="-2771909">
            <a:off x="5310764" y="3565472"/>
            <a:ext cx="1977005" cy="30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r>
              <a:rPr lang="en-US" sz="1700" b="1" dirty="0" err="1">
                <a:latin typeface="HP001 4 hàng" panose="020B0603050302020204" pitchFamily="34" charset="0"/>
              </a:rPr>
              <a:t>Hình</a:t>
            </a:r>
            <a:r>
              <a:rPr lang="en-US" sz="1700" b="1" dirty="0">
                <a:latin typeface="HP001 4 hàng" panose="020B0603050302020204" pitchFamily="34" charset="0"/>
              </a:rPr>
              <a:t> </a:t>
            </a:r>
            <a:r>
              <a:rPr lang="en-US" sz="1700" b="1" dirty="0" err="1">
                <a:latin typeface="HP001 4 hàng" panose="020B0603050302020204" pitchFamily="34" charset="0"/>
              </a:rPr>
              <a:t>bình</a:t>
            </a:r>
            <a:r>
              <a:rPr lang="en-US" sz="1700" b="1" dirty="0">
                <a:latin typeface="HP001 4 hàng" panose="020B0603050302020204" pitchFamily="34" charset="0"/>
              </a:rPr>
              <a:t> </a:t>
            </a:r>
            <a:r>
              <a:rPr lang="en-US" sz="1700" b="1" dirty="0" err="1">
                <a:latin typeface="HP001 4 hàng" panose="020B0603050302020204" pitchFamily="34" charset="0"/>
              </a:rPr>
              <a:t>hành</a:t>
            </a:r>
            <a:endParaRPr lang="en-US" sz="1700" b="1" dirty="0">
              <a:latin typeface="HP001 4 hàng" panose="020B0603050302020204" pitchFamily="34" charset="0"/>
            </a:endParaRPr>
          </a:p>
          <a:p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16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16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16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900"/>
                                        <p:tgtEl>
                                          <p:spTgt spid="51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00"/>
                                        <p:tgtEl>
                                          <p:spTgt spid="51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1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51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1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31" grpId="0"/>
      <p:bldP spid="516132" grpId="0"/>
      <p:bldP spid="516133" grpId="0"/>
      <p:bldP spid="516134" grpId="0"/>
      <p:bldP spid="516136" grpId="0"/>
      <p:bldP spid="51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5" name="Line 5"/>
          <p:cNvSpPr>
            <a:spLocks noChangeShapeType="1"/>
          </p:cNvSpPr>
          <p:nvPr/>
        </p:nvSpPr>
        <p:spPr bwMode="auto">
          <a:xfrm>
            <a:off x="6027127" y="3371850"/>
            <a:ext cx="2555631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17126" name="Line 6"/>
          <p:cNvSpPr>
            <a:spLocks noChangeShapeType="1"/>
          </p:cNvSpPr>
          <p:nvPr/>
        </p:nvSpPr>
        <p:spPr bwMode="auto">
          <a:xfrm>
            <a:off x="5275385" y="4343400"/>
            <a:ext cx="2554166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17127" name="Line 7"/>
          <p:cNvSpPr>
            <a:spLocks noChangeShapeType="1"/>
          </p:cNvSpPr>
          <p:nvPr/>
        </p:nvSpPr>
        <p:spPr bwMode="auto">
          <a:xfrm flipV="1">
            <a:off x="5275385" y="3371850"/>
            <a:ext cx="751743" cy="97155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17128" name="Line 8"/>
          <p:cNvSpPr>
            <a:spLocks noChangeShapeType="1"/>
          </p:cNvSpPr>
          <p:nvPr/>
        </p:nvSpPr>
        <p:spPr bwMode="auto">
          <a:xfrm flipV="1">
            <a:off x="7829551" y="3371850"/>
            <a:ext cx="753208" cy="97155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17129" name="Text Box 9"/>
          <p:cNvSpPr txBox="1">
            <a:spLocks noChangeArrowheads="1"/>
          </p:cNvSpPr>
          <p:nvPr/>
        </p:nvSpPr>
        <p:spPr bwMode="auto">
          <a:xfrm>
            <a:off x="5839558" y="3028950"/>
            <a:ext cx="420565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/>
              <a:t>M</a:t>
            </a:r>
          </a:p>
        </p:txBody>
      </p:sp>
      <p:sp>
        <p:nvSpPr>
          <p:cNvPr id="517131" name="Text Box 11"/>
          <p:cNvSpPr txBox="1">
            <a:spLocks noChangeArrowheads="1"/>
          </p:cNvSpPr>
          <p:nvPr/>
        </p:nvSpPr>
        <p:spPr bwMode="auto">
          <a:xfrm>
            <a:off x="8440615" y="3074194"/>
            <a:ext cx="422031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/>
              <a:t>N</a:t>
            </a:r>
          </a:p>
        </p:txBody>
      </p:sp>
      <p:sp>
        <p:nvSpPr>
          <p:cNvPr id="517132" name="Text Box 12"/>
          <p:cNvSpPr txBox="1">
            <a:spLocks noChangeArrowheads="1"/>
          </p:cNvSpPr>
          <p:nvPr/>
        </p:nvSpPr>
        <p:spPr bwMode="auto">
          <a:xfrm>
            <a:off x="7807569" y="4343400"/>
            <a:ext cx="422031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/>
              <a:t>P</a:t>
            </a:r>
          </a:p>
        </p:txBody>
      </p:sp>
      <p:sp>
        <p:nvSpPr>
          <p:cNvPr id="517133" name="Text Box 13"/>
          <p:cNvSpPr txBox="1">
            <a:spLocks noChangeArrowheads="1"/>
          </p:cNvSpPr>
          <p:nvPr/>
        </p:nvSpPr>
        <p:spPr bwMode="auto">
          <a:xfrm>
            <a:off x="5064369" y="4343400"/>
            <a:ext cx="422031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/>
              <a:t>Q</a:t>
            </a: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281354" y="685801"/>
            <a:ext cx="3516923" cy="4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 sz="2400" b="1"/>
          </a:p>
        </p:txBody>
      </p:sp>
      <p:sp>
        <p:nvSpPr>
          <p:cNvPr id="517136" name="Line 16"/>
          <p:cNvSpPr>
            <a:spLocks noChangeShapeType="1"/>
          </p:cNvSpPr>
          <p:nvPr/>
        </p:nvSpPr>
        <p:spPr bwMode="auto">
          <a:xfrm flipV="1">
            <a:off x="6400800" y="914400"/>
            <a:ext cx="1406769" cy="1143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17137" name="Line 17"/>
          <p:cNvSpPr>
            <a:spLocks noChangeShapeType="1"/>
          </p:cNvSpPr>
          <p:nvPr/>
        </p:nvSpPr>
        <p:spPr bwMode="auto">
          <a:xfrm>
            <a:off x="5839558" y="1943100"/>
            <a:ext cx="2601057" cy="2286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17138" name="Line 18"/>
          <p:cNvSpPr>
            <a:spLocks noChangeShapeType="1"/>
          </p:cNvSpPr>
          <p:nvPr/>
        </p:nvSpPr>
        <p:spPr bwMode="auto">
          <a:xfrm flipH="1">
            <a:off x="5839558" y="1028700"/>
            <a:ext cx="561242" cy="9144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17139" name="Line 19"/>
          <p:cNvSpPr>
            <a:spLocks noChangeShapeType="1"/>
          </p:cNvSpPr>
          <p:nvPr/>
        </p:nvSpPr>
        <p:spPr bwMode="auto">
          <a:xfrm flipH="1" flipV="1">
            <a:off x="7807569" y="914400"/>
            <a:ext cx="633046" cy="12573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17140" name="Text Box 20"/>
          <p:cNvSpPr txBox="1">
            <a:spLocks noChangeArrowheads="1"/>
          </p:cNvSpPr>
          <p:nvPr/>
        </p:nvSpPr>
        <p:spPr bwMode="auto">
          <a:xfrm>
            <a:off x="6119446" y="742950"/>
            <a:ext cx="422031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/>
              <a:t>A</a:t>
            </a:r>
          </a:p>
        </p:txBody>
      </p:sp>
      <p:sp>
        <p:nvSpPr>
          <p:cNvPr id="517141" name="Text Box 21"/>
          <p:cNvSpPr txBox="1">
            <a:spLocks noChangeArrowheads="1"/>
          </p:cNvSpPr>
          <p:nvPr/>
        </p:nvSpPr>
        <p:spPr bwMode="auto">
          <a:xfrm>
            <a:off x="7668358" y="571500"/>
            <a:ext cx="420565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/>
              <a:t>B</a:t>
            </a:r>
          </a:p>
        </p:txBody>
      </p:sp>
      <p:sp>
        <p:nvSpPr>
          <p:cNvPr id="517142" name="Text Box 22"/>
          <p:cNvSpPr txBox="1">
            <a:spLocks noChangeArrowheads="1"/>
          </p:cNvSpPr>
          <p:nvPr/>
        </p:nvSpPr>
        <p:spPr bwMode="auto">
          <a:xfrm>
            <a:off x="8370277" y="2171700"/>
            <a:ext cx="422031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/>
              <a:t>C</a:t>
            </a:r>
          </a:p>
        </p:txBody>
      </p:sp>
      <p:sp>
        <p:nvSpPr>
          <p:cNvPr id="517143" name="Text Box 23"/>
          <p:cNvSpPr txBox="1">
            <a:spLocks noChangeArrowheads="1"/>
          </p:cNvSpPr>
          <p:nvPr/>
        </p:nvSpPr>
        <p:spPr bwMode="auto">
          <a:xfrm>
            <a:off x="5556738" y="1885950"/>
            <a:ext cx="422031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/>
              <a:t>D</a:t>
            </a:r>
          </a:p>
        </p:txBody>
      </p:sp>
      <p:sp>
        <p:nvSpPr>
          <p:cNvPr id="517144" name="Text Box 24"/>
          <p:cNvSpPr txBox="1">
            <a:spLocks noChangeArrowheads="1"/>
          </p:cNvSpPr>
          <p:nvPr/>
        </p:nvSpPr>
        <p:spPr bwMode="auto">
          <a:xfrm>
            <a:off x="888023" y="409576"/>
            <a:ext cx="6189785" cy="4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latin typeface="HP001 4 hàng" panose="020B0603050302020204" pitchFamily="34" charset="0"/>
              </a:rPr>
              <a:t>Cho biết trong hình tứ giác ABCD:</a:t>
            </a:r>
          </a:p>
        </p:txBody>
      </p:sp>
      <p:sp>
        <p:nvSpPr>
          <p:cNvPr id="517145" name="Text Box 25"/>
          <p:cNvSpPr txBox="1">
            <a:spLocks noChangeArrowheads="1"/>
          </p:cNvSpPr>
          <p:nvPr/>
        </p:nvSpPr>
        <p:spPr bwMode="auto">
          <a:xfrm>
            <a:off x="562708" y="953692"/>
            <a:ext cx="5134708" cy="4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AB và DC là hai cạnh đối diện</a:t>
            </a:r>
            <a:r>
              <a:rPr lang="en-US" altLang="en-US" sz="24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517146" name="Text Box 26"/>
          <p:cNvSpPr txBox="1">
            <a:spLocks noChangeArrowheads="1"/>
          </p:cNvSpPr>
          <p:nvPr/>
        </p:nvSpPr>
        <p:spPr bwMode="auto">
          <a:xfrm>
            <a:off x="562708" y="1314451"/>
            <a:ext cx="5134708" cy="4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AD và BC là hai cạnh đối diện.</a:t>
            </a:r>
          </a:p>
        </p:txBody>
      </p:sp>
      <p:sp>
        <p:nvSpPr>
          <p:cNvPr id="517147" name="Text Box 27"/>
          <p:cNvSpPr txBox="1">
            <a:spLocks noChangeArrowheads="1"/>
          </p:cNvSpPr>
          <p:nvPr/>
        </p:nvSpPr>
        <p:spPr bwMode="auto">
          <a:xfrm>
            <a:off x="281354" y="2755106"/>
            <a:ext cx="5134708" cy="155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 dirty="0">
                <a:latin typeface="+mj-lt"/>
              </a:rPr>
              <a:t>H</a:t>
            </a:r>
            <a:r>
              <a:rPr lang="en-US" altLang="en-US" sz="2400" b="1" dirty="0">
                <a:latin typeface="+mj-lt"/>
              </a:rPr>
              <a:t>ình tứ giác ABCD và hình bình hành MNPQ, trong hai hình đó hình nào có cặp cạnh đối diện song song và bằng nhau?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-10234" y="421483"/>
            <a:ext cx="859628" cy="375047"/>
            <a:chOff x="92" y="651"/>
            <a:chExt cx="336" cy="315"/>
          </a:xfrm>
        </p:grpSpPr>
        <p:sp>
          <p:nvSpPr>
            <p:cNvPr id="6168" name="Oval 30"/>
            <p:cNvSpPr>
              <a:spLocks noChangeArrowheads="1"/>
            </p:cNvSpPr>
            <p:nvPr/>
          </p:nvSpPr>
          <p:spPr bwMode="auto">
            <a:xfrm>
              <a:off x="96" y="651"/>
              <a:ext cx="288" cy="288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169" name="Text Box 31"/>
            <p:cNvSpPr txBox="1">
              <a:spLocks noChangeArrowheads="1"/>
            </p:cNvSpPr>
            <p:nvPr/>
          </p:nvSpPr>
          <p:spPr bwMode="auto">
            <a:xfrm>
              <a:off x="92" y="669"/>
              <a:ext cx="33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700" b="1" dirty="0"/>
                <a:t>2/102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700"/>
                                        <p:tgtEl>
                                          <p:spTgt spid="51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1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1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1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51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1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1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51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51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5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51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51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nimBg="1"/>
      <p:bldP spid="517126" grpId="0" animBg="1"/>
      <p:bldP spid="517127" grpId="0" animBg="1"/>
      <p:bldP spid="517128" grpId="0" animBg="1"/>
      <p:bldP spid="517129" grpId="0"/>
      <p:bldP spid="517131" grpId="0"/>
      <p:bldP spid="517132" grpId="0"/>
      <p:bldP spid="517133" grpId="0"/>
      <p:bldP spid="517136" grpId="0" animBg="1"/>
      <p:bldP spid="517137" grpId="0" animBg="1"/>
      <p:bldP spid="517138" grpId="0" animBg="1"/>
      <p:bldP spid="517139" grpId="0" animBg="1"/>
      <p:bldP spid="517140" grpId="0"/>
      <p:bldP spid="517141" grpId="0"/>
      <p:bldP spid="517142" grpId="0"/>
      <p:bldP spid="517143" grpId="0"/>
      <p:bldP spid="517144" grpId="0"/>
      <p:bldP spid="517145" grpId="0"/>
      <p:bldP spid="517146" grpId="0"/>
      <p:bldP spid="5171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42E164D-205B-4B8D-AEBD-D67406F225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1" y="649561"/>
            <a:ext cx="1428750" cy="6965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>
              <a:lnSpc>
                <a:spcPts val="3324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8AAF3F0-5288-452A-9991-815582ADF433}"/>
              </a:ext>
            </a:extLst>
          </p:cNvPr>
          <p:cNvGrpSpPr/>
          <p:nvPr/>
        </p:nvGrpSpPr>
        <p:grpSpPr>
          <a:xfrm>
            <a:off x="3486151" y="796769"/>
            <a:ext cx="2648536" cy="1447608"/>
            <a:chOff x="5354033" y="3137389"/>
            <a:chExt cx="3531381" cy="2375563"/>
          </a:xfrm>
        </p:grpSpPr>
        <p:sp>
          <p:nvSpPr>
            <p:cNvPr id="6" name="Parallelogram 5">
              <a:extLst>
                <a:ext uri="{FF2B5EF4-FFF2-40B4-BE49-F238E27FC236}">
                  <a16:creationId xmlns="" xmlns:a16="http://schemas.microsoft.com/office/drawing/2014/main" id="{558B895E-4F0A-4F2E-98A7-43217E6A8AB6}"/>
                </a:ext>
              </a:extLst>
            </p:cNvPr>
            <p:cNvSpPr/>
            <p:nvPr/>
          </p:nvSpPr>
          <p:spPr>
            <a:xfrm>
              <a:off x="5584136" y="3539014"/>
              <a:ext cx="2943018" cy="1447800"/>
            </a:xfrm>
            <a:prstGeom prst="parallelogram">
              <a:avLst>
                <a:gd name="adj" fmla="val 41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54FB9FE-DC68-4177-9954-F60C3C72864F}"/>
                </a:ext>
              </a:extLst>
            </p:cNvPr>
            <p:cNvSpPr txBox="1"/>
            <p:nvPr/>
          </p:nvSpPr>
          <p:spPr>
            <a:xfrm>
              <a:off x="5712293" y="3170863"/>
              <a:ext cx="460207" cy="58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1132D32-58AD-4FD7-B4BC-12A735B169E2}"/>
                </a:ext>
              </a:extLst>
            </p:cNvPr>
            <p:cNvSpPr txBox="1"/>
            <p:nvPr/>
          </p:nvSpPr>
          <p:spPr>
            <a:xfrm>
              <a:off x="8425207" y="3137389"/>
              <a:ext cx="460207" cy="58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5729E20-24C8-4003-8920-E6D6C867E72A}"/>
                </a:ext>
              </a:extLst>
            </p:cNvPr>
            <p:cNvSpPr txBox="1"/>
            <p:nvPr/>
          </p:nvSpPr>
          <p:spPr>
            <a:xfrm>
              <a:off x="7883903" y="4926775"/>
              <a:ext cx="460207" cy="58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55A668E-61BD-4E0D-B39F-FF7201A7BA48}"/>
                </a:ext>
              </a:extLst>
            </p:cNvPr>
            <p:cNvSpPr txBox="1"/>
            <p:nvPr/>
          </p:nvSpPr>
          <p:spPr>
            <a:xfrm>
              <a:off x="5354033" y="4932122"/>
              <a:ext cx="460207" cy="58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prstClr val="black"/>
                  </a:solidFill>
                </a:rPr>
                <a:t>Q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73C9ACB-83D1-4CB7-94E9-073F17F1ABEA}"/>
              </a:ext>
            </a:extLst>
          </p:cNvPr>
          <p:cNvCxnSpPr/>
          <p:nvPr/>
        </p:nvCxnSpPr>
        <p:spPr>
          <a:xfrm>
            <a:off x="4100000" y="1041509"/>
            <a:ext cx="17659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323A829-4538-404B-BF94-89ADE3ADD5AF}"/>
              </a:ext>
            </a:extLst>
          </p:cNvPr>
          <p:cNvCxnSpPr/>
          <p:nvPr/>
        </p:nvCxnSpPr>
        <p:spPr>
          <a:xfrm>
            <a:off x="3658727" y="1919143"/>
            <a:ext cx="17659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62E1EC5-3068-4351-B1DC-DC0B5878D8EE}"/>
              </a:ext>
            </a:extLst>
          </p:cNvPr>
          <p:cNvCxnSpPr/>
          <p:nvPr/>
        </p:nvCxnSpPr>
        <p:spPr>
          <a:xfrm flipH="1">
            <a:off x="3667938" y="1020906"/>
            <a:ext cx="441274" cy="882254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2024FC9-83DA-485C-BD2F-DE10FAD9C8D6}"/>
              </a:ext>
            </a:extLst>
          </p:cNvPr>
          <p:cNvCxnSpPr/>
          <p:nvPr/>
        </p:nvCxnSpPr>
        <p:spPr>
          <a:xfrm flipH="1">
            <a:off x="5380220" y="1020906"/>
            <a:ext cx="441274" cy="882254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="" xmlns:a16="http://schemas.microsoft.com/office/drawing/2014/main" id="{870DEEF0-712D-49A3-843D-58FFBE8E70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2230" y="2339578"/>
            <a:ext cx="8229600" cy="190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	</a:t>
            </a:r>
          </a:p>
          <a:p>
            <a:pPr algn="just"/>
            <a:r>
              <a:rPr lang="en-US" sz="22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Hình tứ giác ABCD và hình bình hành MNPQ, trong hai hình đó hình bình hành MNPQ có cặp cạnh đối diện song song và bằng nhau.</a:t>
            </a:r>
          </a:p>
          <a:p>
            <a:pPr algn="just"/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51692" y="1168004"/>
            <a:ext cx="7596554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1:/104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Tính diện tích mỗi hình bình hành sau: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688123" y="2743200"/>
            <a:ext cx="239150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700" b="1">
              <a:latin typeface="Times New Roman" panose="02020603050405020304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688123" y="2286000"/>
            <a:ext cx="105507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700" b="1">
              <a:latin typeface="Times New Roman" panose="02020603050405020304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83581" y="1885201"/>
            <a:ext cx="2954215" cy="800100"/>
            <a:chOff x="3168" y="1776"/>
            <a:chExt cx="2152" cy="768"/>
          </a:xfrm>
        </p:grpSpPr>
        <p:grpSp>
          <p:nvGrpSpPr>
            <p:cNvPr id="8237" name="Group 8"/>
            <p:cNvGrpSpPr>
              <a:grpSpLocks/>
            </p:cNvGrpSpPr>
            <p:nvPr/>
          </p:nvGrpSpPr>
          <p:grpSpPr bwMode="auto">
            <a:xfrm>
              <a:off x="3168" y="1776"/>
              <a:ext cx="2152" cy="478"/>
              <a:chOff x="4619" y="2498"/>
              <a:chExt cx="3283" cy="720"/>
            </a:xfrm>
          </p:grpSpPr>
          <p:sp>
            <p:nvSpPr>
              <p:cNvPr id="8240" name="AutoShape 9"/>
              <p:cNvSpPr>
                <a:spLocks noChangeArrowheads="1"/>
              </p:cNvSpPr>
              <p:nvPr/>
            </p:nvSpPr>
            <p:spPr bwMode="auto">
              <a:xfrm rot="10800000" flipV="1">
                <a:off x="4619" y="2498"/>
                <a:ext cx="3283" cy="720"/>
              </a:xfrm>
              <a:prstGeom prst="parallelogram">
                <a:avLst>
                  <a:gd name="adj" fmla="val 113993"/>
                </a:avLst>
              </a:prstGeom>
              <a:solidFill>
                <a:srgbClr val="9933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41" name="Line 10"/>
              <p:cNvSpPr>
                <a:spLocks noChangeShapeType="1"/>
              </p:cNvSpPr>
              <p:nvPr/>
            </p:nvSpPr>
            <p:spPr bwMode="auto">
              <a:xfrm>
                <a:off x="7076" y="2498"/>
                <a:ext cx="1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Rectangle 11"/>
              <p:cNvSpPr>
                <a:spLocks noChangeArrowheads="1"/>
              </p:cNvSpPr>
              <p:nvPr/>
            </p:nvSpPr>
            <p:spPr bwMode="auto">
              <a:xfrm>
                <a:off x="6875" y="2993"/>
                <a:ext cx="201" cy="201"/>
              </a:xfrm>
              <a:prstGeom prst="rect">
                <a:avLst/>
              </a:prstGeom>
              <a:solidFill>
                <a:srgbClr val="99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238" name="Text Box 12"/>
            <p:cNvSpPr txBox="1">
              <a:spLocks noChangeArrowheads="1"/>
            </p:cNvSpPr>
            <p:nvPr/>
          </p:nvSpPr>
          <p:spPr bwMode="auto">
            <a:xfrm>
              <a:off x="4349" y="188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7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4cm</a:t>
              </a:r>
            </a:p>
          </p:txBody>
        </p:sp>
        <p:sp>
          <p:nvSpPr>
            <p:cNvPr id="8239" name="Text Box 13"/>
            <p:cNvSpPr txBox="1">
              <a:spLocks noChangeArrowheads="1"/>
            </p:cNvSpPr>
            <p:nvPr/>
          </p:nvSpPr>
          <p:spPr bwMode="auto">
            <a:xfrm>
              <a:off x="4272" y="225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b="1"/>
                <a:t> </a:t>
              </a:r>
              <a:r>
                <a:rPr lang="en-US" altLang="en-US" sz="17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13cm</a:t>
              </a:r>
            </a:p>
          </p:txBody>
        </p:sp>
      </p:grp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3516923" y="4629150"/>
            <a:ext cx="844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7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1826088" y="2605583"/>
            <a:ext cx="70338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700" b="1">
              <a:latin typeface="Times New Roman" panose="02020603050405020304" pitchFamily="18" charset="0"/>
            </a:endParaRPr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1688123" y="2286000"/>
            <a:ext cx="105507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7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201" name="Text Box 18"/>
          <p:cNvSpPr txBox="1">
            <a:spLocks noChangeArrowheads="1"/>
          </p:cNvSpPr>
          <p:nvPr/>
        </p:nvSpPr>
        <p:spPr bwMode="auto">
          <a:xfrm>
            <a:off x="1336431" y="2514600"/>
            <a:ext cx="70338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700" b="1">
              <a:latin typeface="Times New Roman" panose="02020603050405020304" pitchFamily="18" charset="0"/>
            </a:endParaRPr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3516923" y="4629150"/>
            <a:ext cx="844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700" b="1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185012" y="1502089"/>
            <a:ext cx="1617785" cy="1610201"/>
            <a:chOff x="1923" y="2679"/>
            <a:chExt cx="1104" cy="1449"/>
          </a:xfrm>
        </p:grpSpPr>
        <p:grpSp>
          <p:nvGrpSpPr>
            <p:cNvPr id="8231" name="Group 21"/>
            <p:cNvGrpSpPr>
              <a:grpSpLocks/>
            </p:cNvGrpSpPr>
            <p:nvPr/>
          </p:nvGrpSpPr>
          <p:grpSpPr bwMode="auto">
            <a:xfrm>
              <a:off x="1923" y="2679"/>
              <a:ext cx="1104" cy="1209"/>
              <a:chOff x="8909" y="2127"/>
              <a:chExt cx="1608" cy="1451"/>
            </a:xfrm>
          </p:grpSpPr>
          <p:sp>
            <p:nvSpPr>
              <p:cNvPr id="8234" name="AutoShape 22"/>
              <p:cNvSpPr>
                <a:spLocks noChangeArrowheads="1"/>
              </p:cNvSpPr>
              <p:nvPr/>
            </p:nvSpPr>
            <p:spPr bwMode="auto">
              <a:xfrm>
                <a:off x="8909" y="2127"/>
                <a:ext cx="1608" cy="1440"/>
              </a:xfrm>
              <a:prstGeom prst="parallelogram">
                <a:avLst>
                  <a:gd name="adj" fmla="val 3321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5" name="Line 23"/>
              <p:cNvSpPr>
                <a:spLocks noChangeShapeType="1"/>
              </p:cNvSpPr>
              <p:nvPr/>
            </p:nvSpPr>
            <p:spPr bwMode="auto">
              <a:xfrm>
                <a:off x="9458" y="2138"/>
                <a:ext cx="1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Rectangle 24"/>
              <p:cNvSpPr>
                <a:spLocks noChangeArrowheads="1"/>
              </p:cNvSpPr>
              <p:nvPr/>
            </p:nvSpPr>
            <p:spPr bwMode="auto">
              <a:xfrm>
                <a:off x="9465" y="3379"/>
                <a:ext cx="198" cy="18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232" name="Text Box 25"/>
            <p:cNvSpPr txBox="1">
              <a:spLocks noChangeArrowheads="1"/>
            </p:cNvSpPr>
            <p:nvPr/>
          </p:nvSpPr>
          <p:spPr bwMode="auto">
            <a:xfrm>
              <a:off x="2304" y="3120"/>
              <a:ext cx="4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</a:rPr>
                <a:t> </a:t>
              </a:r>
              <a:r>
                <a:rPr lang="en-US" altLang="en-US" sz="1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9cm</a:t>
              </a:r>
            </a:p>
          </p:txBody>
        </p:sp>
        <p:sp>
          <p:nvSpPr>
            <p:cNvPr id="8233" name="Text Box 26"/>
            <p:cNvSpPr txBox="1">
              <a:spLocks noChangeArrowheads="1"/>
            </p:cNvSpPr>
            <p:nvPr/>
          </p:nvSpPr>
          <p:spPr bwMode="auto">
            <a:xfrm>
              <a:off x="2160" y="3888"/>
              <a:ext cx="5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700" b="1">
                  <a:latin typeface="Times New Roman" panose="02020603050405020304" pitchFamily="18" charset="0"/>
                </a:rPr>
                <a:t> 7cm</a:t>
              </a:r>
            </a:p>
          </p:txBody>
        </p:sp>
      </p:grpSp>
      <p:sp>
        <p:nvSpPr>
          <p:cNvPr id="8204" name="Rectangle 27"/>
          <p:cNvSpPr>
            <a:spLocks noChangeArrowheads="1"/>
          </p:cNvSpPr>
          <p:nvPr/>
        </p:nvSpPr>
        <p:spPr bwMode="auto">
          <a:xfrm>
            <a:off x="1342706" y="3200401"/>
            <a:ext cx="157436" cy="4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5" name="Rectangle 28"/>
          <p:cNvSpPr>
            <a:spLocks noChangeArrowheads="1"/>
          </p:cNvSpPr>
          <p:nvPr/>
        </p:nvSpPr>
        <p:spPr bwMode="auto">
          <a:xfrm>
            <a:off x="1342706" y="3257551"/>
            <a:ext cx="157436" cy="4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-594946" y="2644378"/>
            <a:ext cx="4501662" cy="1682354"/>
            <a:chOff x="-646" y="2317"/>
            <a:chExt cx="3072" cy="1413"/>
          </a:xfrm>
        </p:grpSpPr>
        <p:sp>
          <p:nvSpPr>
            <p:cNvPr id="8227" name="Rectangle 30"/>
            <p:cNvSpPr>
              <a:spLocks noChangeArrowheads="1"/>
            </p:cNvSpPr>
            <p:nvPr/>
          </p:nvSpPr>
          <p:spPr bwMode="auto">
            <a:xfrm>
              <a:off x="-646" y="2578"/>
              <a:ext cx="307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19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hình bình hành là: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19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9 x 5 = 45 (cm  )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en-US" sz="19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Đáp số: 45 cm </a:t>
              </a:r>
            </a:p>
          </p:txBody>
        </p:sp>
        <p:sp>
          <p:nvSpPr>
            <p:cNvPr id="8228" name="Rectangle 31"/>
            <p:cNvSpPr>
              <a:spLocks noChangeArrowheads="1"/>
            </p:cNvSpPr>
            <p:nvPr/>
          </p:nvSpPr>
          <p:spPr bwMode="auto">
            <a:xfrm>
              <a:off x="595" y="2317"/>
              <a:ext cx="44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 b="1" u="sng" dirty="0">
                  <a:solidFill>
                    <a:srgbClr val="008000"/>
                  </a:solidFill>
                  <a:latin typeface="Times New Roman" panose="02020603050405020304" pitchFamily="18" charset="0"/>
                </a:rPr>
                <a:t>Giải:</a:t>
              </a:r>
            </a:p>
          </p:txBody>
        </p:sp>
        <p:sp>
          <p:nvSpPr>
            <p:cNvPr id="8229" name="Rectangle 32"/>
            <p:cNvSpPr>
              <a:spLocks noChangeArrowheads="1"/>
            </p:cNvSpPr>
            <p:nvPr/>
          </p:nvSpPr>
          <p:spPr bwMode="auto">
            <a:xfrm>
              <a:off x="1549" y="3046"/>
              <a:ext cx="19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500" b="1" dirty="0">
                  <a:solidFill>
                    <a:srgbClr val="008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230" name="Rectangle 33"/>
            <p:cNvSpPr>
              <a:spLocks noChangeArrowheads="1"/>
            </p:cNvSpPr>
            <p:nvPr/>
          </p:nvSpPr>
          <p:spPr bwMode="auto">
            <a:xfrm>
              <a:off x="1333" y="2794"/>
              <a:ext cx="19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 b="1" dirty="0">
                  <a:solidFill>
                    <a:srgbClr val="008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8207" name="Rectangle 34"/>
          <p:cNvSpPr>
            <a:spLocks noChangeArrowheads="1"/>
          </p:cNvSpPr>
          <p:nvPr/>
        </p:nvSpPr>
        <p:spPr bwMode="auto">
          <a:xfrm>
            <a:off x="7724502" y="3178345"/>
            <a:ext cx="381000" cy="4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4461626" y="2835308"/>
            <a:ext cx="630258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 u="sng" dirty="0">
                <a:solidFill>
                  <a:srgbClr val="800080"/>
                </a:solidFill>
                <a:latin typeface="Times New Roman" panose="02020603050405020304" pitchFamily="18" charset="0"/>
              </a:rPr>
              <a:t>Giải:</a:t>
            </a:r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961078" y="3183754"/>
            <a:ext cx="3305908" cy="1478756"/>
            <a:chOff x="3452" y="2887"/>
            <a:chExt cx="2256" cy="1242"/>
          </a:xfrm>
        </p:grpSpPr>
        <p:grpSp>
          <p:nvGrpSpPr>
            <p:cNvPr id="8222" name="Group 41"/>
            <p:cNvGrpSpPr>
              <a:grpSpLocks/>
            </p:cNvGrpSpPr>
            <p:nvPr/>
          </p:nvGrpSpPr>
          <p:grpSpPr bwMode="auto">
            <a:xfrm>
              <a:off x="3452" y="2887"/>
              <a:ext cx="2256" cy="1242"/>
              <a:chOff x="3788" y="1812"/>
              <a:chExt cx="2256" cy="1134"/>
            </a:xfrm>
          </p:grpSpPr>
          <p:sp>
            <p:nvSpPr>
              <p:cNvPr id="8224" name="Rectangle 42"/>
              <p:cNvSpPr>
                <a:spLocks noChangeArrowheads="1"/>
              </p:cNvSpPr>
              <p:nvPr/>
            </p:nvSpPr>
            <p:spPr bwMode="auto">
              <a:xfrm>
                <a:off x="4920" y="1812"/>
                <a:ext cx="449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Giải:</a:t>
                </a:r>
              </a:p>
            </p:txBody>
          </p:sp>
          <p:sp>
            <p:nvSpPr>
              <p:cNvPr id="8225" name="Rectangle 43"/>
              <p:cNvSpPr>
                <a:spLocks noChangeArrowheads="1"/>
              </p:cNvSpPr>
              <p:nvPr/>
            </p:nvSpPr>
            <p:spPr bwMode="auto">
              <a:xfrm>
                <a:off x="3788" y="2130"/>
                <a:ext cx="225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9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hình bình hành là: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9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7 x 9 = 63 (cm  )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9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altLang="en-US" sz="19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</a:t>
                </a:r>
                <a:r>
                  <a:rPr lang="en-US" altLang="en-US" sz="19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63 cm </a:t>
                </a:r>
              </a:p>
            </p:txBody>
          </p:sp>
          <p:sp>
            <p:nvSpPr>
              <p:cNvPr id="8226" name="Rectangle 44"/>
              <p:cNvSpPr>
                <a:spLocks noChangeArrowheads="1"/>
              </p:cNvSpPr>
              <p:nvPr/>
            </p:nvSpPr>
            <p:spPr bwMode="auto">
              <a:xfrm>
                <a:off x="5382" y="2288"/>
                <a:ext cx="24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8223" name="Rectangle 45"/>
            <p:cNvSpPr>
              <a:spLocks noChangeArrowheads="1"/>
            </p:cNvSpPr>
            <p:nvPr/>
          </p:nvSpPr>
          <p:spPr bwMode="auto">
            <a:xfrm>
              <a:off x="5208" y="3740"/>
              <a:ext cx="20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en-US" altLang="en-US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442546" y="1828491"/>
            <a:ext cx="2180492" cy="857250"/>
            <a:chOff x="336" y="1488"/>
            <a:chExt cx="1488" cy="720"/>
          </a:xfrm>
        </p:grpSpPr>
        <p:grpSp>
          <p:nvGrpSpPr>
            <p:cNvPr id="8215" name="Group 47"/>
            <p:cNvGrpSpPr>
              <a:grpSpLocks/>
            </p:cNvGrpSpPr>
            <p:nvPr/>
          </p:nvGrpSpPr>
          <p:grpSpPr bwMode="auto">
            <a:xfrm>
              <a:off x="336" y="1488"/>
              <a:ext cx="1488" cy="493"/>
              <a:chOff x="776" y="917"/>
              <a:chExt cx="1243" cy="624"/>
            </a:xfrm>
          </p:grpSpPr>
          <p:sp>
            <p:nvSpPr>
              <p:cNvPr id="8218" name="AutoShape 48"/>
              <p:cNvSpPr>
                <a:spLocks noChangeArrowheads="1"/>
              </p:cNvSpPr>
              <p:nvPr/>
            </p:nvSpPr>
            <p:spPr bwMode="auto">
              <a:xfrm>
                <a:off x="776" y="917"/>
                <a:ext cx="1243" cy="624"/>
              </a:xfrm>
              <a:prstGeom prst="parallelogram">
                <a:avLst>
                  <a:gd name="adj" fmla="val 49800"/>
                </a:avLst>
              </a:prstGeom>
              <a:solidFill>
                <a:srgbClr val="00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8219" name="Group 49"/>
              <p:cNvGrpSpPr>
                <a:grpSpLocks/>
              </p:cNvGrpSpPr>
              <p:nvPr/>
            </p:nvGrpSpPr>
            <p:grpSpPr bwMode="auto">
              <a:xfrm>
                <a:off x="1087" y="917"/>
                <a:ext cx="91" cy="624"/>
                <a:chOff x="1087" y="917"/>
                <a:chExt cx="91" cy="624"/>
              </a:xfrm>
            </p:grpSpPr>
            <p:sp>
              <p:nvSpPr>
                <p:cNvPr id="8220" name="Line 50"/>
                <p:cNvSpPr>
                  <a:spLocks noChangeShapeType="1"/>
                </p:cNvSpPr>
                <p:nvPr/>
              </p:nvSpPr>
              <p:spPr bwMode="auto">
                <a:xfrm>
                  <a:off x="1087" y="917"/>
                  <a:ext cx="8" cy="6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1" name="Rectangle 51"/>
                <p:cNvSpPr>
                  <a:spLocks noChangeArrowheads="1"/>
                </p:cNvSpPr>
                <p:nvPr/>
              </p:nvSpPr>
              <p:spPr bwMode="auto">
                <a:xfrm>
                  <a:off x="1098" y="1459"/>
                  <a:ext cx="80" cy="80"/>
                </a:xfrm>
                <a:prstGeom prst="rect">
                  <a:avLst/>
                </a:prstGeom>
                <a:solidFill>
                  <a:srgbClr val="00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8216" name="Text Box 52"/>
            <p:cNvSpPr txBox="1">
              <a:spLocks noChangeArrowheads="1"/>
            </p:cNvSpPr>
            <p:nvPr/>
          </p:nvSpPr>
          <p:spPr bwMode="auto">
            <a:xfrm>
              <a:off x="720" y="1968"/>
              <a:ext cx="6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700" b="1">
                  <a:latin typeface="Times New Roman" panose="02020603050405020304" pitchFamily="18" charset="0"/>
                </a:rPr>
                <a:t> 9cm</a:t>
              </a:r>
            </a:p>
          </p:txBody>
        </p:sp>
        <p:sp>
          <p:nvSpPr>
            <p:cNvPr id="8217" name="Text Box 53"/>
            <p:cNvSpPr txBox="1">
              <a:spLocks noChangeArrowheads="1"/>
            </p:cNvSpPr>
            <p:nvPr/>
          </p:nvSpPr>
          <p:spPr bwMode="auto">
            <a:xfrm>
              <a:off x="672" y="1632"/>
              <a:ext cx="58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700" b="1" dirty="0">
                  <a:latin typeface="Times New Roman" panose="02020603050405020304" pitchFamily="18" charset="0"/>
                </a:rPr>
                <a:t> 5cm</a:t>
              </a:r>
            </a:p>
          </p:txBody>
        </p:sp>
      </p:grp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2823231" y="3257551"/>
            <a:ext cx="3626386" cy="100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800080"/>
                </a:solidFill>
                <a:latin typeface="+mj-lt"/>
              </a:rPr>
              <a:t>Diện tích hình bình hành là:</a:t>
            </a:r>
          </a:p>
          <a:p>
            <a:pPr algn="ctr" rtl="1" eaLnBrk="1" hangingPunct="1"/>
            <a:r>
              <a:rPr lang="en-US" altLang="en-US" sz="2000" b="1" dirty="0">
                <a:solidFill>
                  <a:srgbClr val="800080"/>
                </a:solidFill>
                <a:latin typeface="+mj-lt"/>
              </a:rPr>
              <a:t>          13 x 4  = 52(cm</a:t>
            </a:r>
            <a:r>
              <a:rPr lang="en-US" altLang="en-US" sz="2000" b="1" baseline="30000" dirty="0">
                <a:solidFill>
                  <a:srgbClr val="800080"/>
                </a:solidFill>
                <a:latin typeface="+mj-lt"/>
              </a:rPr>
              <a:t>2</a:t>
            </a:r>
            <a:r>
              <a:rPr lang="en-US" altLang="en-US" sz="2000" b="1" dirty="0">
                <a:solidFill>
                  <a:srgbClr val="800080"/>
                </a:solidFill>
                <a:latin typeface="+mj-lt"/>
              </a:rPr>
              <a:t>)</a:t>
            </a:r>
          </a:p>
          <a:p>
            <a:pPr eaLnBrk="1" hangingPunct="1"/>
            <a:r>
              <a:rPr lang="en-US" altLang="en-US" sz="2000" b="1" dirty="0">
                <a:solidFill>
                  <a:srgbClr val="800080"/>
                </a:solidFill>
                <a:latin typeface="+mj-lt"/>
              </a:rPr>
              <a:t>         </a:t>
            </a:r>
            <a:r>
              <a:rPr lang="en-US" altLang="en-US" sz="2000" b="1" u="sng" dirty="0">
                <a:solidFill>
                  <a:srgbClr val="800080"/>
                </a:solidFill>
                <a:latin typeface="+mj-lt"/>
              </a:rPr>
              <a:t>Đáp số:</a:t>
            </a:r>
            <a:r>
              <a:rPr lang="en-US" altLang="en-US" sz="2000" b="1" dirty="0">
                <a:solidFill>
                  <a:srgbClr val="800080"/>
                </a:solidFill>
                <a:latin typeface="+mj-lt"/>
              </a:rPr>
              <a:t> 52 cm</a:t>
            </a:r>
            <a:r>
              <a:rPr lang="en-US" altLang="en-US" sz="2000" b="1" baseline="30000" dirty="0">
                <a:solidFill>
                  <a:srgbClr val="800080"/>
                </a:solidFill>
                <a:latin typeface="+mj-lt"/>
              </a:rPr>
              <a:t>2</a:t>
            </a:r>
            <a:r>
              <a:rPr lang="en-US" altLang="en-US" sz="2000" b="1" dirty="0">
                <a:solidFill>
                  <a:srgbClr val="800080"/>
                </a:solidFill>
                <a:latin typeface="+mj-lt"/>
              </a:rPr>
              <a:t> </a:t>
            </a:r>
            <a:endParaRPr lang="en-US" altLang="en-US" sz="2000" dirty="0">
              <a:latin typeface="+mj-lt"/>
            </a:endParaRPr>
          </a:p>
        </p:txBody>
      </p:sp>
      <p:sp>
        <p:nvSpPr>
          <p:cNvPr id="8212" name="Text Box 62"/>
          <p:cNvSpPr txBox="1">
            <a:spLocks noChangeArrowheads="1"/>
          </p:cNvSpPr>
          <p:nvPr/>
        </p:nvSpPr>
        <p:spPr bwMode="auto">
          <a:xfrm>
            <a:off x="351693" y="303610"/>
            <a:ext cx="8440615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Toán</a:t>
            </a:r>
            <a:endParaRPr lang="en-US" altLang="en-US" sz="24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213" name="Text Box 63"/>
          <p:cNvSpPr txBox="1">
            <a:spLocks noChangeArrowheads="1"/>
          </p:cNvSpPr>
          <p:nvPr/>
        </p:nvSpPr>
        <p:spPr bwMode="auto">
          <a:xfrm>
            <a:off x="351693" y="681039"/>
            <a:ext cx="8440615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bình hành.</a:t>
            </a:r>
          </a:p>
        </p:txBody>
      </p:sp>
    </p:spTree>
    <p:extLst>
      <p:ext uri="{BB962C8B-B14F-4D97-AF65-F5344CB8AC3E}">
        <p14:creationId xmlns:p14="http://schemas.microsoft.com/office/powerpoint/2010/main" val="398985563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301" grpId="0"/>
      <p:bldP spid="113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897748" y="1933577"/>
            <a:ext cx="3094892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a) Hình bình hành: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29166" y="2413398"/>
            <a:ext cx="2743200" cy="1096566"/>
            <a:chOff x="3696" y="1248"/>
            <a:chExt cx="1872" cy="921"/>
          </a:xfrm>
        </p:grpSpPr>
        <p:sp>
          <p:nvSpPr>
            <p:cNvPr id="10275" name="AutoShape 11"/>
            <p:cNvSpPr>
              <a:spLocks noChangeArrowheads="1"/>
            </p:cNvSpPr>
            <p:nvPr/>
          </p:nvSpPr>
          <p:spPr bwMode="auto">
            <a:xfrm>
              <a:off x="3696" y="1248"/>
              <a:ext cx="1872" cy="624"/>
            </a:xfrm>
            <a:prstGeom prst="parallelogram">
              <a:avLst>
                <a:gd name="adj" fmla="val 7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76" name="Line 12"/>
            <p:cNvSpPr>
              <a:spLocks noChangeShapeType="1"/>
            </p:cNvSpPr>
            <p:nvPr/>
          </p:nvSpPr>
          <p:spPr bwMode="auto">
            <a:xfrm>
              <a:off x="4159" y="124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Rectangle 13"/>
            <p:cNvSpPr>
              <a:spLocks noChangeArrowheads="1"/>
            </p:cNvSpPr>
            <p:nvPr/>
          </p:nvSpPr>
          <p:spPr bwMode="auto">
            <a:xfrm>
              <a:off x="4158" y="1728"/>
              <a:ext cx="144" cy="144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78" name="Text Box 14"/>
            <p:cNvSpPr txBox="1">
              <a:spLocks noChangeArrowheads="1"/>
            </p:cNvSpPr>
            <p:nvPr/>
          </p:nvSpPr>
          <p:spPr bwMode="auto">
            <a:xfrm>
              <a:off x="4009" y="1386"/>
              <a:ext cx="756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 dirty="0">
                  <a:solidFill>
                    <a:schemeClr val="bg1"/>
                  </a:solidFill>
                  <a:latin typeface="+mn-lt"/>
                </a:rPr>
                <a:t>34cm</a:t>
              </a:r>
            </a:p>
          </p:txBody>
        </p:sp>
        <p:sp>
          <p:nvSpPr>
            <p:cNvPr id="10279" name="Text Box 15"/>
            <p:cNvSpPr txBox="1">
              <a:spLocks noChangeArrowheads="1"/>
            </p:cNvSpPr>
            <p:nvPr/>
          </p:nvSpPr>
          <p:spPr bwMode="auto">
            <a:xfrm>
              <a:off x="4128" y="1872"/>
              <a:ext cx="6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dirty="0">
                  <a:latin typeface="+mn-lt"/>
                </a:rPr>
                <a:t>4dm</a:t>
              </a:r>
            </a:p>
          </p:txBody>
        </p:sp>
      </p:grpSp>
      <p:sp>
        <p:nvSpPr>
          <p:cNvPr id="10246" name="Rectangle 16"/>
          <p:cNvSpPr>
            <a:spLocks noChangeArrowheads="1"/>
          </p:cNvSpPr>
          <p:nvPr/>
        </p:nvSpPr>
        <p:spPr bwMode="auto">
          <a:xfrm>
            <a:off x="3384609" y="3943351"/>
            <a:ext cx="211874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7" name="Rectangle 17"/>
          <p:cNvSpPr>
            <a:spLocks noChangeArrowheads="1"/>
          </p:cNvSpPr>
          <p:nvPr/>
        </p:nvSpPr>
        <p:spPr bwMode="auto">
          <a:xfrm>
            <a:off x="3736301" y="4343401"/>
            <a:ext cx="211874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8" name="Rectangle 18"/>
          <p:cNvSpPr>
            <a:spLocks noChangeArrowheads="1"/>
          </p:cNvSpPr>
          <p:nvPr/>
        </p:nvSpPr>
        <p:spPr bwMode="auto">
          <a:xfrm>
            <a:off x="4228671" y="2496742"/>
            <a:ext cx="211874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817127" y="2327998"/>
            <a:ext cx="4220308" cy="1939530"/>
            <a:chOff x="2880" y="2688"/>
            <a:chExt cx="2880" cy="1629"/>
          </a:xfrm>
        </p:grpSpPr>
        <p:sp>
          <p:nvSpPr>
            <p:cNvPr id="10272" name="Rectangle 20"/>
            <p:cNvSpPr>
              <a:spLocks noChangeArrowheads="1"/>
            </p:cNvSpPr>
            <p:nvPr/>
          </p:nvSpPr>
          <p:spPr bwMode="auto">
            <a:xfrm>
              <a:off x="2880" y="2688"/>
              <a:ext cx="2880" cy="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  </a:t>
              </a:r>
              <a:r>
                <a:rPr lang="en-US" altLang="en-US" sz="2400" b="1" i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Bài giải:</a:t>
              </a:r>
            </a:p>
            <a:p>
              <a:pPr eaLnBrk="1" hangingPunct="1"/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Đổi : 4dm= 40cm</a:t>
              </a:r>
            </a:p>
            <a:p>
              <a:pPr eaLnBrk="1" hangingPunct="1"/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Diện tích hình bình hành là:</a:t>
              </a:r>
            </a:p>
            <a:p>
              <a:pPr eaLnBrk="1" hangingPunct="1"/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40 x 34 = 1360 (cm  )</a:t>
              </a:r>
            </a:p>
            <a:p>
              <a:pPr eaLnBrk="1" hangingPunct="1"/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  </a:t>
              </a:r>
              <a:r>
                <a:rPr lang="en-US" altLang="en-US" sz="2400" b="1" u="sng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Đáp số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 1360 cm</a:t>
              </a:r>
            </a:p>
          </p:txBody>
        </p:sp>
        <p:sp>
          <p:nvSpPr>
            <p:cNvPr id="10273" name="Rectangle 21"/>
            <p:cNvSpPr>
              <a:spLocks noChangeArrowheads="1"/>
            </p:cNvSpPr>
            <p:nvPr/>
          </p:nvSpPr>
          <p:spPr bwMode="auto">
            <a:xfrm>
              <a:off x="5290" y="3451"/>
              <a:ext cx="200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0250" name="Group 23"/>
          <p:cNvGrpSpPr>
            <a:grpSpLocks/>
          </p:cNvGrpSpPr>
          <p:nvPr/>
        </p:nvGrpSpPr>
        <p:grpSpPr bwMode="auto">
          <a:xfrm>
            <a:off x="984740" y="4579145"/>
            <a:ext cx="7341577" cy="564356"/>
            <a:chOff x="384" y="3600"/>
            <a:chExt cx="5010" cy="474"/>
          </a:xfrm>
        </p:grpSpPr>
        <p:pic>
          <p:nvPicPr>
            <p:cNvPr id="10266" name="Picture 24" descr="phcanh 105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25" descr="phcanh 105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8" name="Picture 26" descr="phcanh 105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600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Picture 27" descr="phcanh 105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0" name="Picture 28" descr="phcanh 105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Picture 29" descr="phcanh 105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1" name="Group 30"/>
          <p:cNvGrpSpPr>
            <a:grpSpLocks/>
          </p:cNvGrpSpPr>
          <p:nvPr/>
        </p:nvGrpSpPr>
        <p:grpSpPr bwMode="auto">
          <a:xfrm>
            <a:off x="984740" y="4579145"/>
            <a:ext cx="7341577" cy="564356"/>
            <a:chOff x="384" y="3600"/>
            <a:chExt cx="5010" cy="474"/>
          </a:xfrm>
        </p:grpSpPr>
        <p:pic>
          <p:nvPicPr>
            <p:cNvPr id="10260" name="Picture 31" descr="phcanh 105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32" descr="phcanh 105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33" descr="phcanh 105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600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34" descr="phcanh 105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35" descr="phcanh 105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36" descr="phcanh 105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648"/>
              <a:ext cx="40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91" name="Text Box 43"/>
          <p:cNvSpPr txBox="1">
            <a:spLocks noChangeArrowheads="1"/>
          </p:cNvSpPr>
          <p:nvPr/>
        </p:nvSpPr>
        <p:spPr bwMode="auto">
          <a:xfrm>
            <a:off x="-615461" y="1158263"/>
            <a:ext cx="8440615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3/104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của hình bình hành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4" name="Text Box 45"/>
          <p:cNvSpPr txBox="1">
            <a:spLocks noChangeArrowheads="1"/>
          </p:cNvSpPr>
          <p:nvPr/>
        </p:nvSpPr>
        <p:spPr bwMode="auto">
          <a:xfrm>
            <a:off x="351693" y="303610"/>
            <a:ext cx="8440615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Toán</a:t>
            </a:r>
            <a:endParaRPr lang="en-US" altLang="en-US" sz="2400" u="sng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255" name="Text Box 46"/>
          <p:cNvSpPr txBox="1">
            <a:spLocks noChangeArrowheads="1"/>
          </p:cNvSpPr>
          <p:nvPr/>
        </p:nvSpPr>
        <p:spPr bwMode="auto">
          <a:xfrm>
            <a:off x="351693" y="681039"/>
            <a:ext cx="8440615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bình hành.</a:t>
            </a: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7604043" y="3561487"/>
            <a:ext cx="266376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338858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2" name="Text Box 70"/>
          <p:cNvSpPr txBox="1">
            <a:spLocks noChangeArrowheads="1"/>
          </p:cNvSpPr>
          <p:nvPr/>
        </p:nvSpPr>
        <p:spPr bwMode="auto">
          <a:xfrm>
            <a:off x="5627077" y="2125267"/>
            <a:ext cx="422031" cy="4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B</a:t>
            </a:r>
          </a:p>
        </p:txBody>
      </p:sp>
      <p:sp>
        <p:nvSpPr>
          <p:cNvPr id="13383" name="Text Box 71"/>
          <p:cNvSpPr txBox="1">
            <a:spLocks noChangeArrowheads="1"/>
          </p:cNvSpPr>
          <p:nvPr/>
        </p:nvSpPr>
        <p:spPr bwMode="auto">
          <a:xfrm>
            <a:off x="3516923" y="2055988"/>
            <a:ext cx="492369" cy="4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A</a:t>
            </a:r>
          </a:p>
        </p:txBody>
      </p:sp>
      <p:sp>
        <p:nvSpPr>
          <p:cNvPr id="13384" name="AutoShape 72"/>
          <p:cNvSpPr>
            <a:spLocks noChangeArrowheads="1"/>
          </p:cNvSpPr>
          <p:nvPr/>
        </p:nvSpPr>
        <p:spPr bwMode="auto">
          <a:xfrm>
            <a:off x="3376246" y="2343150"/>
            <a:ext cx="2250831" cy="571500"/>
          </a:xfrm>
          <a:prstGeom prst="parallelogram">
            <a:avLst>
              <a:gd name="adj" fmla="val 80000"/>
            </a:avLst>
          </a:prstGeom>
          <a:solidFill>
            <a:srgbClr val="25D5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925" tIns="38963" rIns="77925" bIns="3896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85" name="Text Box 73"/>
          <p:cNvSpPr txBox="1">
            <a:spLocks noChangeArrowheads="1"/>
          </p:cNvSpPr>
          <p:nvPr/>
        </p:nvSpPr>
        <p:spPr bwMode="auto">
          <a:xfrm>
            <a:off x="3094892" y="2686051"/>
            <a:ext cx="422031" cy="4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D</a:t>
            </a:r>
          </a:p>
        </p:txBody>
      </p:sp>
      <p:sp>
        <p:nvSpPr>
          <p:cNvPr id="13386" name="Text Box 74"/>
          <p:cNvSpPr txBox="1">
            <a:spLocks noChangeArrowheads="1"/>
          </p:cNvSpPr>
          <p:nvPr/>
        </p:nvSpPr>
        <p:spPr bwMode="auto">
          <a:xfrm>
            <a:off x="5134708" y="2743201"/>
            <a:ext cx="422031" cy="4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</a:t>
            </a:r>
          </a:p>
        </p:txBody>
      </p:sp>
      <p:sp>
        <p:nvSpPr>
          <p:cNvPr id="13387" name="Text Box 75"/>
          <p:cNvSpPr txBox="1">
            <a:spLocks noChangeArrowheads="1"/>
          </p:cNvSpPr>
          <p:nvPr/>
        </p:nvSpPr>
        <p:spPr bwMode="auto">
          <a:xfrm>
            <a:off x="4536831" y="2030984"/>
            <a:ext cx="422031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DB0303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5416061" y="2457450"/>
            <a:ext cx="422031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DB0303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3391" name="Text Box 79"/>
          <p:cNvSpPr txBox="1">
            <a:spLocks noChangeArrowheads="1"/>
          </p:cNvSpPr>
          <p:nvPr/>
        </p:nvSpPr>
        <p:spPr bwMode="auto">
          <a:xfrm>
            <a:off x="351693" y="1434703"/>
            <a:ext cx="8440615" cy="69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Gọi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P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chu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vi,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độ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dài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AB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a,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độ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dài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cạnh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BC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b,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em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hãy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đọc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công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thức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và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nêu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quy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tắc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tính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chu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vi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bình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Times New Roman" pitchFamily="18" charset="0"/>
              </a:rPr>
              <a:t>hành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 ABCD.</a:t>
            </a:r>
          </a:p>
        </p:txBody>
      </p:sp>
      <p:sp>
        <p:nvSpPr>
          <p:cNvPr id="13393" name="Text Box 81"/>
          <p:cNvSpPr txBox="1">
            <a:spLocks noChangeArrowheads="1"/>
          </p:cNvSpPr>
          <p:nvPr/>
        </p:nvSpPr>
        <p:spPr bwMode="auto">
          <a:xfrm>
            <a:off x="2244437" y="2976997"/>
            <a:ext cx="3798277" cy="4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        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 = ( a + b ) X 2</a:t>
            </a:r>
          </a:p>
        </p:txBody>
      </p:sp>
      <p:sp>
        <p:nvSpPr>
          <p:cNvPr id="13396" name="Text Box 84"/>
          <p:cNvSpPr txBox="1">
            <a:spLocks noChangeArrowheads="1"/>
          </p:cNvSpPr>
          <p:nvPr/>
        </p:nvSpPr>
        <p:spPr bwMode="auto">
          <a:xfrm>
            <a:off x="562708" y="3320653"/>
            <a:ext cx="8088923" cy="69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000" b="1" dirty="0">
                <a:latin typeface="Times New Roman" panose="02020603050405020304" pitchFamily="18" charset="0"/>
              </a:rPr>
              <a:t>Muốn tính chu vi của hình bình hành ta có thể tính tổng của hai cạnh kề rồi nhân với 2 (a và b cùng một đơn vị đo).</a:t>
            </a:r>
          </a:p>
        </p:txBody>
      </p:sp>
      <p:sp>
        <p:nvSpPr>
          <p:cNvPr id="13399" name="Text Box 87"/>
          <p:cNvSpPr txBox="1">
            <a:spLocks noChangeArrowheads="1"/>
          </p:cNvSpPr>
          <p:nvPr/>
        </p:nvSpPr>
        <p:spPr bwMode="auto">
          <a:xfrm>
            <a:off x="562708" y="3948112"/>
            <a:ext cx="7877908" cy="75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just">
              <a:spcBef>
                <a:spcPts val="511"/>
              </a:spcBef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vi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:  </a:t>
            </a:r>
          </a:p>
          <a:p>
            <a:pPr algn="just">
              <a:spcBef>
                <a:spcPts val="511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   a) a =   8 cm; b = 3 cm.</a:t>
            </a:r>
          </a:p>
        </p:txBody>
      </p:sp>
      <p:sp>
        <p:nvSpPr>
          <p:cNvPr id="13401" name="Text Box 89"/>
          <p:cNvSpPr txBox="1">
            <a:spLocks noChangeArrowheads="1"/>
          </p:cNvSpPr>
          <p:nvPr/>
        </p:nvSpPr>
        <p:spPr bwMode="auto">
          <a:xfrm>
            <a:off x="2883877" y="4629150"/>
            <a:ext cx="3727938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a) P = ( 8 + 3 ) x 2 = 22 ( cm )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-140677" y="1085851"/>
            <a:ext cx="9355015" cy="38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7925" tIns="38963" rIns="77925" bIns="3896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Bài 3/105: Hình bình hành ABCD có độ dài AB là a, độ dài cạnh BC là b.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33046" y="132160"/>
            <a:ext cx="7807569" cy="75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11"/>
              </a:spcBef>
            </a:pPr>
            <a:r>
              <a:rPr lang="en-US" altLang="en-US" sz="2000" b="1" dirty="0">
                <a:solidFill>
                  <a:srgbClr val="C00000"/>
                </a:solidFill>
                <a:latin typeface="+mj-lt"/>
              </a:rPr>
              <a:t>Toán</a:t>
            </a:r>
          </a:p>
          <a:p>
            <a:pPr eaLnBrk="1" hangingPunct="1">
              <a:spcBef>
                <a:spcPts val="511"/>
              </a:spcBef>
            </a:pPr>
            <a:r>
              <a:rPr lang="en-US" altLang="en-US" sz="2000" b="1" dirty="0">
                <a:solidFill>
                  <a:srgbClr val="C0000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95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3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2" grpId="0"/>
      <p:bldP spid="13383" grpId="0"/>
      <p:bldP spid="13384" grpId="0" animBg="1"/>
      <p:bldP spid="13385" grpId="0"/>
      <p:bldP spid="13386" grpId="0"/>
      <p:bldP spid="13387" grpId="0"/>
      <p:bldP spid="13388" grpId="0"/>
      <p:bldP spid="13391" grpId="0"/>
      <p:bldP spid="13393" grpId="0"/>
      <p:bldP spid="13396" grpId="0"/>
      <p:bldP spid="13399" grpId="0"/>
      <p:bldP spid="13401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HP001 4 hàng" panose="020B0603050302020204" pitchFamily="34" charset="0"/>
              </a:rPr>
              <a:t>Hãy nêu tên các hình đã học 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21169" y="1314450"/>
            <a:ext cx="4360985" cy="2171700"/>
            <a:chOff x="624" y="2112"/>
            <a:chExt cx="2016" cy="1200"/>
          </a:xfrm>
        </p:grpSpPr>
        <p:sp>
          <p:nvSpPr>
            <p:cNvPr id="3082" name="Line 4"/>
            <p:cNvSpPr>
              <a:spLocks noChangeShapeType="1"/>
            </p:cNvSpPr>
            <p:nvPr/>
          </p:nvSpPr>
          <p:spPr bwMode="auto">
            <a:xfrm flipH="1">
              <a:off x="1056" y="2112"/>
              <a:ext cx="1104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5"/>
            <p:cNvSpPr>
              <a:spLocks noChangeShapeType="1"/>
            </p:cNvSpPr>
            <p:nvPr/>
          </p:nvSpPr>
          <p:spPr bwMode="auto">
            <a:xfrm flipH="1">
              <a:off x="624" y="2304"/>
              <a:ext cx="432" cy="8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"/>
            <p:cNvSpPr>
              <a:spLocks noChangeShapeType="1"/>
            </p:cNvSpPr>
            <p:nvPr/>
          </p:nvSpPr>
          <p:spPr bwMode="auto">
            <a:xfrm>
              <a:off x="624" y="3120"/>
              <a:ext cx="2016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"/>
            <p:cNvSpPr>
              <a:spLocks noChangeShapeType="1"/>
            </p:cNvSpPr>
            <p:nvPr/>
          </p:nvSpPr>
          <p:spPr bwMode="auto">
            <a:xfrm>
              <a:off x="2160" y="2112"/>
              <a:ext cx="480" cy="1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6345" name="Rectangle 9"/>
          <p:cNvSpPr>
            <a:spLocks noChangeArrowheads="1"/>
          </p:cNvSpPr>
          <p:nvPr/>
        </p:nvSpPr>
        <p:spPr bwMode="auto">
          <a:xfrm>
            <a:off x="3096358" y="1314450"/>
            <a:ext cx="3163765" cy="2388394"/>
          </a:xfrm>
          <a:prstGeom prst="rect">
            <a:avLst/>
          </a:prstGeom>
          <a:noFill/>
          <a:ln w="571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77925" tIns="38963" rIns="77925" bIns="38963" anchor="ctr"/>
          <a:lstStyle/>
          <a:p>
            <a:endParaRPr lang="en-US"/>
          </a:p>
        </p:txBody>
      </p:sp>
      <p:sp>
        <p:nvSpPr>
          <p:cNvPr id="526355" name="Line 19"/>
          <p:cNvSpPr>
            <a:spLocks noChangeShapeType="1"/>
          </p:cNvSpPr>
          <p:nvPr/>
        </p:nvSpPr>
        <p:spPr bwMode="auto">
          <a:xfrm>
            <a:off x="2532185" y="1657350"/>
            <a:ext cx="0" cy="18859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6356" name="Line 20"/>
          <p:cNvSpPr>
            <a:spLocks noChangeShapeType="1"/>
          </p:cNvSpPr>
          <p:nvPr/>
        </p:nvSpPr>
        <p:spPr bwMode="auto">
          <a:xfrm>
            <a:off x="2532184" y="1657350"/>
            <a:ext cx="4221774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6357" name="Line 21"/>
          <p:cNvSpPr>
            <a:spLocks noChangeShapeType="1"/>
          </p:cNvSpPr>
          <p:nvPr/>
        </p:nvSpPr>
        <p:spPr bwMode="auto">
          <a:xfrm>
            <a:off x="6753958" y="1657350"/>
            <a:ext cx="0" cy="18859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6358" name="Line 22"/>
          <p:cNvSpPr>
            <a:spLocks noChangeShapeType="1"/>
          </p:cNvSpPr>
          <p:nvPr/>
        </p:nvSpPr>
        <p:spPr bwMode="auto">
          <a:xfrm>
            <a:off x="2532184" y="3543300"/>
            <a:ext cx="4221774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6359" name="Rectangle 23"/>
          <p:cNvSpPr>
            <a:spLocks noChangeArrowheads="1"/>
          </p:cNvSpPr>
          <p:nvPr/>
        </p:nvSpPr>
        <p:spPr bwMode="auto">
          <a:xfrm>
            <a:off x="334944" y="3943541"/>
            <a:ext cx="8229600" cy="857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7914" tIns="38957" rIns="77914" bIns="38957"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chemeClr val="hlink"/>
                </a:solidFill>
                <a:latin typeface="HP001 4 hàng" panose="020B0603050302020204" pitchFamily="34" charset="0"/>
              </a:rPr>
              <a:t>Hình bình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10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26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26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26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26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220000">
                                      <p:cBhvr>
                                        <p:cTn id="77" dur="500" fill="hold"/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220000">
                                      <p:cBhvr>
                                        <p:cTn id="79" dur="500" fill="hold"/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.00416 L 0.07494 0.0374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17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9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7 0.01041 L -0.07398 -0.03399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526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526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52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/>
      <p:bldP spid="526338" grpId="1"/>
      <p:bldP spid="526345" grpId="0" animBg="1"/>
      <p:bldP spid="526345" grpId="1" animBg="1"/>
      <p:bldP spid="526355" grpId="0" animBg="1"/>
      <p:bldP spid="526355" grpId="1" animBg="1"/>
      <p:bldP spid="526355" grpId="2" animBg="1"/>
      <p:bldP spid="526355" grpId="3" animBg="1"/>
      <p:bldP spid="526356" grpId="0" animBg="1"/>
      <p:bldP spid="526356" grpId="1" animBg="1"/>
      <p:bldP spid="526356" grpId="2" animBg="1"/>
      <p:bldP spid="526356" grpId="3" animBg="1"/>
      <p:bldP spid="526357" grpId="0" animBg="1"/>
      <p:bldP spid="526357" grpId="1" animBg="1"/>
      <p:bldP spid="526357" grpId="2" animBg="1"/>
      <p:bldP spid="526357" grpId="3" animBg="1"/>
      <p:bldP spid="526358" grpId="0" animBg="1"/>
      <p:bldP spid="526358" grpId="1" animBg="1"/>
      <p:bldP spid="526358" grpId="2" animBg="1"/>
      <p:bldP spid="526358" grpId="3" animBg="1"/>
      <p:bldP spid="5263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97" name="Text Box 105"/>
          <p:cNvSpPr txBox="1">
            <a:spLocks noChangeArrowheads="1"/>
          </p:cNvSpPr>
          <p:nvPr/>
        </p:nvSpPr>
        <p:spPr bwMode="auto">
          <a:xfrm>
            <a:off x="2039815" y="914401"/>
            <a:ext cx="4994031" cy="60190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 dirty="0">
                <a:solidFill>
                  <a:srgbClr val="0033CC"/>
                </a:solidFill>
                <a:latin typeface="HP001 4 hàng" panose="020B0603050302020204" pitchFamily="34" charset="0"/>
              </a:rPr>
              <a:t>Các con cần ghi nhớ:</a:t>
            </a:r>
          </a:p>
        </p:txBody>
      </p:sp>
      <p:sp>
        <p:nvSpPr>
          <p:cNvPr id="520298" name="Text Box 106"/>
          <p:cNvSpPr txBox="1">
            <a:spLocks noChangeArrowheads="1"/>
          </p:cNvSpPr>
          <p:nvPr/>
        </p:nvSpPr>
        <p:spPr bwMode="auto">
          <a:xfrm>
            <a:off x="620257" y="1943101"/>
            <a:ext cx="8510954" cy="1128205"/>
          </a:xfrm>
          <a:prstGeom prst="rect">
            <a:avLst/>
          </a:prstGeom>
          <a:noFill/>
          <a:ln w="88900" cmpd="thinThick" algn="ctr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3100" b="1" dirty="0">
                <a:solidFill>
                  <a:schemeClr val="hlink"/>
                </a:solidFill>
                <a:latin typeface="HP001 4 hàng" panose="020B0603050302020204" pitchFamily="34" charset="0"/>
              </a:rPr>
              <a:t>Hình bình hành có hai cặp cạnh đối diện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3100" b="1" dirty="0">
                <a:solidFill>
                  <a:schemeClr val="hlink"/>
                </a:solidFill>
                <a:latin typeface="HP001 4 hàng" panose="020B0603050302020204" pitchFamily="34" charset="0"/>
              </a:rPr>
              <a:t>song song và bằng nhau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492369" y="3143250"/>
            <a:ext cx="8299938" cy="104521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50000">
                <a:srgbClr val="66FF3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77925" tIns="38963" rIns="77925" bIns="38963">
            <a:spAutoFit/>
          </a:bodyPr>
          <a:lstStyle/>
          <a:p>
            <a:pPr algn="ctr" eaLnBrk="0" hangingPunct="0">
              <a:defRPr/>
            </a:pPr>
            <a:r>
              <a:rPr lang="en-US" sz="2300" b="1" dirty="0">
                <a:solidFill>
                  <a:srgbClr val="0000FF"/>
                </a:solidFill>
                <a:latin typeface=".VnTime" pitchFamily="34" charset="0"/>
                <a:cs typeface="Times New Roman" pitchFamily="18" charset="0"/>
              </a:rPr>
              <a:t>DiÖn tÝch 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bình</a:t>
            </a:r>
            <a:r>
              <a:rPr lang="en-US" sz="2300" b="1" dirty="0">
                <a:solidFill>
                  <a:srgbClr val="0000FF"/>
                </a:solidFill>
                <a:latin typeface=".VnTime" pitchFamily="34" charset="0"/>
                <a:cs typeface="Times New Roman" pitchFamily="18" charset="0"/>
              </a:rPr>
              <a:t> hµnh b»ng ®é dµi ®¸y nh©n chiÒu cao </a:t>
            </a:r>
            <a:r>
              <a:rPr lang="en-US" sz="2300" i="1" dirty="0">
                <a:solidFill>
                  <a:srgbClr val="0000FF"/>
                </a:solidFill>
                <a:latin typeface=".VnTime" pitchFamily="34" charset="0"/>
                <a:cs typeface="Times New Roman" pitchFamily="18" charset="0"/>
              </a:rPr>
              <a:t>(cïng mét ®¬n vÞ ®o).</a:t>
            </a:r>
            <a:endParaRPr lang="en-US" sz="2300" b="1" dirty="0">
              <a:solidFill>
                <a:srgbClr val="0000FF"/>
              </a:solidFill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039816" y="4244585"/>
            <a:ext cx="1723292" cy="55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1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S = a x h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828800" y="4629150"/>
            <a:ext cx="7174523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là diện tích, 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là độ dài đáy, 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là chiều cao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2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2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97" grpId="0"/>
      <p:bldP spid="520298" grpId="0" build="allAtOnce"/>
      <p:bldP spid="4" grpId="0" animBg="1" autoUpdateAnimBg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429000" y="2153842"/>
            <a:ext cx="3886200" cy="1021556"/>
          </a:xfrm>
          <a:prstGeom prst="rect">
            <a:avLst/>
          </a:prstGeom>
        </p:spPr>
        <p:txBody>
          <a:bodyPr wrap="none" lIns="77925" tIns="38963" rIns="77925" bIns="38963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BÀI MỚI:</a:t>
            </a:r>
            <a:endParaRPr lang="en-US" sz="37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143001" y="4379790"/>
            <a:ext cx="432198" cy="3402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r>
              <a:rPr lang="en-US" sz="17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57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B26E1-56D6-47D6-A395-FD0770B7DC69}" type="datetime3">
              <a:rPr lang="en-US" altLang="en-US" smtClean="0"/>
              <a:pPr>
                <a:defRPr/>
              </a:pPr>
              <a:t>6 February 2023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66093" y="285751"/>
            <a:ext cx="6471138" cy="4941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b="1" dirty="0" smtClean="0">
                <a:latin typeface="HP001 4 hàng" panose="020B0603050302020204" pitchFamily="34" charset="0"/>
              </a:rPr>
              <a:t>Thứ năm ngày   tháng 1 năm 2023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20627"/>
            <a:ext cx="5005754" cy="1325182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endParaRPr lang="en-US" b="1" u="sng" dirty="0" smtClean="0">
              <a:latin typeface="HP001 4 hàng" panose="020B0603050302020204" pitchFamily="34" charset="0"/>
            </a:endParaRPr>
          </a:p>
          <a:p>
            <a:r>
              <a:rPr lang="en-US" b="1" u="sng" dirty="0" smtClean="0">
                <a:latin typeface="HP001 4 hàng" panose="020B0603050302020204" pitchFamily="34" charset="0"/>
              </a:rPr>
              <a:t>Toán</a:t>
            </a:r>
          </a:p>
          <a:p>
            <a:r>
              <a:rPr lang="en-US" b="1" dirty="0" smtClean="0">
                <a:latin typeface="HP001 4 hàng" panose="020B0603050302020204" pitchFamily="34" charset="0"/>
              </a:rPr>
              <a:t>Diện tích hình bình hành</a:t>
            </a:r>
            <a:endParaRPr lang="en-US" b="1" dirty="0">
              <a:latin typeface="HP001 4 hàng" panose="020B0603050302020204" pitchFamily="34" charset="0"/>
            </a:endParaRPr>
          </a:p>
        </p:txBody>
      </p:sp>
      <p:pic>
        <p:nvPicPr>
          <p:cNvPr id="8" name="Picture 8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54" y="959208"/>
            <a:ext cx="1301262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96095" y="1802740"/>
            <a:ext cx="8299938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2400" b="1" dirty="0">
                <a:latin typeface="HP001 4 hàng" panose="020B0603050302020204" pitchFamily="34" charset="0"/>
              </a:rPr>
              <a:t>Hoạt động 1: Hình thành biểu tượng hình bình hành</a:t>
            </a:r>
          </a:p>
        </p:txBody>
      </p:sp>
    </p:spTree>
    <p:extLst>
      <p:ext uri="{BB962C8B-B14F-4D97-AF65-F5344CB8AC3E}">
        <p14:creationId xmlns:p14="http://schemas.microsoft.com/office/powerpoint/2010/main" val="31701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870" name="Group 5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05182"/>
              </p:ext>
            </p:extLst>
          </p:nvPr>
        </p:nvGraphicFramePr>
        <p:xfrm>
          <a:off x="281622" y="353616"/>
          <a:ext cx="4720006" cy="1943100"/>
        </p:xfrm>
        <a:graphic>
          <a:graphicData uri="http://schemas.openxmlformats.org/drawingml/2006/table">
            <a:tbl>
              <a:tblPr/>
              <a:tblGrid>
                <a:gridCol w="473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47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03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14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37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18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478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74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7332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886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66" name="Text Box 101"/>
          <p:cNvSpPr txBox="1">
            <a:spLocks noChangeArrowheads="1"/>
          </p:cNvSpPr>
          <p:nvPr/>
        </p:nvSpPr>
        <p:spPr bwMode="auto">
          <a:xfrm>
            <a:off x="309197" y="640557"/>
            <a:ext cx="3235569" cy="4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 sz="2400" b="1"/>
          </a:p>
        </p:txBody>
      </p:sp>
      <p:sp>
        <p:nvSpPr>
          <p:cNvPr id="527462" name="Line 102"/>
          <p:cNvSpPr>
            <a:spLocks noChangeShapeType="1"/>
          </p:cNvSpPr>
          <p:nvPr/>
        </p:nvSpPr>
        <p:spPr bwMode="auto">
          <a:xfrm flipV="1">
            <a:off x="769328" y="1885950"/>
            <a:ext cx="2813538" cy="714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463" name="Line 103"/>
          <p:cNvSpPr>
            <a:spLocks noChangeShapeType="1"/>
          </p:cNvSpPr>
          <p:nvPr/>
        </p:nvSpPr>
        <p:spPr bwMode="auto">
          <a:xfrm>
            <a:off x="1683728" y="742950"/>
            <a:ext cx="279009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464" name="Line 104"/>
          <p:cNvSpPr>
            <a:spLocks noChangeShapeType="1"/>
          </p:cNvSpPr>
          <p:nvPr/>
        </p:nvSpPr>
        <p:spPr bwMode="auto">
          <a:xfrm flipH="1">
            <a:off x="769327" y="742950"/>
            <a:ext cx="914400" cy="1143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465" name="Line 105"/>
          <p:cNvSpPr>
            <a:spLocks noChangeShapeType="1"/>
          </p:cNvSpPr>
          <p:nvPr/>
        </p:nvSpPr>
        <p:spPr bwMode="auto">
          <a:xfrm flipH="1">
            <a:off x="3582866" y="742950"/>
            <a:ext cx="914400" cy="11525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466" name="Line 106"/>
          <p:cNvSpPr>
            <a:spLocks noChangeShapeType="1"/>
          </p:cNvSpPr>
          <p:nvPr/>
        </p:nvSpPr>
        <p:spPr bwMode="auto">
          <a:xfrm flipH="1">
            <a:off x="276958" y="735807"/>
            <a:ext cx="1188426" cy="7144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467" name="Line 107"/>
          <p:cNvSpPr>
            <a:spLocks noChangeShapeType="1"/>
          </p:cNvSpPr>
          <p:nvPr/>
        </p:nvSpPr>
        <p:spPr bwMode="auto">
          <a:xfrm flipH="1">
            <a:off x="250581" y="1894285"/>
            <a:ext cx="391257" cy="2381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468" name="Line 108"/>
          <p:cNvSpPr>
            <a:spLocks noChangeShapeType="1"/>
          </p:cNvSpPr>
          <p:nvPr/>
        </p:nvSpPr>
        <p:spPr bwMode="auto">
          <a:xfrm flipH="1">
            <a:off x="4497266" y="732235"/>
            <a:ext cx="335573" cy="595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469" name="Line 109"/>
          <p:cNvSpPr>
            <a:spLocks noChangeShapeType="1"/>
          </p:cNvSpPr>
          <p:nvPr/>
        </p:nvSpPr>
        <p:spPr bwMode="auto">
          <a:xfrm flipH="1">
            <a:off x="3582866" y="1885950"/>
            <a:ext cx="1336431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474" name="Text Box 114"/>
          <p:cNvSpPr txBox="1">
            <a:spLocks noChangeArrowheads="1"/>
          </p:cNvSpPr>
          <p:nvPr/>
        </p:nvSpPr>
        <p:spPr bwMode="auto">
          <a:xfrm>
            <a:off x="1261697" y="400050"/>
            <a:ext cx="348762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 b="1"/>
              <a:t>A</a:t>
            </a:r>
          </a:p>
        </p:txBody>
      </p:sp>
      <p:sp>
        <p:nvSpPr>
          <p:cNvPr id="527475" name="Text Box 115"/>
          <p:cNvSpPr txBox="1">
            <a:spLocks noChangeArrowheads="1"/>
          </p:cNvSpPr>
          <p:nvPr/>
        </p:nvSpPr>
        <p:spPr bwMode="auto">
          <a:xfrm>
            <a:off x="4629150" y="457200"/>
            <a:ext cx="345831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 b="1"/>
              <a:t>B</a:t>
            </a:r>
          </a:p>
        </p:txBody>
      </p:sp>
      <p:sp>
        <p:nvSpPr>
          <p:cNvPr id="527476" name="Text Box 116"/>
          <p:cNvSpPr txBox="1">
            <a:spLocks noChangeArrowheads="1"/>
          </p:cNvSpPr>
          <p:nvPr/>
        </p:nvSpPr>
        <p:spPr bwMode="auto">
          <a:xfrm>
            <a:off x="3512527" y="1885950"/>
            <a:ext cx="345831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 b="1"/>
              <a:t>C</a:t>
            </a:r>
          </a:p>
        </p:txBody>
      </p:sp>
      <p:sp>
        <p:nvSpPr>
          <p:cNvPr id="527477" name="Text Box 117"/>
          <p:cNvSpPr txBox="1">
            <a:spLocks noChangeArrowheads="1"/>
          </p:cNvSpPr>
          <p:nvPr/>
        </p:nvSpPr>
        <p:spPr bwMode="auto">
          <a:xfrm>
            <a:off x="487974" y="1943100"/>
            <a:ext cx="347296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 b="1"/>
              <a:t>D</a:t>
            </a:r>
          </a:p>
        </p:txBody>
      </p:sp>
      <p:sp>
        <p:nvSpPr>
          <p:cNvPr id="527538" name="Rectangle 178"/>
          <p:cNvSpPr>
            <a:spLocks noChangeArrowheads="1"/>
          </p:cNvSpPr>
          <p:nvPr/>
        </p:nvSpPr>
        <p:spPr bwMode="auto">
          <a:xfrm>
            <a:off x="-105508" y="2814638"/>
            <a:ext cx="4783015" cy="12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4" tIns="38957" rIns="77914" bIns="38957"/>
          <a:lstStyle/>
          <a:p>
            <a:r>
              <a:rPr lang="en-US" altLang="en-US" sz="2000"/>
              <a:t>AB và DC là hai cạnh đối diện </a:t>
            </a:r>
          </a:p>
          <a:p>
            <a:r>
              <a:rPr lang="en-US" altLang="en-US" sz="2000"/>
              <a:t>Cạnh AB                  với cạnh DC</a:t>
            </a:r>
          </a:p>
          <a:p>
            <a:r>
              <a:rPr lang="en-US" altLang="en-US" sz="2000"/>
              <a:t>AB     DC </a:t>
            </a:r>
          </a:p>
        </p:txBody>
      </p:sp>
      <p:sp>
        <p:nvSpPr>
          <p:cNvPr id="527539" name="Rectangle 179"/>
          <p:cNvSpPr>
            <a:spLocks noChangeArrowheads="1"/>
          </p:cNvSpPr>
          <p:nvPr/>
        </p:nvSpPr>
        <p:spPr bwMode="auto">
          <a:xfrm>
            <a:off x="4497266" y="2814638"/>
            <a:ext cx="4714142" cy="12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4" tIns="38957" rIns="77914" bIns="38957"/>
          <a:lstStyle/>
          <a:p>
            <a:r>
              <a:rPr lang="en-US" altLang="en-US" sz="2000"/>
              <a:t>AD và BC là hai cạnh đối diện</a:t>
            </a:r>
          </a:p>
          <a:p>
            <a:r>
              <a:rPr lang="en-US" altLang="en-US" sz="2000"/>
              <a:t>Cạnh AD                  với cạnh BC</a:t>
            </a:r>
          </a:p>
          <a:p>
            <a:r>
              <a:rPr lang="en-US" altLang="en-US" sz="2000"/>
              <a:t>AD     BC</a:t>
            </a:r>
          </a:p>
        </p:txBody>
      </p:sp>
      <p:sp>
        <p:nvSpPr>
          <p:cNvPr id="527545" name="Line 185"/>
          <p:cNvSpPr>
            <a:spLocks noChangeShapeType="1"/>
          </p:cNvSpPr>
          <p:nvPr/>
        </p:nvSpPr>
        <p:spPr bwMode="auto">
          <a:xfrm>
            <a:off x="4572000" y="2889647"/>
            <a:ext cx="0" cy="914400"/>
          </a:xfrm>
          <a:prstGeom prst="line">
            <a:avLst/>
          </a:prstGeom>
          <a:noFill/>
          <a:ln w="28575">
            <a:solidFill>
              <a:srgbClr val="DFDA00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547" name="Text Box 187"/>
          <p:cNvSpPr txBox="1">
            <a:spLocks noChangeArrowheads="1"/>
          </p:cNvSpPr>
          <p:nvPr/>
        </p:nvSpPr>
        <p:spPr bwMode="auto">
          <a:xfrm>
            <a:off x="0" y="3943350"/>
            <a:ext cx="9144000" cy="992783"/>
          </a:xfrm>
          <a:prstGeom prst="rect">
            <a:avLst/>
          </a:prstGeom>
          <a:noFill/>
          <a:ln w="88900" cmpd="thinThick" algn="ctr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hlink"/>
                </a:solidFill>
              </a:rPr>
              <a:t>Hình bình hành có hai cặp cạnh đối diện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hlink"/>
                </a:solidFill>
              </a:rPr>
              <a:t>song song và bằng nhau</a:t>
            </a:r>
          </a:p>
        </p:txBody>
      </p:sp>
      <p:sp>
        <p:nvSpPr>
          <p:cNvPr id="527548" name="Text Box 188"/>
          <p:cNvSpPr txBox="1">
            <a:spLocks noChangeArrowheads="1"/>
          </p:cNvSpPr>
          <p:nvPr/>
        </p:nvSpPr>
        <p:spPr bwMode="auto">
          <a:xfrm>
            <a:off x="800100" y="3086101"/>
            <a:ext cx="2532185" cy="3864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song song</a:t>
            </a:r>
          </a:p>
        </p:txBody>
      </p:sp>
      <p:sp>
        <p:nvSpPr>
          <p:cNvPr id="527549" name="Text Box 189"/>
          <p:cNvSpPr txBox="1">
            <a:spLocks noChangeArrowheads="1"/>
          </p:cNvSpPr>
          <p:nvPr/>
        </p:nvSpPr>
        <p:spPr bwMode="auto">
          <a:xfrm>
            <a:off x="5376496" y="3086101"/>
            <a:ext cx="2532185" cy="3864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song song</a:t>
            </a:r>
          </a:p>
        </p:txBody>
      </p:sp>
      <p:sp>
        <p:nvSpPr>
          <p:cNvPr id="527550" name="Text Box 190"/>
          <p:cNvSpPr txBox="1">
            <a:spLocks noChangeArrowheads="1"/>
          </p:cNvSpPr>
          <p:nvPr/>
        </p:nvSpPr>
        <p:spPr bwMode="auto">
          <a:xfrm>
            <a:off x="1899139" y="3454003"/>
            <a:ext cx="773723" cy="3864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=</a:t>
            </a:r>
          </a:p>
        </p:txBody>
      </p:sp>
      <p:sp>
        <p:nvSpPr>
          <p:cNvPr id="527551" name="Text Box 191"/>
          <p:cNvSpPr txBox="1">
            <a:spLocks noChangeArrowheads="1"/>
          </p:cNvSpPr>
          <p:nvPr/>
        </p:nvSpPr>
        <p:spPr bwMode="auto">
          <a:xfrm>
            <a:off x="6488723" y="3457576"/>
            <a:ext cx="773723" cy="3864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=</a:t>
            </a:r>
          </a:p>
        </p:txBody>
      </p:sp>
      <p:sp>
        <p:nvSpPr>
          <p:cNvPr id="527552" name="Text Box 192"/>
          <p:cNvSpPr txBox="1">
            <a:spLocks noChangeArrowheads="1"/>
          </p:cNvSpPr>
          <p:nvPr/>
        </p:nvSpPr>
        <p:spPr bwMode="auto">
          <a:xfrm>
            <a:off x="0" y="2286001"/>
            <a:ext cx="4220308" cy="3864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Hình bình hành ABCD có:</a:t>
            </a:r>
          </a:p>
        </p:txBody>
      </p:sp>
      <p:sp>
        <p:nvSpPr>
          <p:cNvPr id="527554" name="Line 194"/>
          <p:cNvSpPr>
            <a:spLocks noChangeShapeType="1"/>
          </p:cNvSpPr>
          <p:nvPr/>
        </p:nvSpPr>
        <p:spPr bwMode="auto">
          <a:xfrm flipH="1">
            <a:off x="1683728" y="342900"/>
            <a:ext cx="319454" cy="40005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555" name="Line 195"/>
          <p:cNvSpPr>
            <a:spLocks noChangeShapeType="1"/>
          </p:cNvSpPr>
          <p:nvPr/>
        </p:nvSpPr>
        <p:spPr bwMode="auto">
          <a:xfrm flipH="1">
            <a:off x="413239" y="1900238"/>
            <a:ext cx="320920" cy="40005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556" name="Line 196"/>
          <p:cNvSpPr>
            <a:spLocks noChangeShapeType="1"/>
          </p:cNvSpPr>
          <p:nvPr/>
        </p:nvSpPr>
        <p:spPr bwMode="auto">
          <a:xfrm flipH="1">
            <a:off x="4510454" y="353616"/>
            <a:ext cx="319454" cy="40005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557" name="Line 197"/>
          <p:cNvSpPr>
            <a:spLocks noChangeShapeType="1"/>
          </p:cNvSpPr>
          <p:nvPr/>
        </p:nvSpPr>
        <p:spPr bwMode="auto">
          <a:xfrm flipH="1">
            <a:off x="3239966" y="1910954"/>
            <a:ext cx="319454" cy="40005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grpSp>
        <p:nvGrpSpPr>
          <p:cNvPr id="2" name="Group 198"/>
          <p:cNvGrpSpPr>
            <a:grpSpLocks/>
          </p:cNvGrpSpPr>
          <p:nvPr/>
        </p:nvGrpSpPr>
        <p:grpSpPr bwMode="auto">
          <a:xfrm rot="-5562678">
            <a:off x="-280393" y="-3421006"/>
            <a:ext cx="7361635" cy="5166803"/>
            <a:chOff x="1061" y="2480"/>
            <a:chExt cx="4834" cy="2767"/>
          </a:xfrm>
        </p:grpSpPr>
        <p:sp>
          <p:nvSpPr>
            <p:cNvPr id="4201" name="Rectangle 199"/>
            <p:cNvSpPr>
              <a:spLocks noChangeArrowheads="1"/>
            </p:cNvSpPr>
            <p:nvPr/>
          </p:nvSpPr>
          <p:spPr bwMode="auto">
            <a:xfrm rot="2114198">
              <a:off x="1061" y="3686"/>
              <a:ext cx="4834" cy="59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4202" name="Group 200"/>
            <p:cNvGrpSpPr>
              <a:grpSpLocks/>
            </p:cNvGrpSpPr>
            <p:nvPr/>
          </p:nvGrpSpPr>
          <p:grpSpPr bwMode="auto">
            <a:xfrm rot="2114198">
              <a:off x="1645" y="2511"/>
              <a:ext cx="454" cy="181"/>
              <a:chOff x="2154" y="3339"/>
              <a:chExt cx="454" cy="181"/>
            </a:xfrm>
          </p:grpSpPr>
          <p:sp>
            <p:nvSpPr>
              <p:cNvPr id="4336" name="Line 201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" name="Line 202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Line 203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" name="Line 204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Line 205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" name="Line 206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" name="Line 207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" name="Line 208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" name="Line 209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" name="Line 210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" name="Line 211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" name="Line 212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3" name="Group 213"/>
            <p:cNvGrpSpPr>
              <a:grpSpLocks/>
            </p:cNvGrpSpPr>
            <p:nvPr/>
          </p:nvGrpSpPr>
          <p:grpSpPr bwMode="auto">
            <a:xfrm rot="2114198">
              <a:off x="2021" y="2769"/>
              <a:ext cx="454" cy="181"/>
              <a:chOff x="2154" y="3339"/>
              <a:chExt cx="454" cy="181"/>
            </a:xfrm>
          </p:grpSpPr>
          <p:sp>
            <p:nvSpPr>
              <p:cNvPr id="4324" name="Line 214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" name="Line 215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Line 216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" name="Line 217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" name="Line 218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" name="Line 219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" name="Line 220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" name="Line 221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" name="Line 222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" name="Line 223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" name="Line 224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" name="Line 225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4" name="Group 226"/>
            <p:cNvGrpSpPr>
              <a:grpSpLocks/>
            </p:cNvGrpSpPr>
            <p:nvPr/>
          </p:nvGrpSpPr>
          <p:grpSpPr bwMode="auto">
            <a:xfrm rot="2114198">
              <a:off x="2392" y="3031"/>
              <a:ext cx="454" cy="181"/>
              <a:chOff x="2154" y="3339"/>
              <a:chExt cx="454" cy="181"/>
            </a:xfrm>
          </p:grpSpPr>
          <p:sp>
            <p:nvSpPr>
              <p:cNvPr id="4312" name="Line 227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Line 228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" name="Line 229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" name="Line 230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" name="Line 231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" name="Line 232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" name="Line 233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" name="Line 234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" name="Line 235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" name="Line 236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" name="Line 237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Line 238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5" name="Group 239"/>
            <p:cNvGrpSpPr>
              <a:grpSpLocks/>
            </p:cNvGrpSpPr>
            <p:nvPr/>
          </p:nvGrpSpPr>
          <p:grpSpPr bwMode="auto">
            <a:xfrm rot="2114198">
              <a:off x="2763" y="3292"/>
              <a:ext cx="454" cy="181"/>
              <a:chOff x="2154" y="3339"/>
              <a:chExt cx="454" cy="181"/>
            </a:xfrm>
          </p:grpSpPr>
          <p:sp>
            <p:nvSpPr>
              <p:cNvPr id="4300" name="Line 240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" name="Line 241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" name="Line 242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" name="Line 243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" name="Line 244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" name="Line 245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Line 246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" name="Line 247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Line 248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" name="Line 249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" name="Line 250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" name="Line 251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6" name="Group 252"/>
            <p:cNvGrpSpPr>
              <a:grpSpLocks/>
            </p:cNvGrpSpPr>
            <p:nvPr/>
          </p:nvGrpSpPr>
          <p:grpSpPr bwMode="auto">
            <a:xfrm rot="2114198">
              <a:off x="3134" y="3554"/>
              <a:ext cx="454" cy="181"/>
              <a:chOff x="2154" y="3339"/>
              <a:chExt cx="454" cy="181"/>
            </a:xfrm>
          </p:grpSpPr>
          <p:sp>
            <p:nvSpPr>
              <p:cNvPr id="4288" name="Line 253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" name="Line 254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" name="Line 255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Line 256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" name="Line 257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" name="Line 258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Line 259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" name="Line 260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" name="Line 261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" name="Line 262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" name="Line 263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" name="Line 264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7" name="Text Box 265"/>
            <p:cNvSpPr txBox="1">
              <a:spLocks noChangeArrowheads="1"/>
            </p:cNvSpPr>
            <p:nvPr/>
          </p:nvSpPr>
          <p:spPr bwMode="auto">
            <a:xfrm rot="2114198">
              <a:off x="1521" y="2480"/>
              <a:ext cx="17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vi-VN" altLang="en-US" sz="1200">
                  <a:cs typeface="Times New Roman" pitchFamily="18" charset="0"/>
                </a:rPr>
                <a:t>0</a:t>
              </a:r>
              <a:endParaRPr lang="en-US" altLang="en-US" sz="1200">
                <a:cs typeface="Times New Roman" pitchFamily="18" charset="0"/>
              </a:endParaRPr>
            </a:p>
          </p:txBody>
        </p:sp>
        <p:sp>
          <p:nvSpPr>
            <p:cNvPr id="4208" name="Text Box 266"/>
            <p:cNvSpPr txBox="1">
              <a:spLocks noChangeArrowheads="1"/>
            </p:cNvSpPr>
            <p:nvPr/>
          </p:nvSpPr>
          <p:spPr bwMode="auto">
            <a:xfrm rot="2114198">
              <a:off x="1902" y="2750"/>
              <a:ext cx="19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vi-VN" altLang="en-US" sz="1200">
                  <a:cs typeface="Times New Roman" pitchFamily="18" charset="0"/>
                </a:rPr>
                <a:t>1</a:t>
              </a:r>
              <a:endParaRPr lang="en-US" altLang="en-US" sz="1200">
                <a:cs typeface="Times New Roman" pitchFamily="18" charset="0"/>
              </a:endParaRPr>
            </a:p>
          </p:txBody>
        </p:sp>
        <p:sp>
          <p:nvSpPr>
            <p:cNvPr id="4209" name="Text Box 267"/>
            <p:cNvSpPr txBox="1">
              <a:spLocks noChangeArrowheads="1"/>
            </p:cNvSpPr>
            <p:nvPr/>
          </p:nvSpPr>
          <p:spPr bwMode="auto">
            <a:xfrm rot="2114198">
              <a:off x="2258" y="3003"/>
              <a:ext cx="17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vi-VN" altLang="en-US" sz="1200">
                  <a:cs typeface="Times New Roman" pitchFamily="18" charset="0"/>
                </a:rPr>
                <a:t>2</a:t>
              </a:r>
              <a:endParaRPr lang="en-US" altLang="en-US" sz="1200">
                <a:cs typeface="Times New Roman" pitchFamily="18" charset="0"/>
              </a:endParaRPr>
            </a:p>
          </p:txBody>
        </p:sp>
        <p:sp>
          <p:nvSpPr>
            <p:cNvPr id="4210" name="Text Box 268"/>
            <p:cNvSpPr txBox="1">
              <a:spLocks noChangeArrowheads="1"/>
            </p:cNvSpPr>
            <p:nvPr/>
          </p:nvSpPr>
          <p:spPr bwMode="auto">
            <a:xfrm rot="2114198">
              <a:off x="2635" y="3265"/>
              <a:ext cx="17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vi-VN" altLang="en-US" sz="1200">
                  <a:cs typeface="Times New Roman" pitchFamily="18" charset="0"/>
                </a:rPr>
                <a:t>3</a:t>
              </a:r>
              <a:endParaRPr lang="en-US" altLang="en-US" sz="1200">
                <a:cs typeface="Times New Roman" pitchFamily="18" charset="0"/>
              </a:endParaRPr>
            </a:p>
          </p:txBody>
        </p:sp>
        <p:sp>
          <p:nvSpPr>
            <p:cNvPr id="4211" name="Text Box 269"/>
            <p:cNvSpPr txBox="1">
              <a:spLocks noChangeArrowheads="1"/>
            </p:cNvSpPr>
            <p:nvPr/>
          </p:nvSpPr>
          <p:spPr bwMode="auto">
            <a:xfrm rot="2114198">
              <a:off x="2997" y="3530"/>
              <a:ext cx="17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vi-VN" altLang="en-US" sz="1200">
                  <a:cs typeface="Times New Roman" pitchFamily="18" charset="0"/>
                </a:rPr>
                <a:t>4</a:t>
              </a:r>
              <a:endParaRPr lang="en-US" altLang="en-US" sz="1200">
                <a:cs typeface="Times New Roman" pitchFamily="18" charset="0"/>
              </a:endParaRPr>
            </a:p>
          </p:txBody>
        </p:sp>
        <p:sp>
          <p:nvSpPr>
            <p:cNvPr id="4212" name="Text Box 270"/>
            <p:cNvSpPr txBox="1">
              <a:spLocks noChangeArrowheads="1"/>
            </p:cNvSpPr>
            <p:nvPr/>
          </p:nvSpPr>
          <p:spPr bwMode="auto">
            <a:xfrm rot="2114198">
              <a:off x="3355" y="3781"/>
              <a:ext cx="17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vi-VN" altLang="en-US" sz="1200">
                  <a:cs typeface="Times New Roman" pitchFamily="18" charset="0"/>
                </a:rPr>
                <a:t>5</a:t>
              </a:r>
              <a:endParaRPr lang="en-US" altLang="en-US" sz="1200">
                <a:cs typeface="Times New Roman" pitchFamily="18" charset="0"/>
              </a:endParaRPr>
            </a:p>
          </p:txBody>
        </p:sp>
        <p:grpSp>
          <p:nvGrpSpPr>
            <p:cNvPr id="4213" name="Group 271"/>
            <p:cNvGrpSpPr>
              <a:grpSpLocks/>
            </p:cNvGrpSpPr>
            <p:nvPr/>
          </p:nvGrpSpPr>
          <p:grpSpPr bwMode="auto">
            <a:xfrm>
              <a:off x="3866" y="4086"/>
              <a:ext cx="454" cy="382"/>
              <a:chOff x="3504" y="3816"/>
              <a:chExt cx="454" cy="382"/>
            </a:xfrm>
          </p:grpSpPr>
          <p:grpSp>
            <p:nvGrpSpPr>
              <p:cNvPr id="4274" name="Group 272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76" name="Line 273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7" name="Line 274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8" name="Line 275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9" name="Line 276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0" name="Line 277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1" name="Line 278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2" name="Line 279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3" name="Line 280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4" name="Line 281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5" name="Line 282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6" name="Line 283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7" name="Line 284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75" name="Text Box 285"/>
              <p:cNvSpPr txBox="1">
                <a:spLocks noChangeArrowheads="1"/>
              </p:cNvSpPr>
              <p:nvPr/>
            </p:nvSpPr>
            <p:spPr bwMode="auto">
              <a:xfrm rot="2114198">
                <a:off x="3734" y="4050"/>
                <a:ext cx="177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n-US" sz="1200">
                    <a:cs typeface="Times New Roman" pitchFamily="18" charset="0"/>
                  </a:rPr>
                  <a:t>7</a:t>
                </a:r>
              </a:p>
            </p:txBody>
          </p:sp>
        </p:grpSp>
        <p:grpSp>
          <p:nvGrpSpPr>
            <p:cNvPr id="4214" name="Group 286"/>
            <p:cNvGrpSpPr>
              <a:grpSpLocks/>
            </p:cNvGrpSpPr>
            <p:nvPr/>
          </p:nvGrpSpPr>
          <p:grpSpPr bwMode="auto">
            <a:xfrm>
              <a:off x="3498" y="3822"/>
              <a:ext cx="454" cy="382"/>
              <a:chOff x="3504" y="3816"/>
              <a:chExt cx="454" cy="382"/>
            </a:xfrm>
          </p:grpSpPr>
          <p:grpSp>
            <p:nvGrpSpPr>
              <p:cNvPr id="4260" name="Group 287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62" name="Line 288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3" name="Line 289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4" name="Line 290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5" name="Line 291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6" name="Line 292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7" name="Line 293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8" name="Line 294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9" name="Line 295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0" name="Line 296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1" name="Line 297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2" name="Line 298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3" name="Line 299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61" name="Text Box 300"/>
              <p:cNvSpPr txBox="1">
                <a:spLocks noChangeArrowheads="1"/>
              </p:cNvSpPr>
              <p:nvPr/>
            </p:nvSpPr>
            <p:spPr bwMode="auto">
              <a:xfrm rot="2114198">
                <a:off x="3733" y="4050"/>
                <a:ext cx="177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vi-VN" altLang="en-US" sz="1200">
                    <a:cs typeface="Times New Roman" pitchFamily="18" charset="0"/>
                  </a:rPr>
                  <a:t>6</a:t>
                </a:r>
                <a:endParaRPr lang="en-US" altLang="en-US" sz="1200">
                  <a:cs typeface="Times New Roman" pitchFamily="18" charset="0"/>
                </a:endParaRPr>
              </a:p>
            </p:txBody>
          </p:sp>
        </p:grpSp>
        <p:grpSp>
          <p:nvGrpSpPr>
            <p:cNvPr id="4215" name="Group 301"/>
            <p:cNvGrpSpPr>
              <a:grpSpLocks/>
            </p:cNvGrpSpPr>
            <p:nvPr/>
          </p:nvGrpSpPr>
          <p:grpSpPr bwMode="auto">
            <a:xfrm>
              <a:off x="4242" y="4338"/>
              <a:ext cx="454" cy="379"/>
              <a:chOff x="3504" y="3816"/>
              <a:chExt cx="454" cy="379"/>
            </a:xfrm>
          </p:grpSpPr>
          <p:grpSp>
            <p:nvGrpSpPr>
              <p:cNvPr id="4246" name="Group 302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48" name="Line 303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9" name="Line 304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0" name="Line 305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1" name="Line 306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2" name="Line 307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3" name="Line 308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4" name="Line 309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5" name="Line 310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6" name="Line 311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7" name="Line 312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8" name="Line 313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9" name="Line 314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47" name="Text Box 315"/>
              <p:cNvSpPr txBox="1">
                <a:spLocks noChangeArrowheads="1"/>
              </p:cNvSpPr>
              <p:nvPr/>
            </p:nvSpPr>
            <p:spPr bwMode="auto">
              <a:xfrm rot="2114198">
                <a:off x="3729" y="4047"/>
                <a:ext cx="177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n-US" sz="1200">
                    <a:cs typeface="Times New Roman" pitchFamily="18" charset="0"/>
                  </a:rPr>
                  <a:t>8</a:t>
                </a:r>
              </a:p>
            </p:txBody>
          </p:sp>
        </p:grpSp>
        <p:grpSp>
          <p:nvGrpSpPr>
            <p:cNvPr id="4216" name="Group 316"/>
            <p:cNvGrpSpPr>
              <a:grpSpLocks/>
            </p:cNvGrpSpPr>
            <p:nvPr/>
          </p:nvGrpSpPr>
          <p:grpSpPr bwMode="auto">
            <a:xfrm>
              <a:off x="4608" y="4608"/>
              <a:ext cx="454" cy="377"/>
              <a:chOff x="3504" y="3816"/>
              <a:chExt cx="454" cy="377"/>
            </a:xfrm>
          </p:grpSpPr>
          <p:grpSp>
            <p:nvGrpSpPr>
              <p:cNvPr id="4232" name="Group 317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34" name="Line 318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5" name="Line 319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6" name="Line 320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7" name="Line 321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8" name="Line 322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9" name="Line 323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0" name="Line 324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1" name="Line 325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2" name="Line 326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3" name="Line 327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4" name="Line 328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5" name="Line 329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33" name="Text Box 330"/>
              <p:cNvSpPr txBox="1">
                <a:spLocks noChangeArrowheads="1"/>
              </p:cNvSpPr>
              <p:nvPr/>
            </p:nvSpPr>
            <p:spPr bwMode="auto">
              <a:xfrm rot="2114198">
                <a:off x="3738" y="4045"/>
                <a:ext cx="177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n-US" sz="1200">
                    <a:cs typeface="Times New Roman" pitchFamily="18" charset="0"/>
                  </a:rPr>
                  <a:t>9</a:t>
                </a:r>
              </a:p>
            </p:txBody>
          </p:sp>
        </p:grpSp>
        <p:grpSp>
          <p:nvGrpSpPr>
            <p:cNvPr id="4217" name="Group 331"/>
            <p:cNvGrpSpPr>
              <a:grpSpLocks/>
            </p:cNvGrpSpPr>
            <p:nvPr/>
          </p:nvGrpSpPr>
          <p:grpSpPr bwMode="auto">
            <a:xfrm>
              <a:off x="4974" y="4866"/>
              <a:ext cx="454" cy="381"/>
              <a:chOff x="3504" y="3816"/>
              <a:chExt cx="454" cy="381"/>
            </a:xfrm>
          </p:grpSpPr>
          <p:grpSp>
            <p:nvGrpSpPr>
              <p:cNvPr id="4218" name="Group 332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20" name="Line 333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1" name="Line 334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2" name="Line 335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3" name="Line 336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4" name="Line 337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5" name="Line 338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6" name="Line 339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7" name="Line 340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8" name="Line 341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" name="Line 342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" name="Line 343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1" name="Line 344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19" name="Text Box 345"/>
              <p:cNvSpPr txBox="1">
                <a:spLocks noChangeArrowheads="1"/>
              </p:cNvSpPr>
              <p:nvPr/>
            </p:nvSpPr>
            <p:spPr bwMode="auto">
              <a:xfrm rot="2114198">
                <a:off x="3725" y="4049"/>
                <a:ext cx="233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n-US" sz="1200">
                    <a:cs typeface="Times New Roman" pitchFamily="18" charset="0"/>
                  </a:rPr>
                  <a:t>10</a:t>
                </a:r>
              </a:p>
            </p:txBody>
          </p:sp>
        </p:grpSp>
      </p:grpSp>
      <p:sp>
        <p:nvSpPr>
          <p:cNvPr id="527708" name="Line 348"/>
          <p:cNvSpPr>
            <a:spLocks noChangeShapeType="1"/>
          </p:cNvSpPr>
          <p:nvPr/>
        </p:nvSpPr>
        <p:spPr bwMode="auto">
          <a:xfrm flipV="1">
            <a:off x="773723" y="1885950"/>
            <a:ext cx="2813538" cy="7144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709" name="Line 349"/>
          <p:cNvSpPr>
            <a:spLocks noChangeShapeType="1"/>
          </p:cNvSpPr>
          <p:nvPr/>
        </p:nvSpPr>
        <p:spPr bwMode="auto">
          <a:xfrm>
            <a:off x="1654420" y="742950"/>
            <a:ext cx="2790092" cy="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710" name="Line 350"/>
          <p:cNvSpPr>
            <a:spLocks noChangeShapeType="1"/>
          </p:cNvSpPr>
          <p:nvPr/>
        </p:nvSpPr>
        <p:spPr bwMode="auto">
          <a:xfrm flipH="1">
            <a:off x="3591658" y="742950"/>
            <a:ext cx="914400" cy="115252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527859" name="Line 499"/>
          <p:cNvSpPr>
            <a:spLocks noChangeShapeType="1"/>
          </p:cNvSpPr>
          <p:nvPr/>
        </p:nvSpPr>
        <p:spPr bwMode="auto">
          <a:xfrm flipH="1">
            <a:off x="729762" y="742950"/>
            <a:ext cx="914400" cy="1143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endParaRPr lang="en-US"/>
          </a:p>
        </p:txBody>
      </p:sp>
      <p:sp>
        <p:nvSpPr>
          <p:cNvPr id="527861" name="Text Box 501"/>
          <p:cNvSpPr txBox="1">
            <a:spLocks noChangeArrowheads="1"/>
          </p:cNvSpPr>
          <p:nvPr/>
        </p:nvSpPr>
        <p:spPr bwMode="auto">
          <a:xfrm>
            <a:off x="5926015" y="432198"/>
            <a:ext cx="347297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 b="1"/>
              <a:t>A</a:t>
            </a:r>
          </a:p>
        </p:txBody>
      </p:sp>
      <p:sp>
        <p:nvSpPr>
          <p:cNvPr id="527865" name="Text Box 505"/>
          <p:cNvSpPr txBox="1">
            <a:spLocks noChangeArrowheads="1"/>
          </p:cNvSpPr>
          <p:nvPr/>
        </p:nvSpPr>
        <p:spPr bwMode="auto">
          <a:xfrm>
            <a:off x="8784981" y="400050"/>
            <a:ext cx="345831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 b="1"/>
              <a:t>B</a:t>
            </a:r>
          </a:p>
        </p:txBody>
      </p:sp>
      <p:sp>
        <p:nvSpPr>
          <p:cNvPr id="527867" name="Text Box 507"/>
          <p:cNvSpPr txBox="1">
            <a:spLocks noChangeArrowheads="1"/>
          </p:cNvSpPr>
          <p:nvPr/>
        </p:nvSpPr>
        <p:spPr bwMode="auto">
          <a:xfrm>
            <a:off x="7948246" y="1885950"/>
            <a:ext cx="345831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 b="1"/>
              <a:t>C</a:t>
            </a:r>
          </a:p>
        </p:txBody>
      </p:sp>
      <p:sp>
        <p:nvSpPr>
          <p:cNvPr id="527869" name="Text Box 509"/>
          <p:cNvSpPr txBox="1">
            <a:spLocks noChangeArrowheads="1"/>
          </p:cNvSpPr>
          <p:nvPr/>
        </p:nvSpPr>
        <p:spPr bwMode="auto">
          <a:xfrm>
            <a:off x="5134708" y="1943100"/>
            <a:ext cx="347297" cy="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500" b="1"/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2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2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2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2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7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7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7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7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7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7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2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2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2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45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2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845"/>
                            </p:stCondLst>
                            <p:childTnLst>
                              <p:par>
                                <p:cTn id="6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52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52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52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52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52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52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52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52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52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52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52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52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52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52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8" dur="500"/>
                                        <p:tgtEl>
                                          <p:spTgt spid="52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52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6" dur="500"/>
                                        <p:tgtEl>
                                          <p:spTgt spid="52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52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52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52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52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527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527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527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52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52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52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414E-6 3.3526E-6 L 0.30472 -0.0039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72 -0.00393 L 0.6506 -0.74752 " pathEditMode="relative" ptsTypes="AA">
                                      <p:cBhvr>
                                        <p:cTn id="1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" presetClass="emph" presetSubtype="1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58" dur="indefinite"/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9" dur="indefinite"/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0" dur="indefinite"/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2" dur="indefinite"/>
                                        <p:tgtEl>
                                          <p:spTgt spid="52754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3" dur="indefinite"/>
                                        <p:tgtEl>
                                          <p:spTgt spid="52754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4" dur="indefinite"/>
                                        <p:tgtEl>
                                          <p:spTgt spid="52754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mph" presetSubtype="2" repeatCount="3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6" dur="2000" fill="hold"/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000" fill="hold"/>
                                        <p:tgtEl>
                                          <p:spTgt spid="527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5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70" dur="indefinite"/>
                                        <p:tgtEl>
                                          <p:spTgt spid="52755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1" dur="indefinite"/>
                                        <p:tgtEl>
                                          <p:spTgt spid="5275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2" dur="indefinite"/>
                                        <p:tgtEl>
                                          <p:spTgt spid="5275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74" dur="indefinite"/>
                                        <p:tgtEl>
                                          <p:spTgt spid="52755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5" dur="indefinite"/>
                                        <p:tgtEl>
                                          <p:spTgt spid="52755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6" dur="indefinite"/>
                                        <p:tgtEl>
                                          <p:spTgt spid="52755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8" dur="2000" fill="hold"/>
                                        <p:tgtEl>
                                          <p:spTgt spid="527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0" dur="2000" fill="hold"/>
                                        <p:tgtEl>
                                          <p:spTgt spid="527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27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27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2.54335E-6 L 0.49816 2.54335E-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27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5 -4.9711E-6 L 0.49528 -4.9711E-6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527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5 3.58382E-6 L 0.49528 3.58382E-6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527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1.15607E-7 L 0.49816 -1.15607E-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27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7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7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27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27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27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27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27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27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462" grpId="0" animBg="1"/>
      <p:bldP spid="527463" grpId="0" animBg="1"/>
      <p:bldP spid="527464" grpId="0" animBg="1"/>
      <p:bldP spid="527465" grpId="0" animBg="1"/>
      <p:bldP spid="527466" grpId="0" animBg="1"/>
      <p:bldP spid="527467" grpId="0" animBg="1"/>
      <p:bldP spid="527468" grpId="0" animBg="1"/>
      <p:bldP spid="527469" grpId="0" animBg="1"/>
      <p:bldP spid="527474" grpId="0" autoUpdateAnimBg="0"/>
      <p:bldP spid="527475" grpId="0" autoUpdateAnimBg="0"/>
      <p:bldP spid="527476" grpId="0" autoUpdateAnimBg="0"/>
      <p:bldP spid="527477" grpId="0" autoUpdateAnimBg="0"/>
      <p:bldP spid="527545" grpId="0" animBg="1"/>
      <p:bldP spid="527547" grpId="0" autoUpdateAnimBg="0"/>
      <p:bldP spid="527548" grpId="0" autoUpdateAnimBg="0"/>
      <p:bldP spid="527548" grpId="1"/>
      <p:bldP spid="527548" grpId="2"/>
      <p:bldP spid="527549" grpId="0" autoUpdateAnimBg="0"/>
      <p:bldP spid="527549" grpId="1"/>
      <p:bldP spid="527549" grpId="2"/>
      <p:bldP spid="527550" grpId="0" autoUpdateAnimBg="0"/>
      <p:bldP spid="527550" grpId="1"/>
      <p:bldP spid="527550" grpId="2"/>
      <p:bldP spid="527551" grpId="0" autoUpdateAnimBg="0"/>
      <p:bldP spid="527551" grpId="1"/>
      <p:bldP spid="527551" grpId="2"/>
      <p:bldP spid="527552" grpId="0" autoUpdateAnimBg="0"/>
      <p:bldP spid="527554" grpId="0" animBg="1"/>
      <p:bldP spid="527555" grpId="0" animBg="1"/>
      <p:bldP spid="527556" grpId="0" animBg="1"/>
      <p:bldP spid="527557" grpId="0" animBg="1"/>
      <p:bldP spid="527708" grpId="0" animBg="1"/>
      <p:bldP spid="527708" grpId="1" animBg="1"/>
      <p:bldP spid="527709" grpId="0" animBg="1"/>
      <p:bldP spid="527709" grpId="1" animBg="1"/>
      <p:bldP spid="527710" grpId="0" animBg="1"/>
      <p:bldP spid="527710" grpId="1" animBg="1"/>
      <p:bldP spid="527859" grpId="0" animBg="1"/>
      <p:bldP spid="527859" grpId="1" animBg="1"/>
      <p:bldP spid="527861" grpId="0" autoUpdateAnimBg="0"/>
      <p:bldP spid="527865" grpId="0" autoUpdateAnimBg="0"/>
      <p:bldP spid="527867" grpId="0" autoUpdateAnimBg="0"/>
      <p:bldP spid="52786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369" y="2914650"/>
            <a:ext cx="8299938" cy="971551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 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cặp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song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song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nhau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547450" y="1543050"/>
            <a:ext cx="2401099" cy="1143000"/>
          </a:xfrm>
          <a:prstGeom prst="parallelogram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2677" y="1600284"/>
            <a:ext cx="2532185" cy="11533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093" y="285750"/>
            <a:ext cx="7526215" cy="103279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100" b="1" dirty="0">
                <a:solidFill>
                  <a:srgbClr val="000000"/>
                </a:solidFill>
                <a:latin typeface="HP001 4 hàng" panose="020B0603050302020204" pitchFamily="34" charset="0"/>
              </a:rPr>
              <a:t>Thứ năm ngày   tháng 1 năm 2023</a:t>
            </a:r>
          </a:p>
          <a:p>
            <a:pPr algn="ctr"/>
            <a:r>
              <a:rPr lang="en-US" altLang="en-US" sz="3100" b="1" u="sng" dirty="0">
                <a:solidFill>
                  <a:srgbClr val="39639D">
                    <a:lumMod val="25000"/>
                  </a:srgbClr>
                </a:solidFill>
                <a:latin typeface="HP001 4 hàng" panose="020B0603050302020204" pitchFamily="34" charset="0"/>
                <a:cs typeface="Times New Roman" pitchFamily="18" charset="0"/>
              </a:rPr>
              <a:t>Toán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1354" y="3986078"/>
            <a:ext cx="9495692" cy="857250"/>
          </a:xfrm>
          <a:prstGeom prst="rect">
            <a:avLst/>
          </a:prstGeom>
        </p:spPr>
        <p:txBody>
          <a:bodyPr lIns="77925" tIns="38963" rIns="77925" bIns="38963" anchor="b"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495A7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9pPr>
            <a:extLst/>
          </a:lstStyle>
          <a:p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33CC"/>
                </a:solidFill>
                <a:effectLst/>
                <a:latin typeface="HP001 4 hàng" panose="020B0603050302020204" pitchFamily="34" charset="0"/>
                <a:ea typeface="+mn-ea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FF33CC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2677" y="2628901"/>
            <a:ext cx="140677" cy="124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="" xmlns:a16="http://schemas.microsoft.com/office/drawing/2014/main" id="{EF131C30-2B1B-44A1-8683-43AE963882F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644551"/>
            <a:ext cx="9003323" cy="706539"/>
          </a:xfrm>
          <a:prstGeom prst="rect">
            <a:avLst/>
          </a:prstGeom>
          <a:noFill/>
          <a:ln w="9525" algn="ctr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* </a:t>
            </a:r>
            <a:r>
              <a:rPr lang="en-US" altLang="en-US" sz="2400" dirty="0" err="1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Hình</a:t>
            </a:r>
            <a:r>
              <a:rPr lang="en-US" altLang="en-US" sz="2400" dirty="0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bình</a:t>
            </a:r>
            <a:r>
              <a:rPr lang="en-US" altLang="en-US" sz="2400" dirty="0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hành</a:t>
            </a:r>
            <a:r>
              <a:rPr lang="en-US" altLang="en-US" sz="2400" dirty="0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có</a:t>
            </a:r>
            <a:r>
              <a:rPr lang="en-US" altLang="en-US" sz="2400" dirty="0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hai</a:t>
            </a:r>
            <a:r>
              <a:rPr lang="en-US" altLang="en-US" sz="2400" dirty="0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cặp</a:t>
            </a:r>
            <a:r>
              <a:rPr lang="en-US" altLang="en-US" sz="2400" dirty="0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cạnh</a:t>
            </a:r>
            <a:r>
              <a:rPr lang="en-US" altLang="en-US" sz="2400" dirty="0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đối</a:t>
            </a:r>
            <a:r>
              <a:rPr lang="en-US" altLang="en-US" sz="2400" dirty="0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diện</a:t>
            </a:r>
            <a:r>
              <a:rPr lang="en-US" altLang="en-US" sz="2400" dirty="0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 song </a:t>
            </a:r>
            <a:r>
              <a:rPr lang="en-US" altLang="en-US" sz="2400" dirty="0" err="1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song</a:t>
            </a:r>
            <a:r>
              <a:rPr lang="en-US" altLang="en-US" sz="2400" dirty="0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và</a:t>
            </a:r>
            <a:r>
              <a:rPr lang="en-US" altLang="en-US" sz="2400" dirty="0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bằng</a:t>
            </a:r>
            <a:r>
              <a:rPr lang="en-US" altLang="en-US" sz="2400" dirty="0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HP001 4 hàng" panose="020B0603050302020204" pitchFamily="34" charset="0"/>
                <a:cs typeface="+mn-cs"/>
              </a:rPr>
              <a:t>nhau</a:t>
            </a:r>
            <a:endParaRPr lang="en-US" altLang="en-US" sz="2400" dirty="0">
              <a:solidFill>
                <a:srgbClr val="3333CC"/>
              </a:solidFill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5" name="Picture 11" descr="Hướng dẫn học toán lớp 3 ôn tập hình học">
            <a:extLst>
              <a:ext uri="{FF2B5EF4-FFF2-40B4-BE49-F238E27FC236}">
                <a16:creationId xmlns="" xmlns:a16="http://schemas.microsoft.com/office/drawing/2014/main" id="{56A809C9-D6AF-47F2-80E4-8FAF4FED87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327969"/>
            <a:ext cx="3714750" cy="121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="" xmlns:a16="http://schemas.microsoft.com/office/drawing/2014/main" id="{96CD034D-7AC5-4439-8361-6BF7F1E26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2571751"/>
            <a:ext cx="2945423" cy="57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Hình</a:t>
            </a:r>
            <a:r>
              <a:rPr lang="en-US" altLang="en-US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mái</a:t>
            </a:r>
            <a:r>
              <a:rPr lang="en-US" altLang="en-US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nhà</a:t>
            </a:r>
            <a:endParaRPr lang="en-US" altLang="en-US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 Box 60">
            <a:extLst>
              <a:ext uri="{FF2B5EF4-FFF2-40B4-BE49-F238E27FC236}">
                <a16:creationId xmlns="" xmlns:a16="http://schemas.microsoft.com/office/drawing/2014/main" id="{9E7F37A2-4AED-4A9F-822A-828DD6BF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5" y="1504468"/>
            <a:ext cx="8053754" cy="106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b="1" dirty="0" err="1">
                <a:latin typeface="HP001 4 hàng" panose="020B0603050302020204" pitchFamily="34" charset="0"/>
              </a:rPr>
              <a:t>Nêu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các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đồ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vật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trong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thực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tiễn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có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hình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dạng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là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hình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bình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vi-VN" altLang="en-US" b="1" dirty="0">
                <a:latin typeface="HP001 4 hàng" panose="020B0603050302020204" pitchFamily="34" charset="0"/>
              </a:rPr>
              <a:t>hành?</a:t>
            </a:r>
            <a:endParaRPr lang="en-US" altLang="en-US" b="1" dirty="0">
              <a:latin typeface="HP001 4 hàng" panose="020B0603050302020204" pitchFamily="34" charset="0"/>
            </a:endParaRPr>
          </a:p>
        </p:txBody>
      </p:sp>
      <p:pic>
        <p:nvPicPr>
          <p:cNvPr id="8" name="Picture 9" descr="duong diem">
            <a:extLst>
              <a:ext uri="{FF2B5EF4-FFF2-40B4-BE49-F238E27FC236}">
                <a16:creationId xmlns="" xmlns:a16="http://schemas.microsoft.com/office/drawing/2014/main" id="{0CEF6CA7-FE74-40D3-A279-7062330FA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8" y="3829050"/>
            <a:ext cx="3323492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>
            <a:extLst>
              <a:ext uri="{FF2B5EF4-FFF2-40B4-BE49-F238E27FC236}">
                <a16:creationId xmlns="" xmlns:a16="http://schemas.microsoft.com/office/drawing/2014/main" id="{62221D20-082C-43AA-A947-0EBF1BAE0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938" y="4343400"/>
            <a:ext cx="5275385" cy="44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25" tIns="38963" rIns="77925" bIns="3896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Dùng</a:t>
            </a:r>
            <a:r>
              <a:rPr lang="en-US" sz="24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trang</a:t>
            </a:r>
            <a:r>
              <a:rPr lang="en-US" sz="24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trí</a:t>
            </a:r>
            <a:r>
              <a:rPr lang="en-US" sz="24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đường</a:t>
            </a:r>
            <a:r>
              <a:rPr lang="en-US" sz="24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diềm</a:t>
            </a:r>
            <a:endParaRPr lang="en-US" sz="24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4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B26E1-56D6-47D6-A395-FD0770B7DC69}" type="datetime3">
              <a:rPr lang="en-US" altLang="en-US" smtClean="0"/>
              <a:pPr>
                <a:defRPr/>
              </a:pPr>
              <a:t>6 February 2023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1972" y="400050"/>
            <a:ext cx="9284677" cy="857250"/>
          </a:xfrm>
        </p:spPr>
        <p:txBody>
          <a:bodyPr/>
          <a:lstStyle/>
          <a:p>
            <a:r>
              <a:rPr lang="en-US" sz="3100" dirty="0">
                <a:latin typeface="HP001 4 hàng" panose="020B0603050302020204" pitchFamily="34" charset="0"/>
              </a:rPr>
              <a:t>Hoạt động 2: Diện tích hình bình hành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" y="2057400"/>
            <a:ext cx="7842738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Hãy viết công thức tính diện tích các hình đã học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692" y="1458841"/>
            <a:ext cx="8159262" cy="4941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b="1" dirty="0" smtClean="0">
                <a:latin typeface="HP001 5 hàng" panose="020B0603050302020204" pitchFamily="34" charset="0"/>
              </a:rPr>
              <a:t>Ôn lại công thức tính diện tích các hình đã học </a:t>
            </a:r>
            <a:endParaRPr lang="en-US" b="1" dirty="0">
              <a:latin typeface="HP001 5 hàng" panose="020B06030503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47446" y="2686050"/>
            <a:ext cx="2391508" cy="1257300"/>
          </a:xfrm>
          <a:prstGeom prst="rect">
            <a:avLst/>
          </a:prstGeom>
          <a:solidFill>
            <a:srgbClr val="ACE103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lIns="77925" tIns="38963" rIns="77925" bIns="3896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kumimoji="1" lang="en-US" altLang="en-US">
              <a:ea typeface="MS PGothic" panose="020B0600070205080204" pitchFamily="34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47446" y="2800350"/>
            <a:ext cx="2391508" cy="4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S = a x b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7108" y="3371850"/>
            <a:ext cx="2461846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 (cùng đơn vị đo)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205046" y="2614988"/>
            <a:ext cx="1406769" cy="1314450"/>
          </a:xfrm>
          <a:prstGeom prst="rect">
            <a:avLst/>
          </a:prstGeom>
          <a:solidFill>
            <a:srgbClr val="B216A7"/>
          </a:solidFill>
          <a:ln w="38100">
            <a:solidFill>
              <a:srgbClr val="36400E"/>
            </a:solidFill>
            <a:miter lim="800000"/>
            <a:headEnd/>
            <a:tailEnd/>
          </a:ln>
        </p:spPr>
        <p:txBody>
          <a:bodyPr wrap="none" lIns="77925" tIns="38963" rIns="77925" bIns="3896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ja-JP" altLang="en-US">
              <a:solidFill>
                <a:srgbClr val="000099"/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205046" y="3009874"/>
            <a:ext cx="1406769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99FF33"/>
                </a:solidFill>
              </a:rPr>
              <a:t>S= a x a</a:t>
            </a:r>
          </a:p>
        </p:txBody>
      </p:sp>
    </p:spTree>
    <p:extLst>
      <p:ext uri="{BB962C8B-B14F-4D97-AF65-F5344CB8AC3E}">
        <p14:creationId xmlns:p14="http://schemas.microsoft.com/office/powerpoint/2010/main" val="17278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8123" y="1828800"/>
            <a:ext cx="4783015" cy="1314450"/>
          </a:xfrm>
          <a:prstGeom prst="parallelogram">
            <a:avLst>
              <a:gd name="adj" fmla="val 73913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461846" y="1485901"/>
            <a:ext cx="562708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541477" y="1543051"/>
            <a:ext cx="562708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275385" y="3086101"/>
            <a:ext cx="492369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66092" y="3028951"/>
            <a:ext cx="492369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688123" y="32004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5275385" y="31432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688123" y="3429000"/>
            <a:ext cx="3587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321169" y="3429000"/>
            <a:ext cx="2250831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Độ dài đáy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5451231" y="1724025"/>
            <a:ext cx="773723" cy="1428750"/>
          </a:xfrm>
          <a:prstGeom prst="rtTriangle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lIns="77925" tIns="38963" rIns="77925" bIns="3896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055077" y="3657600"/>
            <a:ext cx="5978769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* Kẻ AH vuông góc với DC.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2883877" y="1828800"/>
            <a:ext cx="0" cy="1314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2883877" y="2971800"/>
            <a:ext cx="2110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3094892" y="297180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743200" y="3086100"/>
            <a:ext cx="492369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3013378" y="2438400"/>
            <a:ext cx="1247414" cy="3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Chiều cao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55077" y="3943350"/>
            <a:ext cx="7315200" cy="75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DC là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của hình bình hành.</a:t>
            </a:r>
          </a:p>
          <a:p>
            <a:pPr eaLnBrk="1" hangingPunct="1"/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* Độ dài AH là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chiều cao 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của hình bình hành.</a:t>
            </a:r>
          </a:p>
        </p:txBody>
      </p:sp>
      <p:pic>
        <p:nvPicPr>
          <p:cNvPr id="411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2" y="2514600"/>
            <a:ext cx="14067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Text Box 25"/>
          <p:cNvSpPr txBox="1">
            <a:spLocks noChangeArrowheads="1"/>
          </p:cNvSpPr>
          <p:nvPr/>
        </p:nvSpPr>
        <p:spPr bwMode="auto">
          <a:xfrm>
            <a:off x="281354" y="346906"/>
            <a:ext cx="8440615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Toán</a:t>
            </a:r>
            <a:endParaRPr lang="en-US" altLang="en-US" sz="24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17" name="Text Box 26"/>
          <p:cNvSpPr txBox="1">
            <a:spLocks noChangeArrowheads="1"/>
          </p:cNvSpPr>
          <p:nvPr/>
        </p:nvSpPr>
        <p:spPr bwMode="auto">
          <a:xfrm>
            <a:off x="351693" y="627461"/>
            <a:ext cx="8440615" cy="4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118" name="Text Box 27"/>
          <p:cNvSpPr txBox="1">
            <a:spLocks noChangeArrowheads="1"/>
          </p:cNvSpPr>
          <p:nvPr/>
        </p:nvSpPr>
        <p:spPr bwMode="auto">
          <a:xfrm>
            <a:off x="351693" y="681039"/>
            <a:ext cx="8440615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bình hành.</a:t>
            </a:r>
          </a:p>
        </p:txBody>
      </p:sp>
      <p:sp>
        <p:nvSpPr>
          <p:cNvPr id="4119" name="Rectangle 4"/>
          <p:cNvSpPr>
            <a:spLocks noChangeArrowheads="1"/>
          </p:cNvSpPr>
          <p:nvPr/>
        </p:nvSpPr>
        <p:spPr bwMode="auto">
          <a:xfrm>
            <a:off x="351693" y="0"/>
            <a:ext cx="8440615" cy="4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năm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ngày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tháng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 năm 20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23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9506555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667 L -0.27917 0.016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80" grpId="0" animBg="1"/>
      <p:bldP spid="7180" grpId="1" animBg="1"/>
      <p:bldP spid="7180" grpId="2" animBg="1"/>
      <p:bldP spid="7181" grpId="0"/>
      <p:bldP spid="7185" grpId="0"/>
    </p:bldLst>
  </p:timing>
</p:sld>
</file>

<file path=ppt/theme/theme1.xml><?xml version="1.0" encoding="utf-8"?>
<a:theme xmlns:a="http://schemas.openxmlformats.org/drawingml/2006/main" name="slide-bao cao">
  <a:themeElements>
    <a:clrScheme name="slide-bao cao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slide-bao ca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lide-bao cao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-bao cao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-bao cao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-bao cao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-bao cao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-bao cao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-bao cao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-bao cao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-bao cao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984</Words>
  <Application>Microsoft Office PowerPoint</Application>
  <PresentationFormat>On-screen Show (16:9)</PresentationFormat>
  <Paragraphs>212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MS PGothic</vt:lpstr>
      <vt:lpstr>宋体</vt:lpstr>
      <vt:lpstr>.VnTime</vt:lpstr>
      <vt:lpstr>Arial</vt:lpstr>
      <vt:lpstr>Calibri</vt:lpstr>
      <vt:lpstr>Calibri Light</vt:lpstr>
      <vt:lpstr>HP001 4 hàng</vt:lpstr>
      <vt:lpstr>HP001 5 hàng</vt:lpstr>
      <vt:lpstr>Segoe Script</vt:lpstr>
      <vt:lpstr>Times New Roman</vt:lpstr>
      <vt:lpstr>UTM Showcard</vt:lpstr>
      <vt:lpstr>Wingdings</vt:lpstr>
      <vt:lpstr>字魂27号-布丁体</vt:lpstr>
      <vt:lpstr>杨任东竹石体-Regular</vt:lpstr>
      <vt:lpstr>slide-bao cao</vt:lpstr>
      <vt:lpstr>Office 主题</vt:lpstr>
      <vt:lpstr>PowerPoint Presentation</vt:lpstr>
      <vt:lpstr>Hãy nêu tên các hình đã học ?</vt:lpstr>
      <vt:lpstr>PowerPoint Presentation</vt:lpstr>
      <vt:lpstr>PowerPoint Presentation</vt:lpstr>
      <vt:lpstr>PowerPoint Presentation</vt:lpstr>
      <vt:lpstr>Giống nhau:  hình bình hành và hình chữ nhật đều có hai cặp cạnh đối diện song song và bằng nhau</vt:lpstr>
      <vt:lpstr>* Hình bình hành có hai cặp cạnh đối diện song song và bằng nhau</vt:lpstr>
      <vt:lpstr>Hoạt động 2: Diện tích hình bình hành</vt:lpstr>
      <vt:lpstr>PowerPoint Presentation</vt:lpstr>
      <vt:lpstr>PowerPoint Presentation</vt:lpstr>
      <vt:lpstr>PowerPoint Presentation</vt:lpstr>
      <vt:lpstr>PowerPoint Presentation</vt:lpstr>
      <vt:lpstr>Hoạt động 3 : Luyện tập  </vt:lpstr>
      <vt:lpstr>PowerPoint Presentation</vt:lpstr>
      <vt:lpstr>PowerPoint Presentation</vt:lpstr>
      <vt:lpstr>Bài 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sau là hình gì?</dc:title>
  <dc:creator>tranngoctuan</dc:creator>
  <cp:lastModifiedBy>admin</cp:lastModifiedBy>
  <cp:revision>26</cp:revision>
  <dcterms:modified xsi:type="dcterms:W3CDTF">2023-02-06T11:34:01Z</dcterms:modified>
</cp:coreProperties>
</file>