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58" r:id="rId4"/>
    <p:sldId id="256" r:id="rId5"/>
    <p:sldId id="257" r:id="rId6"/>
    <p:sldId id="278" r:id="rId7"/>
    <p:sldId id="287" r:id="rId8"/>
    <p:sldId id="288" r:id="rId9"/>
    <p:sldId id="289" r:id="rId10"/>
    <p:sldId id="290" r:id="rId11"/>
    <p:sldId id="291" r:id="rId12"/>
    <p:sldId id="292" r:id="rId13"/>
    <p:sldId id="293" r:id="rId14"/>
    <p:sldId id="294" r:id="rId15"/>
    <p:sldId id="279" r:id="rId16"/>
    <p:sldId id="296" r:id="rId17"/>
    <p:sldId id="421"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A300"/>
    <a:srgbClr val="A061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73" autoAdjust="0"/>
    <p:restoredTop sz="94660"/>
  </p:normalViewPr>
  <p:slideViewPr>
    <p:cSldViewPr snapToGrid="0">
      <p:cViewPr varScale="1">
        <p:scale>
          <a:sx n="66" d="100"/>
          <a:sy n="66" d="100"/>
        </p:scale>
        <p:origin x="48" y="96"/>
      </p:cViewPr>
      <p:guideLst/>
    </p:cSldViewPr>
  </p:slideViewPr>
  <p:notesTextViewPr>
    <p:cViewPr>
      <p:scale>
        <a:sx n="1" d="1"/>
        <a:sy n="1" d="1"/>
      </p:scale>
      <p:origin x="0" y="0"/>
    </p:cViewPr>
  </p:notesTextViewPr>
  <p:notesViewPr>
    <p:cSldViewPr snapToGrid="0">
      <p:cViewPr varScale="1">
        <p:scale>
          <a:sx n="50" d="100"/>
          <a:sy n="50" d="100"/>
        </p:scale>
        <p:origin x="2886"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0A30A-8501-47F4-AB7A-F2C5D90384F0}"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E79EB-05B4-4118-A40B-258CBCFBB2C7}" type="slidenum">
              <a:rPr lang="en-US" smtClean="0"/>
              <a:t>‹#›</a:t>
            </a:fld>
            <a:endParaRPr lang="en-US"/>
          </a:p>
        </p:txBody>
      </p:sp>
    </p:spTree>
    <p:extLst>
      <p:ext uri="{BB962C8B-B14F-4D97-AF65-F5344CB8AC3E}">
        <p14:creationId xmlns:p14="http://schemas.microsoft.com/office/powerpoint/2010/main" val="21831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709C64-054C-46A1-AE67-FF2FB13A7DBE}"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671754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09C64-054C-46A1-AE67-FF2FB13A7DBE}"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398985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09C64-054C-46A1-AE67-FF2FB13A7DBE}"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4276575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96004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016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9589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085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2404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787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79842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5524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709C64-054C-46A1-AE67-FF2FB13A7DBE}"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175035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88478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7058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06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bg>
      <p:bgPr>
        <a:blipFill>
          <a:blip r:embed="rId2"/>
          <a:stretch>
            <a:fillRect/>
          </a:stretch>
        </a:blipFill>
        <a:effectLst/>
      </p:bgPr>
    </p:bg>
    <p:spTree>
      <p:nvGrpSpPr>
        <p:cNvPr id="1" name="Shape 354"/>
        <p:cNvGrpSpPr/>
        <p:nvPr/>
      </p:nvGrpSpPr>
      <p:grpSpPr>
        <a:xfrm>
          <a:off x="0" y="0"/>
          <a:ext cx="0" cy="0"/>
          <a:chOff x="0" y="0"/>
          <a:chExt cx="0" cy="0"/>
        </a:xfrm>
      </p:grpSpPr>
      <p:sp>
        <p:nvSpPr>
          <p:cNvPr id="355" name="Google Shape;355;p4"/>
          <p:cNvSpPr txBox="1">
            <a:spLocks noGrp="1"/>
          </p:cNvSpPr>
          <p:nvPr>
            <p:ph type="title"/>
          </p:nvPr>
        </p:nvSpPr>
        <p:spPr>
          <a:xfrm>
            <a:off x="960000" y="624231"/>
            <a:ext cx="10272000" cy="6096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37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6" name="Google Shape;356;p4"/>
          <p:cNvSpPr txBox="1">
            <a:spLocks noGrp="1"/>
          </p:cNvSpPr>
          <p:nvPr>
            <p:ph type="body" idx="1"/>
          </p:nvPr>
        </p:nvSpPr>
        <p:spPr>
          <a:xfrm>
            <a:off x="960000" y="1798033"/>
            <a:ext cx="10272000" cy="3925600"/>
          </a:xfrm>
          <a:prstGeom prst="rect">
            <a:avLst/>
          </a:prstGeom>
          <a:noFill/>
          <a:ln>
            <a:noFill/>
          </a:ln>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panose="02000000000000000000"/>
              <a:buAutoNum type="alphaLcPeriod"/>
              <a:defRPr sz="2133"/>
            </a:lvl2pPr>
            <a:lvl3pPr marL="1828754" lvl="2" indent="-440256" rtl="0">
              <a:lnSpc>
                <a:spcPct val="100000"/>
              </a:lnSpc>
              <a:spcBef>
                <a:spcPts val="0"/>
              </a:spcBef>
              <a:spcAft>
                <a:spcPts val="0"/>
              </a:spcAft>
              <a:buSzPts val="1600"/>
              <a:buFont typeface="Roboto Condensed Light" panose="02000000000000000000"/>
              <a:buAutoNum type="romanLcPeriod"/>
              <a:defRPr sz="2133"/>
            </a:lvl3pPr>
            <a:lvl4pPr marL="2438339" lvl="3" indent="-440256" rtl="0">
              <a:lnSpc>
                <a:spcPct val="100000"/>
              </a:lnSpc>
              <a:spcBef>
                <a:spcPts val="0"/>
              </a:spcBef>
              <a:spcAft>
                <a:spcPts val="0"/>
              </a:spcAft>
              <a:buSzPts val="1600"/>
              <a:buFont typeface="Roboto Condensed Light" panose="02000000000000000000"/>
              <a:buAutoNum type="arabicPeriod"/>
              <a:defRPr sz="2133"/>
            </a:lvl4pPr>
            <a:lvl5pPr marL="3047924" lvl="4" indent="-440256" rtl="0">
              <a:lnSpc>
                <a:spcPct val="100000"/>
              </a:lnSpc>
              <a:spcBef>
                <a:spcPts val="0"/>
              </a:spcBef>
              <a:spcAft>
                <a:spcPts val="0"/>
              </a:spcAft>
              <a:buSzPts val="1600"/>
              <a:buFont typeface="Roboto Condensed Light" panose="02000000000000000000"/>
              <a:buAutoNum type="alphaLcPeriod"/>
              <a:defRPr sz="2133"/>
            </a:lvl5pPr>
            <a:lvl6pPr marL="3657509" lvl="5" indent="-440256" rtl="0">
              <a:lnSpc>
                <a:spcPct val="100000"/>
              </a:lnSpc>
              <a:spcBef>
                <a:spcPts val="0"/>
              </a:spcBef>
              <a:spcAft>
                <a:spcPts val="0"/>
              </a:spcAft>
              <a:buSzPts val="1600"/>
              <a:buFont typeface="Roboto Condensed Light" panose="02000000000000000000"/>
              <a:buAutoNum type="romanLcPeriod"/>
              <a:defRPr sz="2133"/>
            </a:lvl6pPr>
            <a:lvl7pPr marL="4267093" lvl="6" indent="-440256" rtl="0">
              <a:lnSpc>
                <a:spcPct val="100000"/>
              </a:lnSpc>
              <a:spcBef>
                <a:spcPts val="0"/>
              </a:spcBef>
              <a:spcAft>
                <a:spcPts val="0"/>
              </a:spcAft>
              <a:buSzPts val="1600"/>
              <a:buFont typeface="Roboto Condensed Light" panose="02000000000000000000"/>
              <a:buAutoNum type="arabicPeriod"/>
              <a:defRPr sz="2133"/>
            </a:lvl7pPr>
            <a:lvl8pPr marL="4876678" lvl="7" indent="-440256" rtl="0">
              <a:lnSpc>
                <a:spcPct val="100000"/>
              </a:lnSpc>
              <a:spcBef>
                <a:spcPts val="0"/>
              </a:spcBef>
              <a:spcAft>
                <a:spcPts val="0"/>
              </a:spcAft>
              <a:buSzPts val="1600"/>
              <a:buFont typeface="Roboto Condensed Light" panose="02000000000000000000"/>
              <a:buAutoNum type="alphaLcPeriod"/>
              <a:defRPr sz="2133"/>
            </a:lvl8pPr>
            <a:lvl9pPr marL="5486263" lvl="8" indent="-440256" rtl="0">
              <a:lnSpc>
                <a:spcPct val="100000"/>
              </a:lnSpc>
              <a:spcBef>
                <a:spcPts val="0"/>
              </a:spcBef>
              <a:spcAft>
                <a:spcPts val="0"/>
              </a:spcAft>
              <a:buSzPts val="1600"/>
              <a:buFont typeface="Roboto Condensed Light" panose="02000000000000000000"/>
              <a:buAutoNum type="romanLcPeriod"/>
              <a:defRPr sz="2133"/>
            </a:lvl9pPr>
          </a:lstStyle>
          <a:p>
            <a:endParaRPr/>
          </a:p>
        </p:txBody>
      </p:sp>
      <p:grpSp>
        <p:nvGrpSpPr>
          <p:cNvPr id="357" name="Google Shape;357;p4"/>
          <p:cNvGrpSpPr/>
          <p:nvPr/>
        </p:nvGrpSpPr>
        <p:grpSpPr>
          <a:xfrm>
            <a:off x="10781485" y="1"/>
            <a:ext cx="919079" cy="1031844"/>
            <a:chOff x="289713" y="0"/>
            <a:chExt cx="847025" cy="950950"/>
          </a:xfrm>
        </p:grpSpPr>
        <p:sp>
          <p:nvSpPr>
            <p:cNvPr id="358" name="Google Shape;358;p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 name="Google Shape;367;p4"/>
          <p:cNvGrpSpPr/>
          <p:nvPr/>
        </p:nvGrpSpPr>
        <p:grpSpPr>
          <a:xfrm>
            <a:off x="491418" y="1"/>
            <a:ext cx="919079" cy="1031844"/>
            <a:chOff x="289713" y="0"/>
            <a:chExt cx="847025" cy="950950"/>
          </a:xfrm>
        </p:grpSpPr>
        <p:sp>
          <p:nvSpPr>
            <p:cNvPr id="368" name="Google Shape;368;p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4"/>
          <p:cNvGrpSpPr/>
          <p:nvPr/>
        </p:nvGrpSpPr>
        <p:grpSpPr>
          <a:xfrm flipH="1">
            <a:off x="11225985" y="3947452"/>
            <a:ext cx="1312699" cy="2808163"/>
            <a:chOff x="-2306975" y="-1486200"/>
            <a:chExt cx="1429125" cy="3057225"/>
          </a:xfrm>
        </p:grpSpPr>
        <p:sp>
          <p:nvSpPr>
            <p:cNvPr id="378" name="Google Shape;378;p4"/>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9" name="Google Shape;379;p4"/>
            <p:cNvGrpSpPr/>
            <p:nvPr/>
          </p:nvGrpSpPr>
          <p:grpSpPr>
            <a:xfrm>
              <a:off x="-2306975" y="-1486200"/>
              <a:ext cx="1429125" cy="3004725"/>
              <a:chOff x="-2306975" y="-1486200"/>
              <a:chExt cx="1429125" cy="3004725"/>
            </a:xfrm>
          </p:grpSpPr>
          <p:sp>
            <p:nvSpPr>
              <p:cNvPr id="380" name="Google Shape;380;p4"/>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4255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314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6999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39913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6075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91662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4416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709C64-054C-46A1-AE67-FF2FB13A7DBE}"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1740085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8209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96243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950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75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966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709C64-054C-46A1-AE67-FF2FB13A7DBE}"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259808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709C64-054C-46A1-AE67-FF2FB13A7DBE}"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46101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709C64-054C-46A1-AE67-FF2FB13A7DBE}"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5498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09C64-054C-46A1-AE67-FF2FB13A7DBE}"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4236172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709C64-054C-46A1-AE67-FF2FB13A7DBE}"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220957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709C64-054C-46A1-AE67-FF2FB13A7DBE}"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9F2BF2-5A0D-4966-98AC-12685D0AFF86}" type="slidenum">
              <a:rPr lang="en-US" smtClean="0"/>
              <a:t>‹#›</a:t>
            </a:fld>
            <a:endParaRPr lang="en-US"/>
          </a:p>
        </p:txBody>
      </p:sp>
    </p:spTree>
    <p:extLst>
      <p:ext uri="{BB962C8B-B14F-4D97-AF65-F5344CB8AC3E}">
        <p14:creationId xmlns:p14="http://schemas.microsoft.com/office/powerpoint/2010/main" val="2178872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709C64-054C-46A1-AE67-FF2FB13A7DBE}" type="datetimeFigureOut">
              <a:rPr lang="en-US" smtClean="0"/>
              <a:t>11/21/2023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F2BF2-5A0D-4966-98AC-12685D0AFF86}"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77782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4077F0-4EFF-493A-AB67-989750CA8B44}"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45E2A1-34F5-4375-B053-A9FE800D97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图片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118047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445758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5" Type="http://schemas.openxmlformats.org/officeDocument/2006/relationships/image" Target="../media/image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4764" y="963314"/>
            <a:ext cx="8303472" cy="5407621"/>
          </a:xfrm>
          <a:prstGeom prst="rect">
            <a:avLst/>
          </a:prstGeom>
        </p:spPr>
      </p:pic>
      <p:pic>
        <p:nvPicPr>
          <p:cNvPr id="4" name="Picture 3">
            <a:extLst>
              <a:ext uri="{FF2B5EF4-FFF2-40B4-BE49-F238E27FC236}">
                <a16:creationId xmlns:a16="http://schemas.microsoft.com/office/drawing/2014/main" id="{EB853A2B-DA79-2715-C2B6-1C919B529C7F}"/>
              </a:ext>
            </a:extLst>
          </p:cNvPr>
          <p:cNvPicPr>
            <a:picLocks noChangeAspect="1"/>
          </p:cNvPicPr>
          <p:nvPr/>
        </p:nvPicPr>
        <p:blipFill>
          <a:blip r:embed="rId3"/>
          <a:stretch>
            <a:fillRect/>
          </a:stretch>
        </p:blipFill>
        <p:spPr>
          <a:xfrm>
            <a:off x="-2705100" y="-581092"/>
            <a:ext cx="2705100" cy="3088811"/>
          </a:xfrm>
          <a:prstGeom prst="rect">
            <a:avLst/>
          </a:prstGeom>
        </p:spPr>
      </p:pic>
      <p:pic>
        <p:nvPicPr>
          <p:cNvPr id="5" name="Picture 4">
            <a:extLst>
              <a:ext uri="{FF2B5EF4-FFF2-40B4-BE49-F238E27FC236}">
                <a16:creationId xmlns:a16="http://schemas.microsoft.com/office/drawing/2014/main" id="{2B26DC84-836B-1AE9-994B-D66DAFAFB812}"/>
              </a:ext>
            </a:extLst>
          </p:cNvPr>
          <p:cNvPicPr>
            <a:picLocks noChangeAspect="1"/>
          </p:cNvPicPr>
          <p:nvPr/>
        </p:nvPicPr>
        <p:blipFill>
          <a:blip r:embed="rId3"/>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185599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3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8357" y="596215"/>
            <a:ext cx="11182350" cy="5908447"/>
          </a:xfrm>
          <a:prstGeom prst="roundRect">
            <a:avLst>
              <a:gd name="adj" fmla="val 1421"/>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936575" y="149305"/>
            <a:ext cx="6693988" cy="1072989"/>
          </a:xfrm>
          <a:prstGeom prst="rect">
            <a:avLst/>
          </a:prstGeom>
        </p:spPr>
      </p:pic>
      <p:sp>
        <p:nvSpPr>
          <p:cNvPr id="4" name="TextBox 3"/>
          <p:cNvSpPr txBox="1"/>
          <p:nvPr/>
        </p:nvSpPr>
        <p:spPr>
          <a:xfrm>
            <a:off x="6510548" y="2086708"/>
            <a:ext cx="5348131" cy="954107"/>
          </a:xfrm>
          <a:prstGeom prst="rect">
            <a:avLst/>
          </a:prstGeom>
          <a:solidFill>
            <a:schemeClr val="accent4">
              <a:lumMod val="20000"/>
              <a:lumOff val="80000"/>
            </a:schemeClr>
          </a:solidFill>
          <a:ln w="57150">
            <a:solidFill>
              <a:schemeClr val="tx1"/>
            </a:solidFill>
          </a:ln>
        </p:spPr>
        <p:txBody>
          <a:bodyPr wrap="none" rtlCol="0">
            <a:spAutoFit/>
          </a:bodyPr>
          <a:lstStyle/>
          <a:p>
            <a:pPr algn="ctr"/>
            <a:r>
              <a:rPr lang="en-US" sz="2800" b="1" i="1" dirty="0" err="1">
                <a:solidFill>
                  <a:srgbClr val="C00000"/>
                </a:solidFill>
              </a:rPr>
              <a:t>Lưu</a:t>
            </a:r>
            <a:r>
              <a:rPr lang="en-US" sz="2800" b="1" i="1" dirty="0">
                <a:solidFill>
                  <a:srgbClr val="C00000"/>
                </a:solidFill>
              </a:rPr>
              <a:t> ý:</a:t>
            </a:r>
          </a:p>
          <a:p>
            <a:pPr algn="ctr"/>
            <a:r>
              <a:rPr lang="en-US" sz="2800" dirty="0" err="1">
                <a:solidFill>
                  <a:srgbClr val="C00000"/>
                </a:solidFill>
              </a:rPr>
              <a:t>Cần</a:t>
            </a:r>
            <a:r>
              <a:rPr lang="en-US" sz="2800" dirty="0">
                <a:solidFill>
                  <a:srgbClr val="C00000"/>
                </a:solidFill>
              </a:rPr>
              <a:t> </a:t>
            </a:r>
            <a:r>
              <a:rPr lang="en-US" sz="2800" dirty="0" err="1">
                <a:solidFill>
                  <a:srgbClr val="C00000"/>
                </a:solidFill>
              </a:rPr>
              <a:t>viết</a:t>
            </a:r>
            <a:r>
              <a:rPr lang="en-US" sz="2800" dirty="0">
                <a:solidFill>
                  <a:srgbClr val="C00000"/>
                </a:solidFill>
              </a:rPr>
              <a:t> </a:t>
            </a:r>
            <a:r>
              <a:rPr lang="en-US" sz="2800" dirty="0" err="1">
                <a:solidFill>
                  <a:srgbClr val="C00000"/>
                </a:solidFill>
              </a:rPr>
              <a:t>thêm</a:t>
            </a:r>
            <a:r>
              <a:rPr lang="en-US" sz="2800" dirty="0">
                <a:solidFill>
                  <a:srgbClr val="C00000"/>
                </a:solidFill>
              </a:rPr>
              <a:t> </a:t>
            </a:r>
            <a:r>
              <a:rPr lang="en-US" sz="2800" dirty="0" err="1">
                <a:solidFill>
                  <a:srgbClr val="C00000"/>
                </a:solidFill>
              </a:rPr>
              <a:t>phần</a:t>
            </a:r>
            <a:r>
              <a:rPr lang="en-US" sz="2800" dirty="0">
                <a:solidFill>
                  <a:srgbClr val="C00000"/>
                </a:solidFill>
              </a:rPr>
              <a:t> </a:t>
            </a:r>
            <a:r>
              <a:rPr lang="en-US" sz="2800" dirty="0" err="1">
                <a:solidFill>
                  <a:srgbClr val="C00000"/>
                </a:solidFill>
              </a:rPr>
              <a:t>đầu</a:t>
            </a:r>
            <a:r>
              <a:rPr lang="en-US" sz="2800" dirty="0">
                <a:solidFill>
                  <a:srgbClr val="C00000"/>
                </a:solidFill>
              </a:rPr>
              <a:t> </a:t>
            </a:r>
            <a:r>
              <a:rPr lang="en-US" sz="2800" dirty="0" err="1">
                <a:solidFill>
                  <a:srgbClr val="C00000"/>
                </a:solidFill>
              </a:rPr>
              <a:t>và</a:t>
            </a:r>
            <a:r>
              <a:rPr lang="en-US" sz="2800" dirty="0">
                <a:solidFill>
                  <a:srgbClr val="C00000"/>
                </a:solidFill>
              </a:rPr>
              <a:t> </a:t>
            </a:r>
            <a:r>
              <a:rPr lang="en-US" sz="2800" dirty="0" err="1">
                <a:solidFill>
                  <a:srgbClr val="C00000"/>
                </a:solidFill>
              </a:rPr>
              <a:t>kết</a:t>
            </a:r>
            <a:r>
              <a:rPr lang="en-US" sz="2800" dirty="0">
                <a:solidFill>
                  <a:srgbClr val="C00000"/>
                </a:solidFill>
              </a:rPr>
              <a:t> </a:t>
            </a:r>
            <a:r>
              <a:rPr lang="en-US" sz="2800" dirty="0" err="1">
                <a:solidFill>
                  <a:srgbClr val="C00000"/>
                </a:solidFill>
              </a:rPr>
              <a:t>thúc</a:t>
            </a:r>
            <a:endParaRPr lang="en-US" sz="2800" dirty="0">
              <a:solidFill>
                <a:srgbClr val="C00000"/>
              </a:solidFill>
            </a:endParaRPr>
          </a:p>
        </p:txBody>
      </p:sp>
      <p:sp>
        <p:nvSpPr>
          <p:cNvPr id="5" name="Rounded Rectangle 4"/>
          <p:cNvSpPr/>
          <p:nvPr/>
        </p:nvSpPr>
        <p:spPr>
          <a:xfrm>
            <a:off x="633047" y="1026971"/>
            <a:ext cx="10937630" cy="7666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60717" y="5501211"/>
            <a:ext cx="10937630" cy="7666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33047" y="1026971"/>
            <a:ext cx="10811716" cy="5262979"/>
          </a:xfrm>
          <a:prstGeom prst="rect">
            <a:avLst/>
          </a:prstGeom>
        </p:spPr>
        <p:txBody>
          <a:bodyPr wrap="square">
            <a:spAutoFit/>
          </a:bodyPr>
          <a:lstStyle/>
          <a:p>
            <a:pPr algn="just"/>
            <a:r>
              <a:rPr lang="en-US" sz="24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400" b="1" i="1" dirty="0">
                <a:solidFill>
                  <a:srgbClr val="000000"/>
                </a:solidFill>
                <a:latin typeface="Calibri" panose="020F0502020204030204" pitchFamily="34" charset="0"/>
                <a:ea typeface="Calibri" panose="020F0502020204030204" pitchFamily="34" charset="0"/>
                <a:cs typeface="Calibri" panose="020F0502020204030204" pitchFamily="34" charset="0"/>
              </a:rPr>
              <a:t>Để làm một con gà bằng giấy, chúng ta cần chuẩn bị dụng cụ, vật liệu và làm theo hướng dẫn sau:</a:t>
            </a:r>
          </a:p>
          <a:p>
            <a:pPr algn="just"/>
            <a:r>
              <a:rPr lang="en-US" sz="24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400" b="1" i="1" dirty="0">
                <a:solidFill>
                  <a:srgbClr val="000000"/>
                </a:solidFill>
                <a:latin typeface="Calibri" panose="020F0502020204030204" pitchFamily="34" charset="0"/>
                <a:ea typeface="Calibri" panose="020F0502020204030204" pitchFamily="34" charset="0"/>
                <a:cs typeface="Calibri" panose="020F0502020204030204" pitchFamily="34" charset="0"/>
              </a:rPr>
              <a:t>- Chuẩn bị:</a:t>
            </a:r>
          </a:p>
          <a:p>
            <a:pPr algn="just"/>
            <a:r>
              <a:rPr lang="vi-VN" sz="2400" dirty="0">
                <a:solidFill>
                  <a:srgbClr val="000000"/>
                </a:solidFill>
                <a:latin typeface="Calibri" panose="020F0502020204030204" pitchFamily="34" charset="0"/>
                <a:ea typeface="Calibri" panose="020F0502020204030204" pitchFamily="34" charset="0"/>
                <a:cs typeface="Calibri" panose="020F0502020204030204" pitchFamily="34" charset="0"/>
              </a:rPr>
              <a:t>+ Giấy màu, giấy trắng</a:t>
            </a:r>
          </a:p>
          <a:p>
            <a:pPr algn="just"/>
            <a:r>
              <a:rPr lang="vi-VN" sz="2400" dirty="0">
                <a:solidFill>
                  <a:srgbClr val="000000"/>
                </a:solidFill>
                <a:latin typeface="Calibri" panose="020F0502020204030204" pitchFamily="34" charset="0"/>
                <a:ea typeface="Calibri" panose="020F0502020204030204" pitchFamily="34" charset="0"/>
                <a:cs typeface="Calibri" panose="020F0502020204030204" pitchFamily="34" charset="0"/>
              </a:rPr>
              <a:t>+ Kéo và bút</a:t>
            </a:r>
          </a:p>
          <a:p>
            <a:pPr algn="just"/>
            <a:r>
              <a:rPr lang="en-US" sz="24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400" b="1" i="1" dirty="0">
                <a:solidFill>
                  <a:srgbClr val="000000"/>
                </a:solidFill>
                <a:latin typeface="Calibri" panose="020F0502020204030204" pitchFamily="34" charset="0"/>
                <a:ea typeface="Calibri" panose="020F0502020204030204" pitchFamily="34" charset="0"/>
                <a:cs typeface="Calibri" panose="020F0502020204030204" pitchFamily="34" charset="0"/>
              </a:rPr>
              <a:t>- Các bước thực hiện:</a:t>
            </a:r>
          </a:p>
          <a:p>
            <a:pPr algn="just"/>
            <a:r>
              <a:rPr lang="vi-VN" sz="2400" dirty="0">
                <a:solidFill>
                  <a:srgbClr val="000000"/>
                </a:solidFill>
                <a:latin typeface="Calibri" panose="020F0502020204030204" pitchFamily="34" charset="0"/>
                <a:ea typeface="Calibri" panose="020F0502020204030204" pitchFamily="34" charset="0"/>
                <a:cs typeface="Calibri" panose="020F0502020204030204" pitchFamily="34" charset="0"/>
              </a:rPr>
              <a:t>+ Bước 1: Vẽ lên giấy màu trắng các hình như phần hình 1 bên dưới. Sau đó, áp giấy màu vàng lên giấy trắng và cắt theo những hình đấy. Phần mỏ gà và phần đế dùng giấy màu cam cho đẹp hơn. Những chỗ vẽ nét đứt là hướng dẫn gấp giấy ngay tại đó. </a:t>
            </a:r>
          </a:p>
          <a:p>
            <a:pPr algn="just"/>
            <a:r>
              <a:rPr lang="vi-VN" sz="2400" dirty="0">
                <a:solidFill>
                  <a:srgbClr val="000000"/>
                </a:solidFill>
                <a:latin typeface="Calibri" panose="020F0502020204030204" pitchFamily="34" charset="0"/>
                <a:ea typeface="Calibri" panose="020F0502020204030204" pitchFamily="34" charset="0"/>
                <a:cs typeface="Calibri" panose="020F0502020204030204" pitchFamily="34" charset="0"/>
              </a:rPr>
              <a:t>+ Bước 2: Dán thành từng vòng tròn rồi dán nối với nhau </a:t>
            </a:r>
          </a:p>
          <a:p>
            <a:pPr algn="just"/>
            <a:r>
              <a:rPr lang="vi-VN" sz="2400" dirty="0">
                <a:solidFill>
                  <a:srgbClr val="000000"/>
                </a:solidFill>
                <a:latin typeface="Calibri" panose="020F0502020204030204" pitchFamily="34" charset="0"/>
                <a:ea typeface="Calibri" panose="020F0502020204030204" pitchFamily="34" charset="0"/>
                <a:cs typeface="Calibri" panose="020F0502020204030204" pitchFamily="34" charset="0"/>
              </a:rPr>
              <a:t>+ Bước 3: Dán mỏ, dán cánh như hình 2 bên dưới</a:t>
            </a:r>
          </a:p>
          <a:p>
            <a:pPr algn="just"/>
            <a:r>
              <a:rPr lang="vi-VN" sz="2400" dirty="0">
                <a:solidFill>
                  <a:srgbClr val="000000"/>
                </a:solidFill>
                <a:latin typeface="Calibri" panose="020F0502020204030204" pitchFamily="34" charset="0"/>
                <a:ea typeface="Calibri" panose="020F0502020204030204" pitchFamily="34" charset="0"/>
                <a:cs typeface="Calibri" panose="020F0502020204030204" pitchFamily="34" charset="0"/>
              </a:rPr>
              <a:t>+ Bước 4: Vẽ mắt hoặc dùng mắt thú bông dán lên.</a:t>
            </a:r>
          </a:p>
          <a:p>
            <a:pPr algn="just"/>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400" b="1" i="1" dirty="0">
                <a:solidFill>
                  <a:srgbClr val="000000"/>
                </a:solidFill>
                <a:latin typeface="Calibri" panose="020F0502020204030204" pitchFamily="34" charset="0"/>
                <a:ea typeface="Calibri" panose="020F0502020204030204" pitchFamily="34" charset="0"/>
                <a:cs typeface="Calibri" panose="020F0502020204030204" pitchFamily="34" charset="0"/>
              </a:rPr>
              <a:t>Vậy là chúng ta đã có một chú gà bằng giấy hết sức đáng yêu đúng không nào. Chúc các bạn thành công.</a:t>
            </a:r>
            <a:endParaRPr lang="vi-VN"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7BFF4F-343C-0212-1C44-B732D8A3EE36}"/>
              </a:ext>
            </a:extLst>
          </p:cNvPr>
          <p:cNvPicPr>
            <a:picLocks noChangeAspect="1"/>
          </p:cNvPicPr>
          <p:nvPr/>
        </p:nvPicPr>
        <p:blipFill>
          <a:blip r:embed="rId4"/>
          <a:stretch>
            <a:fillRect/>
          </a:stretch>
        </p:blipFill>
        <p:spPr>
          <a:xfrm>
            <a:off x="-2705100" y="-581092"/>
            <a:ext cx="2705100" cy="3088811"/>
          </a:xfrm>
          <a:prstGeom prst="rect">
            <a:avLst/>
          </a:prstGeom>
        </p:spPr>
      </p:pic>
      <p:pic>
        <p:nvPicPr>
          <p:cNvPr id="7" name="Picture 6">
            <a:extLst>
              <a:ext uri="{FF2B5EF4-FFF2-40B4-BE49-F238E27FC236}">
                <a16:creationId xmlns:a16="http://schemas.microsoft.com/office/drawing/2014/main" id="{1914F931-E34E-31A2-61AF-F5D8ACBF02AD}"/>
              </a:ext>
            </a:extLst>
          </p:cNvPr>
          <p:cNvPicPr>
            <a:picLocks noChangeAspect="1"/>
          </p:cNvPicPr>
          <p:nvPr/>
        </p:nvPicPr>
        <p:blipFill>
          <a:blip r:embed="rId4"/>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3921500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3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8357" y="596215"/>
            <a:ext cx="11182350" cy="5908447"/>
          </a:xfrm>
          <a:prstGeom prst="roundRect">
            <a:avLst>
              <a:gd name="adj" fmla="val 1421"/>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936575" y="149305"/>
            <a:ext cx="6693988" cy="10729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629" y="2099610"/>
            <a:ext cx="5249111" cy="5261304"/>
          </a:xfrm>
          <a:prstGeom prst="rect">
            <a:avLst/>
          </a:prstGeom>
        </p:spPr>
      </p:pic>
      <p:sp>
        <p:nvSpPr>
          <p:cNvPr id="9" name="îṩḷïḍê">
            <a:extLst>
              <a:ext uri="{FF2B5EF4-FFF2-40B4-BE49-F238E27FC236}">
                <a16:creationId xmlns:a16="http://schemas.microsoft.com/office/drawing/2014/main" id="{E33C3A41-6C4E-4878-BD78-62EAA57666EB}"/>
              </a:ext>
            </a:extLst>
          </p:cNvPr>
          <p:cNvSpPr txBox="1"/>
          <p:nvPr/>
        </p:nvSpPr>
        <p:spPr>
          <a:xfrm>
            <a:off x="538357" y="1327591"/>
            <a:ext cx="8336011" cy="1690591"/>
          </a:xfrm>
          <a:prstGeom prst="roundRect">
            <a:avLst>
              <a:gd name="adj" fmla="val 3405"/>
            </a:avLst>
          </a:prstGeom>
          <a:noFill/>
          <a:ln w="38100">
            <a:noFill/>
            <a:prstDash val="solid"/>
          </a:ln>
          <a:effec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Đề</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bài</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Viết</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hướng</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dẫn</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bước</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đồ</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chơi</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mà</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em</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thích</a:t>
            </a:r>
            <a:endParaRPr kumimoji="0" lang="zh-CN" altLang="en-US" sz="4400" b="1" i="0" u="none" strike="noStrike" kern="1200" cap="none" spc="0" normalizeH="0" baseline="0" noProof="0" dirty="0">
              <a:ln>
                <a:noFill/>
              </a:ln>
              <a:solidFill>
                <a:srgbClr val="C00000"/>
              </a:solidFill>
              <a:uLnTx/>
              <a:uFillTx/>
              <a:latin typeface="Calibri" panose="020F0502020204030204" pitchFamily="34" charset="0"/>
              <a:ea typeface="思源宋体 CN Heavy" panose="02020900000000000000" pitchFamily="18" charset="-122"/>
              <a:cs typeface="Calibri" panose="020F0502020204030204" pitchFamily="34" charset="0"/>
            </a:endParaRPr>
          </a:p>
        </p:txBody>
      </p:sp>
      <p:pic>
        <p:nvPicPr>
          <p:cNvPr id="5122" name="Picture 2" descr="Cách làm đồ chơi bằng giấy hình chong ch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109" y="3228992"/>
            <a:ext cx="4498487" cy="30025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5926" y="2682444"/>
            <a:ext cx="3790628" cy="3864955"/>
          </a:xfrm>
          <a:prstGeom prst="rect">
            <a:avLst/>
          </a:prstGeom>
        </p:spPr>
      </p:pic>
      <p:pic>
        <p:nvPicPr>
          <p:cNvPr id="4" name="Picture 3">
            <a:extLst>
              <a:ext uri="{FF2B5EF4-FFF2-40B4-BE49-F238E27FC236}">
                <a16:creationId xmlns:a16="http://schemas.microsoft.com/office/drawing/2014/main" id="{BF227694-BF25-C3F4-41C3-99E5C421E3A3}"/>
              </a:ext>
            </a:extLst>
          </p:cNvPr>
          <p:cNvPicPr>
            <a:picLocks noChangeAspect="1"/>
          </p:cNvPicPr>
          <p:nvPr/>
        </p:nvPicPr>
        <p:blipFill>
          <a:blip r:embed="rId7"/>
          <a:stretch>
            <a:fillRect/>
          </a:stretch>
        </p:blipFill>
        <p:spPr>
          <a:xfrm>
            <a:off x="-2705100" y="-581092"/>
            <a:ext cx="2705100" cy="3088811"/>
          </a:xfrm>
          <a:prstGeom prst="rect">
            <a:avLst/>
          </a:prstGeom>
        </p:spPr>
      </p:pic>
      <p:pic>
        <p:nvPicPr>
          <p:cNvPr id="5" name="Picture 4">
            <a:extLst>
              <a:ext uri="{FF2B5EF4-FFF2-40B4-BE49-F238E27FC236}">
                <a16:creationId xmlns:a16="http://schemas.microsoft.com/office/drawing/2014/main" id="{8E2EBD33-C766-D70B-7E14-96FFEDD963FC}"/>
              </a:ext>
            </a:extLst>
          </p:cNvPr>
          <p:cNvPicPr>
            <a:picLocks noChangeAspect="1"/>
          </p:cNvPicPr>
          <p:nvPr/>
        </p:nvPicPr>
        <p:blipFill>
          <a:blip r:embed="rId7"/>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949989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3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8357" y="596215"/>
            <a:ext cx="11182350" cy="5908447"/>
          </a:xfrm>
          <a:prstGeom prst="roundRect">
            <a:avLst>
              <a:gd name="adj" fmla="val 1421"/>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08672" y="2038763"/>
            <a:ext cx="7045570" cy="1938992"/>
          </a:xfrm>
          <a:prstGeom prst="rect">
            <a:avLst/>
          </a:prstGeom>
        </p:spPr>
        <p:txBody>
          <a:bodyPr wrap="square">
            <a:spAutoFit/>
          </a:bodyPr>
          <a:lstStyle/>
          <a:p>
            <a:pPr marL="571500" indent="-571500" algn="just">
              <a:buFontTx/>
              <a:buChar char="-"/>
            </a:pPr>
            <a:r>
              <a:rPr lang="vi-VN" sz="4000" dirty="0">
                <a:solidFill>
                  <a:srgbClr val="000000"/>
                </a:solidFill>
                <a:latin typeface="OpenSans"/>
              </a:rPr>
              <a:t>Cách trình bày các bước</a:t>
            </a:r>
            <a:endParaRPr lang="en-US" sz="4000" dirty="0">
              <a:solidFill>
                <a:srgbClr val="000000"/>
              </a:solidFill>
              <a:latin typeface="OpenSans"/>
            </a:endParaRPr>
          </a:p>
          <a:p>
            <a:pPr marL="571500" indent="-571500" algn="just">
              <a:buFontTx/>
              <a:buChar char="-"/>
            </a:pPr>
            <a:r>
              <a:rPr lang="en-US" sz="4000" dirty="0" err="1">
                <a:solidFill>
                  <a:srgbClr val="000000"/>
                </a:solidFill>
                <a:latin typeface="OpenSans"/>
              </a:rPr>
              <a:t>Chính</a:t>
            </a:r>
            <a:r>
              <a:rPr lang="en-US" sz="4000" dirty="0">
                <a:solidFill>
                  <a:srgbClr val="000000"/>
                </a:solidFill>
                <a:latin typeface="OpenSans"/>
              </a:rPr>
              <a:t> </a:t>
            </a:r>
            <a:r>
              <a:rPr lang="en-US" sz="4000" dirty="0" err="1">
                <a:solidFill>
                  <a:srgbClr val="000000"/>
                </a:solidFill>
                <a:latin typeface="OpenSans"/>
              </a:rPr>
              <a:t>tả</a:t>
            </a:r>
            <a:endParaRPr lang="vi-VN" sz="4000" dirty="0">
              <a:solidFill>
                <a:srgbClr val="000000"/>
              </a:solidFill>
              <a:latin typeface="OpenSans"/>
            </a:endParaRPr>
          </a:p>
          <a:p>
            <a:pPr algn="just"/>
            <a:r>
              <a:rPr lang="vi-VN" sz="4000" dirty="0">
                <a:solidFill>
                  <a:srgbClr val="000000"/>
                </a:solidFill>
                <a:latin typeface="OpenSans"/>
              </a:rPr>
              <a:t>- </a:t>
            </a:r>
            <a:r>
              <a:rPr lang="en-US" sz="4000" dirty="0">
                <a:solidFill>
                  <a:srgbClr val="000000"/>
                </a:solidFill>
                <a:latin typeface="OpenSans"/>
              </a:rPr>
              <a:t>  </a:t>
            </a:r>
            <a:r>
              <a:rPr lang="vi-VN" sz="4000" dirty="0">
                <a:solidFill>
                  <a:srgbClr val="000000"/>
                </a:solidFill>
                <a:latin typeface="OpenSans"/>
              </a:rPr>
              <a:t>Cách dùng từ, đặt câu </a:t>
            </a:r>
            <a:endParaRPr lang="vi-VN" sz="4000" b="0" i="0" dirty="0">
              <a:solidFill>
                <a:srgbClr val="000000"/>
              </a:solidFill>
              <a:effectLst/>
              <a:latin typeface="OpenSans"/>
            </a:endParaRPr>
          </a:p>
        </p:txBody>
      </p:sp>
      <p:pic>
        <p:nvPicPr>
          <p:cNvPr id="4" name="Picture 3"/>
          <p:cNvPicPr>
            <a:picLocks noChangeAspect="1"/>
          </p:cNvPicPr>
          <p:nvPr/>
        </p:nvPicPr>
        <p:blipFill>
          <a:blip r:embed="rId3"/>
          <a:stretch>
            <a:fillRect/>
          </a:stretch>
        </p:blipFill>
        <p:spPr>
          <a:xfrm>
            <a:off x="1813351" y="0"/>
            <a:ext cx="10229975" cy="1865538"/>
          </a:xfrm>
          <a:prstGeom prst="rect">
            <a:avLst/>
          </a:prstGeom>
        </p:spPr>
      </p:pic>
      <p:sp>
        <p:nvSpPr>
          <p:cNvPr id="14" name="矩形 9"/>
          <p:cNvSpPr/>
          <p:nvPr/>
        </p:nvSpPr>
        <p:spPr>
          <a:xfrm>
            <a:off x="846332" y="1269322"/>
            <a:ext cx="10566399" cy="769441"/>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Đọc</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lại</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bài</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làm</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của</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em</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để</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phát</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hiện</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 </a:t>
            </a:r>
            <a:r>
              <a:rPr lang="en-US" altLang="zh-CN" sz="4400" b="1"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lỗi</a:t>
            </a:r>
            <a:r>
              <a:rPr lang="en-US" altLang="zh-CN" sz="44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rPr>
              <a:t>.</a:t>
            </a:r>
            <a:endParaRPr lang="en-US" altLang="zh-CN" sz="4400" dirty="0">
              <a:solidFill>
                <a:srgbClr val="C00000"/>
              </a:solidFill>
              <a:latin typeface="Calibri" panose="020F0502020204030204" pitchFamily="34" charset="0"/>
              <a:ea typeface="Calibri" panose="020F0502020204030204" pitchFamily="34" charset="0"/>
              <a:cs typeface="Calibri" panose="020F0502020204030204" pitchFamily="34" charset="0"/>
              <a:sym typeface="+mn-ea"/>
            </a:endParaRPr>
          </a:p>
        </p:txBody>
      </p:sp>
      <p:pic>
        <p:nvPicPr>
          <p:cNvPr id="7172" name="Picture 4" descr="76) Tổng hợp cách làm đồ chơi pop it bằng giấy _ gấp rubik |Sáng Tạo Thủ  Công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1769" y="4150980"/>
            <a:ext cx="4046832" cy="2514089"/>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Hướng dẫn 14 cách làm đồ chơi bằng giấy đơn giản cho bé - Vua Nệ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8672" y="4150980"/>
            <a:ext cx="4000075" cy="2514089"/>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0" name="Picture 2" descr="Cách làm đồ chơi bằng giấy đơn giản, dễ nhất không cần ke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9973" y="2038762"/>
            <a:ext cx="2974487" cy="299043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590B905-6E87-3CE5-6718-3F1D82CFE894}"/>
              </a:ext>
            </a:extLst>
          </p:cNvPr>
          <p:cNvPicPr>
            <a:picLocks noChangeAspect="1"/>
          </p:cNvPicPr>
          <p:nvPr/>
        </p:nvPicPr>
        <p:blipFill>
          <a:blip r:embed="rId7"/>
          <a:stretch>
            <a:fillRect/>
          </a:stretch>
        </p:blipFill>
        <p:spPr>
          <a:xfrm>
            <a:off x="-2705100" y="-581092"/>
            <a:ext cx="2705100" cy="3088811"/>
          </a:xfrm>
          <a:prstGeom prst="rect">
            <a:avLst/>
          </a:prstGeom>
        </p:spPr>
      </p:pic>
      <p:pic>
        <p:nvPicPr>
          <p:cNvPr id="5" name="Picture 4">
            <a:extLst>
              <a:ext uri="{FF2B5EF4-FFF2-40B4-BE49-F238E27FC236}">
                <a16:creationId xmlns:a16="http://schemas.microsoft.com/office/drawing/2014/main" id="{DEA9AB7E-6E75-C42F-F30D-EE7700BF9819}"/>
              </a:ext>
            </a:extLst>
          </p:cNvPr>
          <p:cNvPicPr>
            <a:picLocks noChangeAspect="1"/>
          </p:cNvPicPr>
          <p:nvPr/>
        </p:nvPicPr>
        <p:blipFill>
          <a:blip r:embed="rId7"/>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4126595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randombar(horizontal)">
                                      <p:cBhvr>
                                        <p:cTn id="15" dur="500"/>
                                        <p:tgtEl>
                                          <p:spTgt spid="7172"/>
                                        </p:tgtEl>
                                      </p:cBhvr>
                                    </p:animEffect>
                                  </p:childTnLst>
                                </p:cTn>
                              </p:par>
                              <p:par>
                                <p:cTn id="16" presetID="14" presetClass="entr" presetSubtype="1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randombar(horizontal)">
                                      <p:cBhvr>
                                        <p:cTn id="18" dur="500"/>
                                        <p:tgtEl>
                                          <p:spTgt spid="71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9010" y="1227415"/>
            <a:ext cx="8370533" cy="5200339"/>
          </a:xfrm>
          <a:prstGeom prst="rect">
            <a:avLst/>
          </a:prstGeom>
        </p:spPr>
      </p:pic>
      <p:pic>
        <p:nvPicPr>
          <p:cNvPr id="3" name="Picture 2">
            <a:extLst>
              <a:ext uri="{FF2B5EF4-FFF2-40B4-BE49-F238E27FC236}">
                <a16:creationId xmlns:a16="http://schemas.microsoft.com/office/drawing/2014/main" id="{3A046715-2792-8C58-E3AD-AC940C1881C8}"/>
              </a:ext>
            </a:extLst>
          </p:cNvPr>
          <p:cNvPicPr>
            <a:picLocks noChangeAspect="1"/>
          </p:cNvPicPr>
          <p:nvPr/>
        </p:nvPicPr>
        <p:blipFill>
          <a:blip r:embed="rId3"/>
          <a:stretch>
            <a:fillRect/>
          </a:stretch>
        </p:blipFill>
        <p:spPr>
          <a:xfrm>
            <a:off x="-2705100" y="-581092"/>
            <a:ext cx="2705100" cy="3088811"/>
          </a:xfrm>
          <a:prstGeom prst="rect">
            <a:avLst/>
          </a:prstGeom>
        </p:spPr>
      </p:pic>
      <p:pic>
        <p:nvPicPr>
          <p:cNvPr id="4" name="Picture 3">
            <a:extLst>
              <a:ext uri="{FF2B5EF4-FFF2-40B4-BE49-F238E27FC236}">
                <a16:creationId xmlns:a16="http://schemas.microsoft.com/office/drawing/2014/main" id="{DD184ABF-6740-8536-0CF5-20ADAED9A2B7}"/>
              </a:ext>
            </a:extLst>
          </p:cNvPr>
          <p:cNvPicPr>
            <a:picLocks noChangeAspect="1"/>
          </p:cNvPicPr>
          <p:nvPr/>
        </p:nvPicPr>
        <p:blipFill>
          <a:blip r:embed="rId3"/>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1128363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3000" b="-1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715" y="0"/>
            <a:ext cx="7595645" cy="5389331"/>
          </a:xfrm>
          <a:prstGeom prst="rect">
            <a:avLst/>
          </a:prstGeom>
        </p:spPr>
      </p:pic>
      <p:sp>
        <p:nvSpPr>
          <p:cNvPr id="3" name="TextBox 2"/>
          <p:cNvSpPr txBox="1"/>
          <p:nvPr/>
        </p:nvSpPr>
        <p:spPr>
          <a:xfrm>
            <a:off x="2063715" y="1562497"/>
            <a:ext cx="6822831" cy="3416320"/>
          </a:xfrm>
          <a:prstGeom prst="rect">
            <a:avLst/>
          </a:prstGeom>
          <a:noFill/>
        </p:spPr>
        <p:txBody>
          <a:bodyPr wrap="square" rtlCol="0">
            <a:spAutoFit/>
          </a:bodyPr>
          <a:lstStyle/>
          <a:p>
            <a:pPr algn="ctr"/>
            <a:r>
              <a:rPr lang="en-US" sz="5400" dirty="0" err="1"/>
              <a:t>Quan</a:t>
            </a:r>
            <a:r>
              <a:rPr lang="en-US" sz="5400" dirty="0"/>
              <a:t> </a:t>
            </a:r>
            <a:r>
              <a:rPr lang="en-US" sz="5400" dirty="0" err="1"/>
              <a:t>sát</a:t>
            </a:r>
            <a:r>
              <a:rPr lang="en-US" sz="5400" dirty="0"/>
              <a:t> video </a:t>
            </a:r>
            <a:r>
              <a:rPr lang="en-US" sz="5400" dirty="0" err="1"/>
              <a:t>sau</a:t>
            </a:r>
            <a:r>
              <a:rPr lang="en-US" sz="5400" dirty="0"/>
              <a:t>, </a:t>
            </a:r>
            <a:r>
              <a:rPr lang="en-US" sz="5400" dirty="0" err="1"/>
              <a:t>nêu</a:t>
            </a:r>
            <a:r>
              <a:rPr lang="en-US" sz="5400" dirty="0"/>
              <a:t> </a:t>
            </a:r>
            <a:r>
              <a:rPr lang="en-US" sz="5400" dirty="0" err="1"/>
              <a:t>lại</a:t>
            </a:r>
            <a:r>
              <a:rPr lang="en-US" sz="5400" dirty="0"/>
              <a:t> </a:t>
            </a:r>
            <a:r>
              <a:rPr lang="en-US" sz="5400" dirty="0" err="1"/>
              <a:t>trình</a:t>
            </a:r>
            <a:r>
              <a:rPr lang="en-US" sz="5400" dirty="0"/>
              <a:t> </a:t>
            </a:r>
            <a:r>
              <a:rPr lang="en-US" sz="5400" dirty="0" err="1"/>
              <a:t>tự</a:t>
            </a:r>
            <a:r>
              <a:rPr lang="en-US" sz="5400" dirty="0"/>
              <a:t> </a:t>
            </a:r>
            <a:r>
              <a:rPr lang="en-US" sz="5400" dirty="0" err="1"/>
              <a:t>thực</a:t>
            </a:r>
            <a:r>
              <a:rPr lang="en-US" sz="5400" dirty="0"/>
              <a:t> </a:t>
            </a:r>
            <a:r>
              <a:rPr lang="en-US" sz="5400" dirty="0" err="1"/>
              <a:t>hiện</a:t>
            </a:r>
            <a:r>
              <a:rPr lang="en-US" sz="5400" dirty="0"/>
              <a:t> </a:t>
            </a:r>
            <a:r>
              <a:rPr lang="en-US" sz="5400" dirty="0" err="1"/>
              <a:t>và</a:t>
            </a:r>
            <a:r>
              <a:rPr lang="en-US" sz="5400" dirty="0"/>
              <a:t> </a:t>
            </a:r>
            <a:r>
              <a:rPr lang="en-US" sz="5400" dirty="0" err="1"/>
              <a:t>làm</a:t>
            </a:r>
            <a:r>
              <a:rPr lang="en-US" sz="5400" dirty="0"/>
              <a:t> </a:t>
            </a:r>
            <a:r>
              <a:rPr lang="en-US" sz="5400" dirty="0" err="1"/>
              <a:t>món</a:t>
            </a:r>
            <a:r>
              <a:rPr lang="en-US" sz="5400" dirty="0"/>
              <a:t> </a:t>
            </a:r>
            <a:r>
              <a:rPr lang="en-US" sz="5400" dirty="0" err="1"/>
              <a:t>đồ</a:t>
            </a:r>
            <a:r>
              <a:rPr lang="en-US" sz="5400" dirty="0"/>
              <a:t> </a:t>
            </a:r>
            <a:r>
              <a:rPr lang="en-US" sz="5400" dirty="0" err="1"/>
              <a:t>chơi</a:t>
            </a:r>
            <a:r>
              <a:rPr lang="en-US" sz="5400" dirty="0"/>
              <a:t> </a:t>
            </a:r>
            <a:r>
              <a:rPr lang="en-US" sz="5400" dirty="0" err="1"/>
              <a:t>sau</a:t>
            </a:r>
            <a:r>
              <a:rPr lang="en-US" sz="5400" dirty="0"/>
              <a:t> </a:t>
            </a:r>
            <a:r>
              <a:rPr lang="en-US" sz="5400" dirty="0" err="1"/>
              <a:t>đây</a:t>
            </a:r>
            <a:r>
              <a:rPr lang="en-US" sz="5400" dirty="0"/>
              <a:t>.</a:t>
            </a:r>
          </a:p>
        </p:txBody>
      </p:sp>
      <p:pic>
        <p:nvPicPr>
          <p:cNvPr id="2" name="Picture 1">
            <a:extLst>
              <a:ext uri="{FF2B5EF4-FFF2-40B4-BE49-F238E27FC236}">
                <a16:creationId xmlns:a16="http://schemas.microsoft.com/office/drawing/2014/main" id="{2AA9FDC1-A5C2-0B3E-7744-14160DCFA26D}"/>
              </a:ext>
            </a:extLst>
          </p:cNvPr>
          <p:cNvPicPr>
            <a:picLocks noChangeAspect="1"/>
          </p:cNvPicPr>
          <p:nvPr/>
        </p:nvPicPr>
        <p:blipFill>
          <a:blip r:embed="rId4"/>
          <a:stretch>
            <a:fillRect/>
          </a:stretch>
        </p:blipFill>
        <p:spPr>
          <a:xfrm>
            <a:off x="-2705100" y="-581092"/>
            <a:ext cx="2705100" cy="3088811"/>
          </a:xfrm>
          <a:prstGeom prst="rect">
            <a:avLst/>
          </a:prstGeom>
        </p:spPr>
      </p:pic>
      <p:pic>
        <p:nvPicPr>
          <p:cNvPr id="4" name="Picture 3">
            <a:extLst>
              <a:ext uri="{FF2B5EF4-FFF2-40B4-BE49-F238E27FC236}">
                <a16:creationId xmlns:a16="http://schemas.microsoft.com/office/drawing/2014/main" id="{80898813-4144-AAF6-5C8A-4F29470B676F}"/>
              </a:ext>
            </a:extLst>
          </p:cNvPr>
          <p:cNvPicPr>
            <a:picLocks noChangeAspect="1"/>
          </p:cNvPicPr>
          <p:nvPr/>
        </p:nvPicPr>
        <p:blipFill>
          <a:blip r:embed="rId4"/>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2523221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9767" y="227753"/>
            <a:ext cx="7270327" cy="1969347"/>
          </a:xfrm>
          <a:prstGeom prst="roundRect">
            <a:avLst>
              <a:gd name="adj" fmla="val 40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sp>
        <p:nvSpPr>
          <p:cNvPr id="6" name="Text Box 5"/>
          <p:cNvSpPr txBox="1"/>
          <p:nvPr/>
        </p:nvSpPr>
        <p:spPr>
          <a:xfrm>
            <a:off x="765387" y="2363894"/>
            <a:ext cx="11076940" cy="1569660"/>
          </a:xfrm>
          <a:prstGeom prst="rect">
            <a:avLst/>
          </a:prstGeom>
          <a:noFill/>
        </p:spPr>
        <p:txBody>
          <a:bodyPr wrap="square" rtlCol="0">
            <a:spAutoFit/>
          </a:bodyPr>
          <a:lstStyle/>
          <a:p>
            <a:pPr marL="761981" indent="-761981" defTabSz="1219170">
              <a:buClr>
                <a:srgbClr val="FFFFFF"/>
              </a:buClr>
              <a:buFont typeface="Arial" panose="020B0604020202020204" pitchFamily="34" charset="0"/>
              <a:buChar char="•"/>
            </a:pPr>
            <a:r>
              <a:rPr lang="en-US" sz="4800" kern="0" dirty="0" err="1">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Về</a:t>
            </a:r>
            <a:r>
              <a:rPr lang="en-US" sz="4800" kern="0" dirty="0">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en-US" sz="4800" kern="0" dirty="0" err="1">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nhà</a:t>
            </a:r>
            <a:r>
              <a:rPr lang="en-US" sz="4800" kern="0" dirty="0">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vi-VN" sz="4800" kern="0" dirty="0">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hoàn thiện lại bài văn của mình và kể lại cho người thân nghe</a:t>
            </a:r>
            <a:endParaRPr lang="en-US" sz="4800" kern="0" dirty="0">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endParaRPr>
          </a:p>
        </p:txBody>
      </p:sp>
      <p:sp>
        <p:nvSpPr>
          <p:cNvPr id="7" name="Text Box 6"/>
          <p:cNvSpPr txBox="1"/>
          <p:nvPr/>
        </p:nvSpPr>
        <p:spPr>
          <a:xfrm>
            <a:off x="733489" y="4386935"/>
            <a:ext cx="11076940" cy="830997"/>
          </a:xfrm>
          <a:prstGeom prst="rect">
            <a:avLst/>
          </a:prstGeom>
          <a:noFill/>
        </p:spPr>
        <p:txBody>
          <a:bodyPr wrap="square" rtlCol="0">
            <a:spAutoFit/>
          </a:bodyPr>
          <a:lstStyle/>
          <a:p>
            <a:pPr marL="761981" indent="-761981" defTabSz="1219170">
              <a:buClr>
                <a:srgbClr val="FFFFFF"/>
              </a:buClr>
              <a:buFont typeface="Arial" panose="020B0604020202020204" pitchFamily="34" charset="0"/>
              <a:buChar char="•"/>
            </a:pPr>
            <a:r>
              <a:rPr lang="en-US" sz="4800" kern="0" dirty="0" err="1">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Xem</a:t>
            </a:r>
            <a:r>
              <a:rPr lang="en-US" sz="4800" kern="0" dirty="0">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en-US" sz="4800" kern="0" dirty="0" err="1">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trước</a:t>
            </a:r>
            <a:r>
              <a:rPr lang="en-US" sz="4800" kern="0" dirty="0">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en-US" sz="4800" kern="0" dirty="0" err="1">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bài</a:t>
            </a:r>
            <a:r>
              <a:rPr lang="en-US" sz="4800" kern="0" dirty="0">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 </a:t>
            </a:r>
            <a:r>
              <a:rPr lang="en-US" sz="4800" kern="0" dirty="0" err="1">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rPr>
              <a:t>mới</a:t>
            </a:r>
            <a:endParaRPr lang="en-US" sz="4800" kern="0" dirty="0">
              <a:solidFill>
                <a:schemeClr val="bg1"/>
              </a:solidFill>
              <a:latin typeface="Cambria" panose="02040503050406030204" pitchFamily="18" charset="0"/>
              <a:ea typeface="Cambria" panose="02040503050406030204" pitchFamily="18" charset="0"/>
              <a:cs typeface="UTM Caviar" panose="02040603050506020204" charset="0"/>
              <a:sym typeface="Arial" panose="020B0604020202020204"/>
            </a:endParaRPr>
          </a:p>
        </p:txBody>
      </p:sp>
      <p:pic>
        <p:nvPicPr>
          <p:cNvPr id="2" name="Picture 1"/>
          <p:cNvPicPr>
            <a:picLocks noChangeAspect="1"/>
          </p:cNvPicPr>
          <p:nvPr/>
        </p:nvPicPr>
        <p:blipFill>
          <a:blip r:embed="rId2"/>
          <a:stretch>
            <a:fillRect/>
          </a:stretch>
        </p:blipFill>
        <p:spPr>
          <a:xfrm>
            <a:off x="3853180" y="374227"/>
            <a:ext cx="4902200" cy="167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500"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500"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pic>
        <p:nvPicPr>
          <p:cNvPr id="3" name="Picture 2">
            <a:extLst>
              <a:ext uri="{FF2B5EF4-FFF2-40B4-BE49-F238E27FC236}">
                <a16:creationId xmlns:a16="http://schemas.microsoft.com/office/drawing/2014/main" id="{4E3F40EC-1A41-B8AB-9493-0DAC2EAD539B}"/>
              </a:ext>
            </a:extLst>
          </p:cNvPr>
          <p:cNvPicPr>
            <a:picLocks noChangeAspect="1"/>
          </p:cNvPicPr>
          <p:nvPr/>
        </p:nvPicPr>
        <p:blipFill>
          <a:blip r:embed="rId5"/>
          <a:stretch>
            <a:fillRect/>
          </a:stretch>
        </p:blipFill>
        <p:spPr>
          <a:xfrm>
            <a:off x="-2705100" y="-581092"/>
            <a:ext cx="2705100" cy="3088811"/>
          </a:xfrm>
          <a:prstGeom prst="rect">
            <a:avLst/>
          </a:prstGeom>
        </p:spPr>
      </p:pic>
      <p:pic>
        <p:nvPicPr>
          <p:cNvPr id="4" name="Picture 3">
            <a:extLst>
              <a:ext uri="{FF2B5EF4-FFF2-40B4-BE49-F238E27FC236}">
                <a16:creationId xmlns:a16="http://schemas.microsoft.com/office/drawing/2014/main" id="{FC05AB24-9CB3-26E1-204D-AAE7915702A8}"/>
              </a:ext>
            </a:extLst>
          </p:cNvPr>
          <p:cNvPicPr>
            <a:picLocks noChangeAspect="1"/>
          </p:cNvPicPr>
          <p:nvPr/>
        </p:nvPicPr>
        <p:blipFill>
          <a:blip r:embed="rId5"/>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27912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73" y="167779"/>
            <a:ext cx="1866662" cy="186666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41" y="5056278"/>
            <a:ext cx="409810" cy="420524"/>
          </a:xfrm>
          <a:prstGeom prst="rect">
            <a:avLst/>
          </a:prstGeom>
        </p:spPr>
      </p:pic>
      <p:pic>
        <p:nvPicPr>
          <p:cNvPr id="4" name="Picture 3"/>
          <p:cNvPicPr>
            <a:picLocks noChangeAspect="1"/>
          </p:cNvPicPr>
          <p:nvPr/>
        </p:nvPicPr>
        <p:blipFill>
          <a:blip r:embed="rId4"/>
          <a:stretch>
            <a:fillRect/>
          </a:stretch>
        </p:blipFill>
        <p:spPr>
          <a:xfrm>
            <a:off x="2115535" y="987043"/>
            <a:ext cx="7937680" cy="5870957"/>
          </a:xfrm>
          <a:prstGeom prst="rect">
            <a:avLst/>
          </a:prstGeom>
        </p:spPr>
      </p:pic>
      <p:pic>
        <p:nvPicPr>
          <p:cNvPr id="11" name="Picture 2" descr="Free photo young children making diy project from upcycled materi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3976" y="472579"/>
            <a:ext cx="2788024" cy="2456258"/>
          </a:xfrm>
          <a:prstGeom prst="ellipse">
            <a:avLst/>
          </a:prstGeom>
          <a:ln w="63500" cap="rnd">
            <a:solidFill>
              <a:srgbClr val="333333"/>
            </a:solid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2" descr="Cách làm đồ chơi bằng giấy hình chong chó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03976" y="3137684"/>
            <a:ext cx="2053277" cy="1798080"/>
          </a:xfrm>
          <a:prstGeom prst="ellipse">
            <a:avLst/>
          </a:prstGeom>
          <a:ln w="63500" cap="rnd">
            <a:solidFill>
              <a:srgbClr val="333333"/>
            </a:solid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EFB62B-0E60-9FE4-DC3C-7247C6DDD767}"/>
              </a:ext>
            </a:extLst>
          </p:cNvPr>
          <p:cNvPicPr>
            <a:picLocks noChangeAspect="1"/>
          </p:cNvPicPr>
          <p:nvPr/>
        </p:nvPicPr>
        <p:blipFill>
          <a:blip r:embed="rId7"/>
          <a:stretch>
            <a:fillRect/>
          </a:stretch>
        </p:blipFill>
        <p:spPr>
          <a:xfrm>
            <a:off x="-2705100" y="-581092"/>
            <a:ext cx="2705100" cy="3088811"/>
          </a:xfrm>
          <a:prstGeom prst="rect">
            <a:avLst/>
          </a:prstGeom>
        </p:spPr>
      </p:pic>
      <p:pic>
        <p:nvPicPr>
          <p:cNvPr id="5" name="Picture 4">
            <a:extLst>
              <a:ext uri="{FF2B5EF4-FFF2-40B4-BE49-F238E27FC236}">
                <a16:creationId xmlns:a16="http://schemas.microsoft.com/office/drawing/2014/main" id="{ABCE59E4-855B-9AE9-866C-2969E7DC5C3D}"/>
              </a:ext>
            </a:extLst>
          </p:cNvPr>
          <p:cNvPicPr>
            <a:picLocks noChangeAspect="1"/>
          </p:cNvPicPr>
          <p:nvPr/>
        </p:nvPicPr>
        <p:blipFill>
          <a:blip r:embed="rId7"/>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893374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6563" y="1982450"/>
            <a:ext cx="8688954" cy="2893100"/>
          </a:xfrm>
          <a:prstGeom prst="rect">
            <a:avLst/>
          </a:prstGeom>
        </p:spPr>
        <p:txBody>
          <a:bodyPr wrap="square">
            <a:spAutoFit/>
          </a:bodyPr>
          <a:lstStyle/>
          <a:p>
            <a:pPr marL="457200" indent="-457200" algn="just">
              <a:spcAft>
                <a:spcPts val="0"/>
              </a:spcAft>
              <a:buFont typeface="Wingdings" panose="05000000000000000000" pitchFamily="2" charset="2"/>
              <a:buChar char="§"/>
              <a:tabLst>
                <a:tab pos="205740" algn="l"/>
              </a:tabLst>
            </a:pPr>
            <a:r>
              <a:rPr lang="en-US" sz="2600">
                <a:solidFill>
                  <a:srgbClr val="1D1D1D"/>
                </a:solidFill>
                <a:effectLst/>
                <a:latin typeface="Calibri" panose="020F0502020204030204" pitchFamily="34" charset="0"/>
                <a:ea typeface="Calibri" panose="020F0502020204030204" pitchFamily="34" charset="0"/>
                <a:cs typeface="Calibri" panose="020F0502020204030204" pitchFamily="34" charset="0"/>
              </a:rPr>
              <a:t>Nắm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được</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cấu</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trúc</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nội</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dung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hướng</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dẫn</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thực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hiện</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một</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công</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việc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a:t>
            </a:r>
            <a:endPar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0"/>
              </a:spcAft>
              <a:buFont typeface="Wingdings" panose="05000000000000000000" pitchFamily="2" charset="2"/>
              <a:buChar char="§"/>
              <a:tabLst>
                <a:tab pos="205740" algn="l"/>
              </a:tabLst>
            </a:pP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Biết</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cách</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viết</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hướng</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dẫn</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các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bước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làm</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một</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đồ</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chơi</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mà</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em</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yêu</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thích</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đúng</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cấu</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trúc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rõ</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nội</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dung,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các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bước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mạch</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lạc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dễ</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thực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hiện</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a:t>
            </a:r>
            <a:endPar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0"/>
              </a:spcAft>
              <a:buFont typeface="Wingdings" panose="05000000000000000000" pitchFamily="2" charset="2"/>
              <a:buChar char="§"/>
              <a:tabLst>
                <a:tab pos="242570" algn="l"/>
              </a:tabLst>
            </a:pP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Có</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ý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thức</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vận</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dụng</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kiến</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thức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đã</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học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vào</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cuộc</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sống</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để</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đem</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lại</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niềm</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vui</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cho</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chính</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bản</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thân</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và</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mọi</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1D1D1D"/>
                </a:solidFill>
                <a:effectLst/>
                <a:latin typeface="Calibri" panose="020F0502020204030204" pitchFamily="34" charset="0"/>
                <a:ea typeface="Calibri" panose="020F0502020204030204" pitchFamily="34" charset="0"/>
                <a:cs typeface="Calibri" panose="020F0502020204030204" pitchFamily="34" charset="0"/>
              </a:rPr>
              <a:t>người</a:t>
            </a:r>
            <a:r>
              <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rPr>
              <a:t> </a:t>
            </a:r>
            <a:r>
              <a:rPr lang="en-US" sz="2600" dirty="0" err="1">
                <a:solidFill>
                  <a:srgbClr val="464646"/>
                </a:solidFill>
                <a:effectLst/>
                <a:latin typeface="Calibri" panose="020F0502020204030204" pitchFamily="34" charset="0"/>
                <a:ea typeface="Calibri" panose="020F0502020204030204" pitchFamily="34" charset="0"/>
                <a:cs typeface="Calibri" panose="020F0502020204030204" pitchFamily="34" charset="0"/>
              </a:rPr>
              <a:t>xung</a:t>
            </a:r>
            <a:r>
              <a:rPr lang="en-US" sz="2600" dirty="0">
                <a:solidFill>
                  <a:srgbClr val="464646"/>
                </a:solidFill>
                <a:effectLst/>
                <a:latin typeface="Calibri" panose="020F0502020204030204" pitchFamily="34" charset="0"/>
                <a:ea typeface="Calibri" panose="020F0502020204030204" pitchFamily="34" charset="0"/>
                <a:cs typeface="Calibri" panose="020F0502020204030204" pitchFamily="34" charset="0"/>
              </a:rPr>
              <a:t> </a:t>
            </a:r>
            <a:r>
              <a:rPr lang="en-US" sz="2600" err="1">
                <a:solidFill>
                  <a:srgbClr val="464646"/>
                </a:solidFill>
                <a:effectLst/>
                <a:latin typeface="Calibri" panose="020F0502020204030204" pitchFamily="34" charset="0"/>
                <a:ea typeface="Calibri" panose="020F0502020204030204" pitchFamily="34" charset="0"/>
                <a:cs typeface="Calibri" panose="020F0502020204030204" pitchFamily="34" charset="0"/>
              </a:rPr>
              <a:t>quanh</a:t>
            </a:r>
            <a:r>
              <a:rPr lang="en-US" sz="2600">
                <a:solidFill>
                  <a:srgbClr val="464646"/>
                </a:solidFill>
                <a:effectLst/>
                <a:latin typeface="Calibri" panose="020F0502020204030204" pitchFamily="34" charset="0"/>
                <a:ea typeface="Calibri" panose="020F0502020204030204" pitchFamily="34" charset="0"/>
                <a:cs typeface="Calibri" panose="020F0502020204030204" pitchFamily="34" charset="0"/>
              </a:rPr>
              <a:t>.</a:t>
            </a:r>
            <a:endParaRPr lang="en-US" sz="2600" dirty="0">
              <a:solidFill>
                <a:srgbClr val="1D1D1D"/>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3855526" y="963313"/>
            <a:ext cx="4480948" cy="829128"/>
          </a:xfrm>
          <a:prstGeom prst="rect">
            <a:avLst/>
          </a:prstGeom>
        </p:spPr>
      </p:pic>
      <p:pic>
        <p:nvPicPr>
          <p:cNvPr id="4" name="Picture 3">
            <a:extLst>
              <a:ext uri="{FF2B5EF4-FFF2-40B4-BE49-F238E27FC236}">
                <a16:creationId xmlns:a16="http://schemas.microsoft.com/office/drawing/2014/main" id="{E4DC3EC4-9A62-C093-CF46-21A5EE09730A}"/>
              </a:ext>
            </a:extLst>
          </p:cNvPr>
          <p:cNvPicPr>
            <a:picLocks noChangeAspect="1"/>
          </p:cNvPicPr>
          <p:nvPr/>
        </p:nvPicPr>
        <p:blipFill>
          <a:blip r:embed="rId3"/>
          <a:stretch>
            <a:fillRect/>
          </a:stretch>
        </p:blipFill>
        <p:spPr>
          <a:xfrm>
            <a:off x="-2705100" y="-581092"/>
            <a:ext cx="2705100" cy="3088811"/>
          </a:xfrm>
          <a:prstGeom prst="rect">
            <a:avLst/>
          </a:prstGeom>
        </p:spPr>
      </p:pic>
      <p:pic>
        <p:nvPicPr>
          <p:cNvPr id="5" name="Picture 4">
            <a:extLst>
              <a:ext uri="{FF2B5EF4-FFF2-40B4-BE49-F238E27FC236}">
                <a16:creationId xmlns:a16="http://schemas.microsoft.com/office/drawing/2014/main" id="{C7F1F2E9-05AE-7775-00D1-854E48F5C9D0}"/>
              </a:ext>
            </a:extLst>
          </p:cNvPr>
          <p:cNvPicPr>
            <a:picLocks noChangeAspect="1"/>
          </p:cNvPicPr>
          <p:nvPr/>
        </p:nvPicPr>
        <p:blipFill>
          <a:blip r:embed="rId3"/>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369021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2554" y="957784"/>
            <a:ext cx="8266892" cy="5200339"/>
          </a:xfrm>
          <a:prstGeom prst="rect">
            <a:avLst/>
          </a:prstGeom>
        </p:spPr>
      </p:pic>
      <p:pic>
        <p:nvPicPr>
          <p:cNvPr id="3" name="Picture 2">
            <a:extLst>
              <a:ext uri="{FF2B5EF4-FFF2-40B4-BE49-F238E27FC236}">
                <a16:creationId xmlns:a16="http://schemas.microsoft.com/office/drawing/2014/main" id="{C2E88252-7A1B-F413-5A3A-C832AD2F1559}"/>
              </a:ext>
            </a:extLst>
          </p:cNvPr>
          <p:cNvPicPr>
            <a:picLocks noChangeAspect="1"/>
          </p:cNvPicPr>
          <p:nvPr/>
        </p:nvPicPr>
        <p:blipFill>
          <a:blip r:embed="rId3"/>
          <a:stretch>
            <a:fillRect/>
          </a:stretch>
        </p:blipFill>
        <p:spPr>
          <a:xfrm>
            <a:off x="-2705100" y="-581092"/>
            <a:ext cx="2705100" cy="3088811"/>
          </a:xfrm>
          <a:prstGeom prst="rect">
            <a:avLst/>
          </a:prstGeom>
        </p:spPr>
      </p:pic>
      <p:pic>
        <p:nvPicPr>
          <p:cNvPr id="4" name="Picture 3">
            <a:extLst>
              <a:ext uri="{FF2B5EF4-FFF2-40B4-BE49-F238E27FC236}">
                <a16:creationId xmlns:a16="http://schemas.microsoft.com/office/drawing/2014/main" id="{FDB3DB3C-525E-4FF9-9DC6-64AFAA087B6D}"/>
              </a:ext>
            </a:extLst>
          </p:cNvPr>
          <p:cNvPicPr>
            <a:picLocks noChangeAspect="1"/>
          </p:cNvPicPr>
          <p:nvPr/>
        </p:nvPicPr>
        <p:blipFill>
          <a:blip r:embed="rId3"/>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401417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a:stretch>
        </a:blipFill>
        <a:effectLst/>
      </p:bgPr>
    </p:bg>
    <p:spTree>
      <p:nvGrpSpPr>
        <p:cNvPr id="1" name=""/>
        <p:cNvGrpSpPr/>
        <p:nvPr/>
      </p:nvGrpSpPr>
      <p:grpSpPr>
        <a:xfrm>
          <a:off x="0" y="0"/>
          <a:ext cx="0" cy="0"/>
          <a:chOff x="0" y="0"/>
          <a:chExt cx="0" cy="0"/>
        </a:xfrm>
      </p:grpSpPr>
      <p:sp>
        <p:nvSpPr>
          <p:cNvPr id="4" name="îṩḷïḍê">
            <a:extLst>
              <a:ext uri="{FF2B5EF4-FFF2-40B4-BE49-F238E27FC236}">
                <a16:creationId xmlns:a16="http://schemas.microsoft.com/office/drawing/2014/main" id="{E33C3A41-6C4E-4878-BD78-62EAA57666EB}"/>
              </a:ext>
            </a:extLst>
          </p:cNvPr>
          <p:cNvSpPr txBox="1"/>
          <p:nvPr/>
        </p:nvSpPr>
        <p:spPr>
          <a:xfrm>
            <a:off x="1635650" y="4989261"/>
            <a:ext cx="8775175" cy="1690591"/>
          </a:xfrm>
          <a:prstGeom prst="roundRect">
            <a:avLst>
              <a:gd name="adj" fmla="val 38077"/>
            </a:avLst>
          </a:prstGeom>
          <a:solidFill>
            <a:schemeClr val="accent5">
              <a:lumMod val="60000"/>
              <a:lumOff val="40000"/>
            </a:schemeClr>
          </a:solidFill>
          <a:ln w="38100">
            <a:solidFill>
              <a:schemeClr val="tx1"/>
            </a:solidFill>
            <a:prstDash val="sysDash"/>
          </a:ln>
          <a:effectLst>
            <a:outerShdw blurRad="50800" dist="38100" dir="2700000" algn="tl" rotWithShape="0">
              <a:prstClr val="black">
                <a:alpha val="40000"/>
              </a:prstClr>
            </a:outerShdw>
          </a:effectLst>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Viết</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hướng</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dẫn</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bước</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làm</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lvl="0" algn="ct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một</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chơi</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mà</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em</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yêu</a:t>
            </a:r>
            <a:r>
              <a:rPr lang="en-US" sz="4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thích</a:t>
            </a:r>
            <a:endParaRPr kumimoji="0" lang="zh-CN" altLang="en-US" sz="4800" b="1" i="0" u="none" strike="noStrike" kern="1200" cap="none" spc="0" normalizeH="0" baseline="0" noProof="0" dirty="0">
              <a:ln>
                <a:noFill/>
              </a:ln>
              <a:solidFill>
                <a:schemeClr val="bg1"/>
              </a:solidFill>
              <a:effectLst/>
              <a:uLnTx/>
              <a:uFillTx/>
              <a:latin typeface="Calibri" panose="020F0502020204030204" pitchFamily="34" charset="0"/>
              <a:ea typeface="思源宋体 CN Heavy" panose="02020900000000000000" pitchFamily="18" charset="-122"/>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4648802" y="473869"/>
            <a:ext cx="3694496" cy="2176461"/>
          </a:xfrm>
          <a:prstGeom prst="rect">
            <a:avLst/>
          </a:prstGeom>
        </p:spPr>
      </p:pic>
      <p:pic>
        <p:nvPicPr>
          <p:cNvPr id="2" name="Picture 1">
            <a:extLst>
              <a:ext uri="{FF2B5EF4-FFF2-40B4-BE49-F238E27FC236}">
                <a16:creationId xmlns:a16="http://schemas.microsoft.com/office/drawing/2014/main" id="{833869F5-8B98-0093-74CB-621AC404284E}"/>
              </a:ext>
            </a:extLst>
          </p:cNvPr>
          <p:cNvPicPr>
            <a:picLocks noChangeAspect="1"/>
          </p:cNvPicPr>
          <p:nvPr/>
        </p:nvPicPr>
        <p:blipFill>
          <a:blip r:embed="rId4"/>
          <a:stretch>
            <a:fillRect/>
          </a:stretch>
        </p:blipFill>
        <p:spPr>
          <a:xfrm>
            <a:off x="-2705100" y="-581092"/>
            <a:ext cx="2705100" cy="3088811"/>
          </a:xfrm>
          <a:prstGeom prst="rect">
            <a:avLst/>
          </a:prstGeom>
        </p:spPr>
      </p:pic>
      <p:pic>
        <p:nvPicPr>
          <p:cNvPr id="3" name="Picture 2">
            <a:extLst>
              <a:ext uri="{FF2B5EF4-FFF2-40B4-BE49-F238E27FC236}">
                <a16:creationId xmlns:a16="http://schemas.microsoft.com/office/drawing/2014/main" id="{739BB3B7-6031-B776-AF01-FF6610518756}"/>
              </a:ext>
            </a:extLst>
          </p:cNvPr>
          <p:cNvPicPr>
            <a:picLocks noChangeAspect="1"/>
          </p:cNvPicPr>
          <p:nvPr/>
        </p:nvPicPr>
        <p:blipFill>
          <a:blip r:embed="rId4"/>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375483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1000"/>
            <a:lum/>
          </a:blip>
          <a:srcRect/>
          <a:stretch>
            <a:fillRect t="-13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56296" y="482856"/>
            <a:ext cx="11182350" cy="5810250"/>
          </a:xfrm>
          <a:prstGeom prst="roundRect">
            <a:avLst>
              <a:gd name="adj" fmla="val 1421"/>
            </a:avLst>
          </a:prstGeom>
          <a:solidFill>
            <a:schemeClr val="accent4">
              <a:lumMod val="20000"/>
              <a:lumOff val="80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56"/>
          <p:cNvGrpSpPr/>
          <p:nvPr/>
        </p:nvGrpSpPr>
        <p:grpSpPr>
          <a:xfrm>
            <a:off x="159327" y="1049046"/>
            <a:ext cx="2761611" cy="2528177"/>
            <a:chOff x="1980614" y="2651759"/>
            <a:chExt cx="2761611" cy="2528177"/>
          </a:xfrm>
        </p:grpSpPr>
        <p:grpSp>
          <p:nvGrpSpPr>
            <p:cNvPr id="8" name="组合 39"/>
            <p:cNvGrpSpPr/>
            <p:nvPr/>
          </p:nvGrpSpPr>
          <p:grpSpPr>
            <a:xfrm>
              <a:off x="1980614" y="2651759"/>
              <a:ext cx="2750610" cy="2528177"/>
              <a:chOff x="1368441" y="1452544"/>
              <a:chExt cx="2750610" cy="2528177"/>
            </a:xfrm>
          </p:grpSpPr>
          <p:grpSp>
            <p:nvGrpSpPr>
              <p:cNvPr id="11" name="组合 37"/>
              <p:cNvGrpSpPr/>
              <p:nvPr/>
            </p:nvGrpSpPr>
            <p:grpSpPr>
              <a:xfrm>
                <a:off x="1371600" y="2952828"/>
                <a:ext cx="2747451" cy="1027893"/>
                <a:chOff x="1371600" y="2952828"/>
                <a:chExt cx="2747451" cy="1027893"/>
              </a:xfrm>
            </p:grpSpPr>
            <p:sp>
              <p:nvSpPr>
                <p:cNvPr id="13" name="任意多边形 36"/>
                <p:cNvSpPr/>
                <p:nvPr/>
              </p:nvSpPr>
              <p:spPr>
                <a:xfrm>
                  <a:off x="1371600" y="2952828"/>
                  <a:ext cx="2747451" cy="734588"/>
                </a:xfrm>
                <a:custGeom>
                  <a:avLst/>
                  <a:gdLst>
                    <a:gd name="connsiteX0" fmla="*/ 0 w 2366369"/>
                    <a:gd name="connsiteY0" fmla="*/ 0 h 734588"/>
                    <a:gd name="connsiteX1" fmla="*/ 2366369 w 2366369"/>
                    <a:gd name="connsiteY1" fmla="*/ 0 h 734588"/>
                    <a:gd name="connsiteX2" fmla="*/ 2366369 w 2366369"/>
                    <a:gd name="connsiteY2" fmla="*/ 138243 h 734588"/>
                    <a:gd name="connsiteX3" fmla="*/ 2366369 w 2366369"/>
                    <a:gd name="connsiteY3" fmla="*/ 386717 h 734588"/>
                    <a:gd name="connsiteX4" fmla="*/ 2366369 w 2366369"/>
                    <a:gd name="connsiteY4" fmla="*/ 615316 h 734588"/>
                    <a:gd name="connsiteX5" fmla="*/ 2247097 w 2366369"/>
                    <a:gd name="connsiteY5" fmla="*/ 734588 h 734588"/>
                    <a:gd name="connsiteX6" fmla="*/ 119272 w 2366369"/>
                    <a:gd name="connsiteY6" fmla="*/ 734588 h 734588"/>
                    <a:gd name="connsiteX7" fmla="*/ 0 w 2366369"/>
                    <a:gd name="connsiteY7" fmla="*/ 615316 h 734588"/>
                    <a:gd name="connsiteX8" fmla="*/ 0 w 2366369"/>
                    <a:gd name="connsiteY8" fmla="*/ 386717 h 734588"/>
                    <a:gd name="connsiteX9" fmla="*/ 0 w 2366369"/>
                    <a:gd name="connsiteY9" fmla="*/ 138243 h 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369" h="734588">
                      <a:moveTo>
                        <a:pt x="0" y="0"/>
                      </a:moveTo>
                      <a:lnTo>
                        <a:pt x="2366369" y="0"/>
                      </a:lnTo>
                      <a:lnTo>
                        <a:pt x="2366369" y="138243"/>
                      </a:lnTo>
                      <a:lnTo>
                        <a:pt x="2366369" y="386717"/>
                      </a:lnTo>
                      <a:lnTo>
                        <a:pt x="2366369" y="615316"/>
                      </a:lnTo>
                      <a:cubicBezTo>
                        <a:pt x="2366369" y="681188"/>
                        <a:pt x="2312969" y="734588"/>
                        <a:pt x="2247097" y="734588"/>
                      </a:cubicBezTo>
                      <a:lnTo>
                        <a:pt x="119272" y="734588"/>
                      </a:lnTo>
                      <a:cubicBezTo>
                        <a:pt x="53400" y="734588"/>
                        <a:pt x="0" y="681188"/>
                        <a:pt x="0" y="615316"/>
                      </a:cubicBezTo>
                      <a:lnTo>
                        <a:pt x="0" y="386717"/>
                      </a:lnTo>
                      <a:lnTo>
                        <a:pt x="0" y="138243"/>
                      </a:lnTo>
                      <a:close/>
                    </a:path>
                  </a:pathLst>
                </a:custGeom>
                <a:solidFill>
                  <a:srgbClr val="3D5099"/>
                </a:solidFill>
                <a:ln>
                  <a:noFill/>
                </a:ln>
                <a:effectLst>
                  <a:outerShdw blurRad="50800" dist="25400" dir="2700000" algn="tl" rotWithShape="0">
                    <a:schemeClr val="tx1">
                      <a:lumMod val="65000"/>
                      <a:lumOff val="3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en-US" altLang="zh-CN" sz="2800" dirty="0" err="1">
                      <a:solidFill>
                        <a:prstClr val="white"/>
                      </a:solidFill>
                      <a:latin typeface="SVN-Olivier" panose="02040603050506020204" pitchFamily="18" charset="0"/>
                    </a:rPr>
                    <a:t>Câu</a:t>
                  </a:r>
                  <a:r>
                    <a:rPr lang="en-US" altLang="zh-CN" sz="2800" dirty="0">
                      <a:solidFill>
                        <a:prstClr val="white"/>
                      </a:solidFill>
                      <a:latin typeface="SVN-Olivier" panose="02040603050506020204" pitchFamily="18" charset="0"/>
                    </a:rPr>
                    <a:t> </a:t>
                  </a:r>
                  <a:r>
                    <a:rPr lang="en-US" altLang="zh-CN" sz="2800" dirty="0" err="1">
                      <a:solidFill>
                        <a:prstClr val="white"/>
                      </a:solidFill>
                      <a:latin typeface="SVN-Olivier" panose="02040603050506020204" pitchFamily="18" charset="0"/>
                    </a:rPr>
                    <a:t>hỏi</a:t>
                  </a:r>
                  <a:r>
                    <a:rPr lang="en-US" altLang="zh-CN" sz="2800" dirty="0">
                      <a:solidFill>
                        <a:prstClr val="white"/>
                      </a:solidFill>
                      <a:latin typeface="SVN-Olivier" panose="02040603050506020204" pitchFamily="18" charset="0"/>
                    </a:rPr>
                    <a:t> 1</a:t>
                  </a:r>
                  <a:endParaRPr kumimoji="0" lang="zh-CN" altLang="en-US" sz="2800" b="0" u="none" strike="noStrike" kern="1200" cap="none" spc="0" normalizeH="0" baseline="0" noProof="0" dirty="0">
                    <a:ln>
                      <a:noFill/>
                    </a:ln>
                    <a:solidFill>
                      <a:prstClr val="white"/>
                    </a:solidFill>
                    <a:effectLst/>
                    <a:uLnTx/>
                    <a:uFillTx/>
                    <a:latin typeface="SVN-Olivier" panose="02040603050506020204" pitchFamily="18" charset="0"/>
                  </a:endParaRPr>
                </a:p>
              </p:txBody>
            </p:sp>
            <p:sp>
              <p:nvSpPr>
                <p:cNvPr id="14" name="等腰三角形 24"/>
                <p:cNvSpPr/>
                <p:nvPr/>
              </p:nvSpPr>
              <p:spPr>
                <a:xfrm flipV="1">
                  <a:off x="2446694" y="3679422"/>
                  <a:ext cx="597262" cy="301299"/>
                </a:xfrm>
                <a:prstGeom prst="triangle">
                  <a:avLst/>
                </a:prstGeom>
                <a:solidFill>
                  <a:srgbClr val="3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1" u="none" strike="noStrike" kern="1200" cap="none" spc="0" normalizeH="0" baseline="0" noProof="0">
                    <a:ln>
                      <a:noFill/>
                    </a:ln>
                    <a:solidFill>
                      <a:prstClr val="white"/>
                    </a:solidFill>
                    <a:effectLst/>
                    <a:uLnTx/>
                    <a:uFillTx/>
                    <a:latin typeface="等线" panose="020F0502020204030204"/>
                    <a:cs typeface="+mn-cs"/>
                  </a:endParaRPr>
                </a:p>
              </p:txBody>
            </p:sp>
          </p:grpSp>
          <p:sp>
            <p:nvSpPr>
              <p:cNvPr id="12" name="任意多边形 38"/>
              <p:cNvSpPr/>
              <p:nvPr/>
            </p:nvSpPr>
            <p:spPr>
              <a:xfrm flipV="1">
                <a:off x="1368441" y="1452544"/>
                <a:ext cx="2747451" cy="1542497"/>
              </a:xfrm>
              <a:custGeom>
                <a:avLst/>
                <a:gdLst>
                  <a:gd name="connsiteX0" fmla="*/ 0 w 2366369"/>
                  <a:gd name="connsiteY0" fmla="*/ 0 h 734588"/>
                  <a:gd name="connsiteX1" fmla="*/ 2366369 w 2366369"/>
                  <a:gd name="connsiteY1" fmla="*/ 0 h 734588"/>
                  <a:gd name="connsiteX2" fmla="*/ 2366369 w 2366369"/>
                  <a:gd name="connsiteY2" fmla="*/ 138243 h 734588"/>
                  <a:gd name="connsiteX3" fmla="*/ 2366369 w 2366369"/>
                  <a:gd name="connsiteY3" fmla="*/ 386717 h 734588"/>
                  <a:gd name="connsiteX4" fmla="*/ 2366369 w 2366369"/>
                  <a:gd name="connsiteY4" fmla="*/ 615316 h 734588"/>
                  <a:gd name="connsiteX5" fmla="*/ 2247097 w 2366369"/>
                  <a:gd name="connsiteY5" fmla="*/ 734588 h 734588"/>
                  <a:gd name="connsiteX6" fmla="*/ 119272 w 2366369"/>
                  <a:gd name="connsiteY6" fmla="*/ 734588 h 734588"/>
                  <a:gd name="connsiteX7" fmla="*/ 0 w 2366369"/>
                  <a:gd name="connsiteY7" fmla="*/ 615316 h 734588"/>
                  <a:gd name="connsiteX8" fmla="*/ 0 w 2366369"/>
                  <a:gd name="connsiteY8" fmla="*/ 386717 h 734588"/>
                  <a:gd name="connsiteX9" fmla="*/ 0 w 2366369"/>
                  <a:gd name="connsiteY9" fmla="*/ 138243 h 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369" h="734588">
                    <a:moveTo>
                      <a:pt x="0" y="0"/>
                    </a:moveTo>
                    <a:lnTo>
                      <a:pt x="2366369" y="0"/>
                    </a:lnTo>
                    <a:lnTo>
                      <a:pt x="2366369" y="138243"/>
                    </a:lnTo>
                    <a:lnTo>
                      <a:pt x="2366369" y="386717"/>
                    </a:lnTo>
                    <a:lnTo>
                      <a:pt x="2366369" y="615316"/>
                    </a:lnTo>
                    <a:cubicBezTo>
                      <a:pt x="2366369" y="681188"/>
                      <a:pt x="2312969" y="734588"/>
                      <a:pt x="2247097" y="734588"/>
                    </a:cubicBezTo>
                    <a:lnTo>
                      <a:pt x="119272" y="734588"/>
                    </a:lnTo>
                    <a:cubicBezTo>
                      <a:pt x="53400" y="734588"/>
                      <a:pt x="0" y="681188"/>
                      <a:pt x="0" y="615316"/>
                    </a:cubicBezTo>
                    <a:lnTo>
                      <a:pt x="0" y="386717"/>
                    </a:lnTo>
                    <a:lnTo>
                      <a:pt x="0" y="138243"/>
                    </a:lnTo>
                    <a:close/>
                  </a:path>
                </a:pathLst>
              </a:custGeom>
              <a:solidFill>
                <a:schemeClr val="bg1"/>
              </a:solidFill>
              <a:ln>
                <a:solidFill>
                  <a:schemeClr val="bg2">
                    <a:lumMod val="75000"/>
                  </a:schemeClr>
                </a:solidFill>
              </a:ln>
              <a:effectLst>
                <a:outerShdw blurRad="50800" dist="25400" dir="2700000" algn="tl" rotWithShape="0">
                  <a:schemeClr val="tx1">
                    <a:lumMod val="65000"/>
                    <a:lumOff val="3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1" u="none" strike="noStrike" kern="1200" cap="none" spc="0" normalizeH="0" baseline="0" noProof="0">
                  <a:ln>
                    <a:noFill/>
                  </a:ln>
                  <a:solidFill>
                    <a:prstClr val="white"/>
                  </a:solidFill>
                  <a:effectLst/>
                  <a:uLnTx/>
                  <a:uFillTx/>
                  <a:latin typeface="等线" panose="020F0502020204030204"/>
                  <a:cs typeface="+mn-cs"/>
                </a:endParaRPr>
              </a:p>
            </p:txBody>
          </p:sp>
        </p:grpSp>
        <p:sp>
          <p:nvSpPr>
            <p:cNvPr id="10" name="矩形 41"/>
            <p:cNvSpPr/>
            <p:nvPr/>
          </p:nvSpPr>
          <p:spPr>
            <a:xfrm>
              <a:off x="2025456" y="2744175"/>
              <a:ext cx="2716769" cy="1384995"/>
            </a:xfrm>
            <a:prstGeom prst="rect">
              <a:avLst/>
            </a:prstGeom>
          </p:spPr>
          <p:txBody>
            <a:bodyPr wrap="square">
              <a:spAutoFit/>
            </a:bodyPr>
            <a:lstStyle/>
            <a:p>
              <a:pPr lvl="0" algn="ctr"/>
              <a:r>
                <a:rPr lang="en-US" sz="2800" i="1" dirty="0" err="1">
                  <a:latin typeface="Calibri" panose="020F0502020204030204" pitchFamily="34" charset="0"/>
                  <a:ea typeface="Calibri" panose="020F0502020204030204" pitchFamily="34" charset="0"/>
                  <a:cs typeface="Calibri" panose="020F0502020204030204" pitchFamily="34" charset="0"/>
                </a:rPr>
                <a:t>Bạn</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chọn</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đồ</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chơi</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nào</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để</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viết</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hướng</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dẫn</a:t>
              </a:r>
              <a:r>
                <a:rPr lang="en-US" sz="2800" i="1" dirty="0">
                  <a:latin typeface="Calibri" panose="020F0502020204030204" pitchFamily="34" charset="0"/>
                  <a:ea typeface="Calibri" panose="020F0502020204030204" pitchFamily="34" charset="0"/>
                  <a:cs typeface="Calibri" panose="020F0502020204030204" pitchFamily="34" charset="0"/>
                </a:rPr>
                <a:t>?</a:t>
              </a:r>
              <a:endParaRPr kumimoji="0" lang="en-US" altLang="zh-CN" sz="2800" b="0"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5" name="组合 57"/>
          <p:cNvGrpSpPr/>
          <p:nvPr/>
        </p:nvGrpSpPr>
        <p:grpSpPr>
          <a:xfrm>
            <a:off x="3032371" y="1580475"/>
            <a:ext cx="2820778" cy="2528177"/>
            <a:chOff x="1980614" y="2651759"/>
            <a:chExt cx="2820778" cy="2528177"/>
          </a:xfrm>
        </p:grpSpPr>
        <p:grpSp>
          <p:nvGrpSpPr>
            <p:cNvPr id="16" name="组合 58"/>
            <p:cNvGrpSpPr/>
            <p:nvPr/>
          </p:nvGrpSpPr>
          <p:grpSpPr>
            <a:xfrm>
              <a:off x="1980614" y="2651759"/>
              <a:ext cx="2750610" cy="2528177"/>
              <a:chOff x="1368441" y="1452544"/>
              <a:chExt cx="2750610" cy="2528177"/>
            </a:xfrm>
          </p:grpSpPr>
          <p:grpSp>
            <p:nvGrpSpPr>
              <p:cNvPr id="19" name="组合 64"/>
              <p:cNvGrpSpPr/>
              <p:nvPr/>
            </p:nvGrpSpPr>
            <p:grpSpPr>
              <a:xfrm>
                <a:off x="1371600" y="2952828"/>
                <a:ext cx="2747451" cy="1027893"/>
                <a:chOff x="1371600" y="2952828"/>
                <a:chExt cx="2747451" cy="1027893"/>
              </a:xfrm>
            </p:grpSpPr>
            <p:sp>
              <p:nvSpPr>
                <p:cNvPr id="21" name="任意多边形 66"/>
                <p:cNvSpPr/>
                <p:nvPr/>
              </p:nvSpPr>
              <p:spPr>
                <a:xfrm>
                  <a:off x="1371600" y="2952828"/>
                  <a:ext cx="2747451" cy="734588"/>
                </a:xfrm>
                <a:custGeom>
                  <a:avLst/>
                  <a:gdLst>
                    <a:gd name="connsiteX0" fmla="*/ 0 w 2366369"/>
                    <a:gd name="connsiteY0" fmla="*/ 0 h 734588"/>
                    <a:gd name="connsiteX1" fmla="*/ 2366369 w 2366369"/>
                    <a:gd name="connsiteY1" fmla="*/ 0 h 734588"/>
                    <a:gd name="connsiteX2" fmla="*/ 2366369 w 2366369"/>
                    <a:gd name="connsiteY2" fmla="*/ 138243 h 734588"/>
                    <a:gd name="connsiteX3" fmla="*/ 2366369 w 2366369"/>
                    <a:gd name="connsiteY3" fmla="*/ 386717 h 734588"/>
                    <a:gd name="connsiteX4" fmla="*/ 2366369 w 2366369"/>
                    <a:gd name="connsiteY4" fmla="*/ 615316 h 734588"/>
                    <a:gd name="connsiteX5" fmla="*/ 2247097 w 2366369"/>
                    <a:gd name="connsiteY5" fmla="*/ 734588 h 734588"/>
                    <a:gd name="connsiteX6" fmla="*/ 119272 w 2366369"/>
                    <a:gd name="connsiteY6" fmla="*/ 734588 h 734588"/>
                    <a:gd name="connsiteX7" fmla="*/ 0 w 2366369"/>
                    <a:gd name="connsiteY7" fmla="*/ 615316 h 734588"/>
                    <a:gd name="connsiteX8" fmla="*/ 0 w 2366369"/>
                    <a:gd name="connsiteY8" fmla="*/ 386717 h 734588"/>
                    <a:gd name="connsiteX9" fmla="*/ 0 w 2366369"/>
                    <a:gd name="connsiteY9" fmla="*/ 138243 h 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369" h="734588">
                      <a:moveTo>
                        <a:pt x="0" y="0"/>
                      </a:moveTo>
                      <a:lnTo>
                        <a:pt x="2366369" y="0"/>
                      </a:lnTo>
                      <a:lnTo>
                        <a:pt x="2366369" y="138243"/>
                      </a:lnTo>
                      <a:lnTo>
                        <a:pt x="2366369" y="386717"/>
                      </a:lnTo>
                      <a:lnTo>
                        <a:pt x="2366369" y="615316"/>
                      </a:lnTo>
                      <a:cubicBezTo>
                        <a:pt x="2366369" y="681188"/>
                        <a:pt x="2312969" y="734588"/>
                        <a:pt x="2247097" y="734588"/>
                      </a:cubicBezTo>
                      <a:lnTo>
                        <a:pt x="119272" y="734588"/>
                      </a:lnTo>
                      <a:cubicBezTo>
                        <a:pt x="53400" y="734588"/>
                        <a:pt x="0" y="681188"/>
                        <a:pt x="0" y="615316"/>
                      </a:cubicBezTo>
                      <a:lnTo>
                        <a:pt x="0" y="386717"/>
                      </a:lnTo>
                      <a:lnTo>
                        <a:pt x="0" y="138243"/>
                      </a:lnTo>
                      <a:close/>
                    </a:path>
                  </a:pathLst>
                </a:custGeom>
                <a:solidFill>
                  <a:schemeClr val="accent2">
                    <a:lumMod val="60000"/>
                    <a:lumOff val="40000"/>
                  </a:schemeClr>
                </a:solidFill>
                <a:ln>
                  <a:noFill/>
                </a:ln>
                <a:effectLst>
                  <a:outerShdw blurRad="50800" dist="25400" dir="2700000" algn="tl" rotWithShape="0">
                    <a:schemeClr val="tx1">
                      <a:lumMod val="65000"/>
                      <a:lumOff val="3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1" u="none" strike="noStrike" kern="1200" cap="none" spc="0" normalizeH="0" baseline="0" noProof="0">
                    <a:ln>
                      <a:noFill/>
                    </a:ln>
                    <a:solidFill>
                      <a:prstClr val="white"/>
                    </a:solidFill>
                    <a:effectLst/>
                    <a:uLnTx/>
                    <a:uFillTx/>
                    <a:latin typeface="等线" panose="020F0502020204030204"/>
                    <a:cs typeface="+mn-cs"/>
                  </a:endParaRPr>
                </a:p>
              </p:txBody>
            </p:sp>
            <p:sp>
              <p:nvSpPr>
                <p:cNvPr id="22" name="等腰三角形 67"/>
                <p:cNvSpPr/>
                <p:nvPr/>
              </p:nvSpPr>
              <p:spPr>
                <a:xfrm flipV="1">
                  <a:off x="2446694" y="3679422"/>
                  <a:ext cx="597262" cy="301299"/>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1" u="none" strike="noStrike" kern="1200" cap="none" spc="0" normalizeH="0" baseline="0" noProof="0">
                    <a:ln>
                      <a:noFill/>
                    </a:ln>
                    <a:solidFill>
                      <a:prstClr val="white"/>
                    </a:solidFill>
                    <a:effectLst/>
                    <a:uLnTx/>
                    <a:uFillTx/>
                    <a:latin typeface="等线" panose="020F0502020204030204"/>
                    <a:cs typeface="+mn-cs"/>
                  </a:endParaRPr>
                </a:p>
              </p:txBody>
            </p:sp>
          </p:grpSp>
          <p:sp>
            <p:nvSpPr>
              <p:cNvPr id="20" name="任意多边形 65"/>
              <p:cNvSpPr/>
              <p:nvPr/>
            </p:nvSpPr>
            <p:spPr>
              <a:xfrm flipV="1">
                <a:off x="1368441" y="1452544"/>
                <a:ext cx="2747451" cy="1542497"/>
              </a:xfrm>
              <a:custGeom>
                <a:avLst/>
                <a:gdLst>
                  <a:gd name="connsiteX0" fmla="*/ 0 w 2366369"/>
                  <a:gd name="connsiteY0" fmla="*/ 0 h 734588"/>
                  <a:gd name="connsiteX1" fmla="*/ 2366369 w 2366369"/>
                  <a:gd name="connsiteY1" fmla="*/ 0 h 734588"/>
                  <a:gd name="connsiteX2" fmla="*/ 2366369 w 2366369"/>
                  <a:gd name="connsiteY2" fmla="*/ 138243 h 734588"/>
                  <a:gd name="connsiteX3" fmla="*/ 2366369 w 2366369"/>
                  <a:gd name="connsiteY3" fmla="*/ 386717 h 734588"/>
                  <a:gd name="connsiteX4" fmla="*/ 2366369 w 2366369"/>
                  <a:gd name="connsiteY4" fmla="*/ 615316 h 734588"/>
                  <a:gd name="connsiteX5" fmla="*/ 2247097 w 2366369"/>
                  <a:gd name="connsiteY5" fmla="*/ 734588 h 734588"/>
                  <a:gd name="connsiteX6" fmla="*/ 119272 w 2366369"/>
                  <a:gd name="connsiteY6" fmla="*/ 734588 h 734588"/>
                  <a:gd name="connsiteX7" fmla="*/ 0 w 2366369"/>
                  <a:gd name="connsiteY7" fmla="*/ 615316 h 734588"/>
                  <a:gd name="connsiteX8" fmla="*/ 0 w 2366369"/>
                  <a:gd name="connsiteY8" fmla="*/ 386717 h 734588"/>
                  <a:gd name="connsiteX9" fmla="*/ 0 w 2366369"/>
                  <a:gd name="connsiteY9" fmla="*/ 138243 h 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369" h="734588">
                    <a:moveTo>
                      <a:pt x="0" y="0"/>
                    </a:moveTo>
                    <a:lnTo>
                      <a:pt x="2366369" y="0"/>
                    </a:lnTo>
                    <a:lnTo>
                      <a:pt x="2366369" y="138243"/>
                    </a:lnTo>
                    <a:lnTo>
                      <a:pt x="2366369" y="386717"/>
                    </a:lnTo>
                    <a:lnTo>
                      <a:pt x="2366369" y="615316"/>
                    </a:lnTo>
                    <a:cubicBezTo>
                      <a:pt x="2366369" y="681188"/>
                      <a:pt x="2312969" y="734588"/>
                      <a:pt x="2247097" y="734588"/>
                    </a:cubicBezTo>
                    <a:lnTo>
                      <a:pt x="119272" y="734588"/>
                    </a:lnTo>
                    <a:cubicBezTo>
                      <a:pt x="53400" y="734588"/>
                      <a:pt x="0" y="681188"/>
                      <a:pt x="0" y="615316"/>
                    </a:cubicBezTo>
                    <a:lnTo>
                      <a:pt x="0" y="386717"/>
                    </a:lnTo>
                    <a:lnTo>
                      <a:pt x="0" y="138243"/>
                    </a:lnTo>
                    <a:close/>
                  </a:path>
                </a:pathLst>
              </a:custGeom>
              <a:solidFill>
                <a:schemeClr val="bg1"/>
              </a:solidFill>
              <a:ln>
                <a:solidFill>
                  <a:schemeClr val="bg2">
                    <a:lumMod val="75000"/>
                  </a:schemeClr>
                </a:solidFill>
              </a:ln>
              <a:effectLst>
                <a:outerShdw blurRad="50800" dist="25400" dir="2700000" algn="tl" rotWithShape="0">
                  <a:schemeClr val="tx1">
                    <a:lumMod val="65000"/>
                    <a:lumOff val="3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1" u="none" strike="noStrike" kern="1200" cap="none" spc="0" normalizeH="0" baseline="0" noProof="0">
                  <a:ln>
                    <a:noFill/>
                  </a:ln>
                  <a:solidFill>
                    <a:prstClr val="white"/>
                  </a:solidFill>
                  <a:effectLst/>
                  <a:uLnTx/>
                  <a:uFillTx/>
                  <a:latin typeface="等线" panose="020F0502020204030204"/>
                  <a:cs typeface="+mn-cs"/>
                </a:endParaRPr>
              </a:p>
            </p:txBody>
          </p:sp>
        </p:grpSp>
        <p:sp>
          <p:nvSpPr>
            <p:cNvPr id="17" name="矩形 59"/>
            <p:cNvSpPr/>
            <p:nvPr/>
          </p:nvSpPr>
          <p:spPr>
            <a:xfrm>
              <a:off x="2503778" y="4294222"/>
              <a:ext cx="1720370" cy="52322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0" u="none" strike="noStrike" kern="1200" cap="none" spc="0" normalizeH="0" baseline="0" noProof="0" dirty="0" err="1">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Câu</a:t>
              </a:r>
              <a:r>
                <a:rPr kumimoji="0" lang="en-US" altLang="zh-CN" sz="2800" b="0" u="none" strike="noStrike" kern="1200" cap="none" spc="0" normalizeH="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 </a:t>
              </a:r>
              <a:r>
                <a:rPr kumimoji="0" lang="en-US" altLang="zh-CN" sz="2800" b="0" u="none" strike="noStrike" kern="1200" cap="none" spc="0" normalizeH="0" noProof="0" dirty="0" err="1">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hỏi</a:t>
              </a:r>
              <a:r>
                <a:rPr kumimoji="0" lang="en-US" altLang="zh-CN" sz="2800" b="0" u="none" strike="noStrike" kern="1200" cap="none" spc="0" normalizeH="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 2</a:t>
              </a:r>
              <a:endParaRPr kumimoji="0" lang="en-US" altLang="zh-CN" sz="2800" b="0" u="none" strike="noStrike" kern="1200" cap="none" spc="0" normalizeH="0" baseline="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endParaRPr>
            </a:p>
          </p:txBody>
        </p:sp>
        <p:sp>
          <p:nvSpPr>
            <p:cNvPr id="18" name="矩形 61"/>
            <p:cNvSpPr/>
            <p:nvPr/>
          </p:nvSpPr>
          <p:spPr>
            <a:xfrm>
              <a:off x="2085105" y="2952976"/>
              <a:ext cx="2716287" cy="954107"/>
            </a:xfrm>
            <a:prstGeom prst="rect">
              <a:avLst/>
            </a:prstGeom>
          </p:spPr>
          <p:txBody>
            <a:bodyPr wrap="square">
              <a:spAutoFit/>
            </a:bodyPr>
            <a:lstStyle/>
            <a:p>
              <a:pPr lvl="0" algn="ctr"/>
              <a:r>
                <a:rPr lang="en-US" sz="2800" i="1" dirty="0" err="1">
                  <a:latin typeface="Calibri" panose="020F0502020204030204" pitchFamily="34" charset="0"/>
                  <a:ea typeface="Calibri" panose="020F0502020204030204" pitchFamily="34" charset="0"/>
                  <a:cs typeface="Calibri" panose="020F0502020204030204" pitchFamily="34" charset="0"/>
                </a:rPr>
                <a:t>Đồ</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chơi</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đó</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được</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làm</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bằng</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gì</a:t>
              </a:r>
              <a:r>
                <a:rPr lang="en-US" sz="2800" i="1" dirty="0">
                  <a:latin typeface="Calibri" panose="020F0502020204030204" pitchFamily="34" charset="0"/>
                  <a:ea typeface="Calibri" panose="020F0502020204030204" pitchFamily="34" charset="0"/>
                  <a:cs typeface="Calibri" panose="020F0502020204030204" pitchFamily="34" charset="0"/>
                </a:rPr>
                <a:t>?</a:t>
              </a:r>
              <a:endParaRPr kumimoji="0" lang="en-US" altLang="zh-CN" sz="2800" b="0"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组合 68"/>
          <p:cNvGrpSpPr/>
          <p:nvPr/>
        </p:nvGrpSpPr>
        <p:grpSpPr>
          <a:xfrm>
            <a:off x="8936885" y="1170356"/>
            <a:ext cx="2775011" cy="2537702"/>
            <a:chOff x="1980614" y="2651759"/>
            <a:chExt cx="2775011" cy="2537702"/>
          </a:xfrm>
        </p:grpSpPr>
        <p:grpSp>
          <p:nvGrpSpPr>
            <p:cNvPr id="24" name="组合 69"/>
            <p:cNvGrpSpPr/>
            <p:nvPr/>
          </p:nvGrpSpPr>
          <p:grpSpPr>
            <a:xfrm>
              <a:off x="1980614" y="2651759"/>
              <a:ext cx="2750610" cy="2537702"/>
              <a:chOff x="1368441" y="1452544"/>
              <a:chExt cx="2750610" cy="2537702"/>
            </a:xfrm>
          </p:grpSpPr>
          <p:grpSp>
            <p:nvGrpSpPr>
              <p:cNvPr id="27" name="组合 75"/>
              <p:cNvGrpSpPr/>
              <p:nvPr/>
            </p:nvGrpSpPr>
            <p:grpSpPr>
              <a:xfrm>
                <a:off x="1371600" y="2952828"/>
                <a:ext cx="2747451" cy="1037418"/>
                <a:chOff x="1371600" y="2952828"/>
                <a:chExt cx="2747451" cy="1037418"/>
              </a:xfrm>
            </p:grpSpPr>
            <p:sp>
              <p:nvSpPr>
                <p:cNvPr id="29" name="任意多边形 77"/>
                <p:cNvSpPr/>
                <p:nvPr/>
              </p:nvSpPr>
              <p:spPr>
                <a:xfrm>
                  <a:off x="1371600" y="2952828"/>
                  <a:ext cx="2747451" cy="734588"/>
                </a:xfrm>
                <a:custGeom>
                  <a:avLst/>
                  <a:gdLst>
                    <a:gd name="connsiteX0" fmla="*/ 0 w 2366369"/>
                    <a:gd name="connsiteY0" fmla="*/ 0 h 734588"/>
                    <a:gd name="connsiteX1" fmla="*/ 2366369 w 2366369"/>
                    <a:gd name="connsiteY1" fmla="*/ 0 h 734588"/>
                    <a:gd name="connsiteX2" fmla="*/ 2366369 w 2366369"/>
                    <a:gd name="connsiteY2" fmla="*/ 138243 h 734588"/>
                    <a:gd name="connsiteX3" fmla="*/ 2366369 w 2366369"/>
                    <a:gd name="connsiteY3" fmla="*/ 386717 h 734588"/>
                    <a:gd name="connsiteX4" fmla="*/ 2366369 w 2366369"/>
                    <a:gd name="connsiteY4" fmla="*/ 615316 h 734588"/>
                    <a:gd name="connsiteX5" fmla="*/ 2247097 w 2366369"/>
                    <a:gd name="connsiteY5" fmla="*/ 734588 h 734588"/>
                    <a:gd name="connsiteX6" fmla="*/ 119272 w 2366369"/>
                    <a:gd name="connsiteY6" fmla="*/ 734588 h 734588"/>
                    <a:gd name="connsiteX7" fmla="*/ 0 w 2366369"/>
                    <a:gd name="connsiteY7" fmla="*/ 615316 h 734588"/>
                    <a:gd name="connsiteX8" fmla="*/ 0 w 2366369"/>
                    <a:gd name="connsiteY8" fmla="*/ 386717 h 734588"/>
                    <a:gd name="connsiteX9" fmla="*/ 0 w 2366369"/>
                    <a:gd name="connsiteY9" fmla="*/ 138243 h 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369" h="734588">
                      <a:moveTo>
                        <a:pt x="0" y="0"/>
                      </a:moveTo>
                      <a:lnTo>
                        <a:pt x="2366369" y="0"/>
                      </a:lnTo>
                      <a:lnTo>
                        <a:pt x="2366369" y="138243"/>
                      </a:lnTo>
                      <a:lnTo>
                        <a:pt x="2366369" y="386717"/>
                      </a:lnTo>
                      <a:lnTo>
                        <a:pt x="2366369" y="615316"/>
                      </a:lnTo>
                      <a:cubicBezTo>
                        <a:pt x="2366369" y="681188"/>
                        <a:pt x="2312969" y="734588"/>
                        <a:pt x="2247097" y="734588"/>
                      </a:cubicBezTo>
                      <a:lnTo>
                        <a:pt x="119272" y="734588"/>
                      </a:lnTo>
                      <a:cubicBezTo>
                        <a:pt x="53400" y="734588"/>
                        <a:pt x="0" y="681188"/>
                        <a:pt x="0" y="615316"/>
                      </a:cubicBezTo>
                      <a:lnTo>
                        <a:pt x="0" y="386717"/>
                      </a:lnTo>
                      <a:lnTo>
                        <a:pt x="0" y="138243"/>
                      </a:lnTo>
                      <a:close/>
                    </a:path>
                  </a:pathLst>
                </a:custGeom>
                <a:solidFill>
                  <a:srgbClr val="E7A300"/>
                </a:solidFill>
                <a:ln>
                  <a:noFill/>
                </a:ln>
                <a:effectLst>
                  <a:outerShdw blurRad="50800" dist="25400" dir="2700000" algn="tl" rotWithShape="0">
                    <a:schemeClr val="tx1">
                      <a:lumMod val="65000"/>
                      <a:lumOff val="3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0" name="等腰三角形 78"/>
                <p:cNvSpPr/>
                <p:nvPr/>
              </p:nvSpPr>
              <p:spPr>
                <a:xfrm flipV="1">
                  <a:off x="2446694" y="3688947"/>
                  <a:ext cx="597262" cy="301299"/>
                </a:xfrm>
                <a:prstGeom prst="triangle">
                  <a:avLst/>
                </a:prstGeom>
                <a:solidFill>
                  <a:srgbClr val="E7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sp>
            <p:nvSpPr>
              <p:cNvPr id="28" name="任意多边形 76"/>
              <p:cNvSpPr/>
              <p:nvPr/>
            </p:nvSpPr>
            <p:spPr>
              <a:xfrm flipV="1">
                <a:off x="1368441" y="1452544"/>
                <a:ext cx="2747451" cy="1542497"/>
              </a:xfrm>
              <a:custGeom>
                <a:avLst/>
                <a:gdLst>
                  <a:gd name="connsiteX0" fmla="*/ 0 w 2366369"/>
                  <a:gd name="connsiteY0" fmla="*/ 0 h 734588"/>
                  <a:gd name="connsiteX1" fmla="*/ 2366369 w 2366369"/>
                  <a:gd name="connsiteY1" fmla="*/ 0 h 734588"/>
                  <a:gd name="connsiteX2" fmla="*/ 2366369 w 2366369"/>
                  <a:gd name="connsiteY2" fmla="*/ 138243 h 734588"/>
                  <a:gd name="connsiteX3" fmla="*/ 2366369 w 2366369"/>
                  <a:gd name="connsiteY3" fmla="*/ 386717 h 734588"/>
                  <a:gd name="connsiteX4" fmla="*/ 2366369 w 2366369"/>
                  <a:gd name="connsiteY4" fmla="*/ 615316 h 734588"/>
                  <a:gd name="connsiteX5" fmla="*/ 2247097 w 2366369"/>
                  <a:gd name="connsiteY5" fmla="*/ 734588 h 734588"/>
                  <a:gd name="connsiteX6" fmla="*/ 119272 w 2366369"/>
                  <a:gd name="connsiteY6" fmla="*/ 734588 h 734588"/>
                  <a:gd name="connsiteX7" fmla="*/ 0 w 2366369"/>
                  <a:gd name="connsiteY7" fmla="*/ 615316 h 734588"/>
                  <a:gd name="connsiteX8" fmla="*/ 0 w 2366369"/>
                  <a:gd name="connsiteY8" fmla="*/ 386717 h 734588"/>
                  <a:gd name="connsiteX9" fmla="*/ 0 w 2366369"/>
                  <a:gd name="connsiteY9" fmla="*/ 138243 h 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369" h="734588">
                    <a:moveTo>
                      <a:pt x="0" y="0"/>
                    </a:moveTo>
                    <a:lnTo>
                      <a:pt x="2366369" y="0"/>
                    </a:lnTo>
                    <a:lnTo>
                      <a:pt x="2366369" y="138243"/>
                    </a:lnTo>
                    <a:lnTo>
                      <a:pt x="2366369" y="386717"/>
                    </a:lnTo>
                    <a:lnTo>
                      <a:pt x="2366369" y="615316"/>
                    </a:lnTo>
                    <a:cubicBezTo>
                      <a:pt x="2366369" y="681188"/>
                      <a:pt x="2312969" y="734588"/>
                      <a:pt x="2247097" y="734588"/>
                    </a:cubicBezTo>
                    <a:lnTo>
                      <a:pt x="119272" y="734588"/>
                    </a:lnTo>
                    <a:cubicBezTo>
                      <a:pt x="53400" y="734588"/>
                      <a:pt x="0" y="681188"/>
                      <a:pt x="0" y="615316"/>
                    </a:cubicBezTo>
                    <a:lnTo>
                      <a:pt x="0" y="386717"/>
                    </a:lnTo>
                    <a:lnTo>
                      <a:pt x="0" y="138243"/>
                    </a:lnTo>
                    <a:close/>
                  </a:path>
                </a:pathLst>
              </a:custGeom>
              <a:solidFill>
                <a:schemeClr val="bg1"/>
              </a:solidFill>
              <a:ln>
                <a:solidFill>
                  <a:schemeClr val="bg2">
                    <a:lumMod val="75000"/>
                  </a:schemeClr>
                </a:solidFill>
              </a:ln>
              <a:effectLst>
                <a:outerShdw blurRad="50800" dist="25400" dir="2700000" algn="tl" rotWithShape="0">
                  <a:schemeClr val="tx1">
                    <a:lumMod val="65000"/>
                    <a:lumOff val="3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sp>
          <p:nvSpPr>
            <p:cNvPr id="25" name="矩形 70"/>
            <p:cNvSpPr/>
            <p:nvPr/>
          </p:nvSpPr>
          <p:spPr>
            <a:xfrm>
              <a:off x="2536364" y="4237055"/>
              <a:ext cx="1670398" cy="652486"/>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Câu</a:t>
              </a:r>
              <a:r>
                <a:rPr kumimoji="0" lang="en-US" altLang="zh-CN" sz="2800" b="0" i="0" u="none" strike="noStrike" kern="1200" cap="none" spc="0" normalizeH="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 </a:t>
              </a:r>
              <a:r>
                <a:rPr kumimoji="0" lang="en-US" altLang="zh-CN" sz="2800" b="0" i="0" u="none" strike="noStrike" kern="1200" cap="none" spc="0" normalizeH="0" noProof="0" dirty="0" err="1">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hỏi</a:t>
              </a:r>
              <a:r>
                <a:rPr kumimoji="0" lang="en-US" altLang="zh-CN" sz="2800" b="0" i="0" u="none" strike="noStrike" kern="1200" cap="none" spc="0" normalizeH="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 4</a:t>
              </a:r>
              <a:endParaRPr kumimoji="0" lang="en-US" altLang="zh-CN" sz="2800" b="0" i="0" u="none" strike="noStrike" kern="1200" cap="none" spc="0" normalizeH="0" baseline="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endParaRPr>
            </a:p>
          </p:txBody>
        </p:sp>
        <p:sp>
          <p:nvSpPr>
            <p:cNvPr id="26" name="矩形 72"/>
            <p:cNvSpPr/>
            <p:nvPr/>
          </p:nvSpPr>
          <p:spPr>
            <a:xfrm>
              <a:off x="1987501" y="2708961"/>
              <a:ext cx="2768124" cy="1384995"/>
            </a:xfrm>
            <a:prstGeom prst="rect">
              <a:avLst/>
            </a:prstGeom>
          </p:spPr>
          <p:txBody>
            <a:bodyPr wrap="square">
              <a:spAutoFit/>
            </a:bodyPr>
            <a:lstStyle/>
            <a:p>
              <a:pPr lvl="0" algn="ctr"/>
              <a:r>
                <a:rPr lang="en-US" sz="2800" i="1" dirty="0" err="1">
                  <a:latin typeface="Calibri" panose="020F0502020204030204" pitchFamily="34" charset="0"/>
                  <a:ea typeface="Calibri" panose="020F0502020204030204" pitchFamily="34" charset="0"/>
                  <a:cs typeface="Calibri" panose="020F0502020204030204" pitchFamily="34" charset="0"/>
                </a:rPr>
                <a:t>Khi</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làm</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đồ</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chơi</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cần</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thực</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hiện</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những</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bước</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nào</a:t>
              </a:r>
              <a:r>
                <a:rPr lang="en-US" sz="2800" i="1" dirty="0">
                  <a:latin typeface="Calibri" panose="020F0502020204030204" pitchFamily="34" charset="0"/>
                  <a:ea typeface="Calibri" panose="020F0502020204030204" pitchFamily="34" charset="0"/>
                  <a:cs typeface="Calibri" panose="020F0502020204030204" pitchFamily="34" charset="0"/>
                </a:rPr>
                <a:t>?</a:t>
              </a:r>
              <a:endParaRPr kumimoji="0" lang="en-US" altLang="zh-CN" sz="2000" b="0"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组合 68"/>
          <p:cNvGrpSpPr/>
          <p:nvPr/>
        </p:nvGrpSpPr>
        <p:grpSpPr>
          <a:xfrm>
            <a:off x="5984676" y="1477561"/>
            <a:ext cx="2881672" cy="2537702"/>
            <a:chOff x="1936619" y="2651759"/>
            <a:chExt cx="2881672" cy="2537702"/>
          </a:xfrm>
        </p:grpSpPr>
        <p:grpSp>
          <p:nvGrpSpPr>
            <p:cNvPr id="32" name="组合 69"/>
            <p:cNvGrpSpPr/>
            <p:nvPr/>
          </p:nvGrpSpPr>
          <p:grpSpPr>
            <a:xfrm>
              <a:off x="1980614" y="2651759"/>
              <a:ext cx="2750610" cy="2537702"/>
              <a:chOff x="1368441" y="1452544"/>
              <a:chExt cx="2750610" cy="2537702"/>
            </a:xfrm>
          </p:grpSpPr>
          <p:grpSp>
            <p:nvGrpSpPr>
              <p:cNvPr id="35" name="组合 75"/>
              <p:cNvGrpSpPr/>
              <p:nvPr/>
            </p:nvGrpSpPr>
            <p:grpSpPr>
              <a:xfrm>
                <a:off x="1371600" y="2952828"/>
                <a:ext cx="2747451" cy="1037418"/>
                <a:chOff x="1371600" y="2952828"/>
                <a:chExt cx="2747451" cy="1037418"/>
              </a:xfrm>
            </p:grpSpPr>
            <p:sp>
              <p:nvSpPr>
                <p:cNvPr id="37" name="任意多边形 77"/>
                <p:cNvSpPr/>
                <p:nvPr/>
              </p:nvSpPr>
              <p:spPr>
                <a:xfrm>
                  <a:off x="1371600" y="2952828"/>
                  <a:ext cx="2747451" cy="734588"/>
                </a:xfrm>
                <a:custGeom>
                  <a:avLst/>
                  <a:gdLst>
                    <a:gd name="connsiteX0" fmla="*/ 0 w 2366369"/>
                    <a:gd name="connsiteY0" fmla="*/ 0 h 734588"/>
                    <a:gd name="connsiteX1" fmla="*/ 2366369 w 2366369"/>
                    <a:gd name="connsiteY1" fmla="*/ 0 h 734588"/>
                    <a:gd name="connsiteX2" fmla="*/ 2366369 w 2366369"/>
                    <a:gd name="connsiteY2" fmla="*/ 138243 h 734588"/>
                    <a:gd name="connsiteX3" fmla="*/ 2366369 w 2366369"/>
                    <a:gd name="connsiteY3" fmla="*/ 386717 h 734588"/>
                    <a:gd name="connsiteX4" fmla="*/ 2366369 w 2366369"/>
                    <a:gd name="connsiteY4" fmla="*/ 615316 h 734588"/>
                    <a:gd name="connsiteX5" fmla="*/ 2247097 w 2366369"/>
                    <a:gd name="connsiteY5" fmla="*/ 734588 h 734588"/>
                    <a:gd name="connsiteX6" fmla="*/ 119272 w 2366369"/>
                    <a:gd name="connsiteY6" fmla="*/ 734588 h 734588"/>
                    <a:gd name="connsiteX7" fmla="*/ 0 w 2366369"/>
                    <a:gd name="connsiteY7" fmla="*/ 615316 h 734588"/>
                    <a:gd name="connsiteX8" fmla="*/ 0 w 2366369"/>
                    <a:gd name="connsiteY8" fmla="*/ 386717 h 734588"/>
                    <a:gd name="connsiteX9" fmla="*/ 0 w 2366369"/>
                    <a:gd name="connsiteY9" fmla="*/ 138243 h 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369" h="734588">
                      <a:moveTo>
                        <a:pt x="0" y="0"/>
                      </a:moveTo>
                      <a:lnTo>
                        <a:pt x="2366369" y="0"/>
                      </a:lnTo>
                      <a:lnTo>
                        <a:pt x="2366369" y="138243"/>
                      </a:lnTo>
                      <a:lnTo>
                        <a:pt x="2366369" y="386717"/>
                      </a:lnTo>
                      <a:lnTo>
                        <a:pt x="2366369" y="615316"/>
                      </a:lnTo>
                      <a:cubicBezTo>
                        <a:pt x="2366369" y="681188"/>
                        <a:pt x="2312969" y="734588"/>
                        <a:pt x="2247097" y="734588"/>
                      </a:cubicBezTo>
                      <a:lnTo>
                        <a:pt x="119272" y="734588"/>
                      </a:lnTo>
                      <a:cubicBezTo>
                        <a:pt x="53400" y="734588"/>
                        <a:pt x="0" y="681188"/>
                        <a:pt x="0" y="615316"/>
                      </a:cubicBezTo>
                      <a:lnTo>
                        <a:pt x="0" y="386717"/>
                      </a:lnTo>
                      <a:lnTo>
                        <a:pt x="0" y="138243"/>
                      </a:lnTo>
                      <a:close/>
                    </a:path>
                  </a:pathLst>
                </a:custGeom>
                <a:solidFill>
                  <a:srgbClr val="00B050"/>
                </a:solidFill>
                <a:ln>
                  <a:noFill/>
                </a:ln>
                <a:effectLst>
                  <a:outerShdw blurRad="50800" dist="25400" dir="2700000" algn="tl" rotWithShape="0">
                    <a:schemeClr val="tx1">
                      <a:lumMod val="65000"/>
                      <a:lumOff val="3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1" u="none" strike="noStrike" kern="1200" cap="none" spc="0" normalizeH="0" baseline="0" noProof="0">
                    <a:ln>
                      <a:noFill/>
                    </a:ln>
                    <a:solidFill>
                      <a:prstClr val="white"/>
                    </a:solidFill>
                    <a:effectLst/>
                    <a:uLnTx/>
                    <a:uFillTx/>
                    <a:latin typeface="等线" panose="020F0502020204030204"/>
                    <a:cs typeface="+mn-cs"/>
                  </a:endParaRPr>
                </a:p>
              </p:txBody>
            </p:sp>
            <p:sp>
              <p:nvSpPr>
                <p:cNvPr id="38" name="等腰三角形 78"/>
                <p:cNvSpPr/>
                <p:nvPr/>
              </p:nvSpPr>
              <p:spPr>
                <a:xfrm flipV="1">
                  <a:off x="2446694" y="3688947"/>
                  <a:ext cx="597262" cy="30129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1" u="none" strike="noStrike" kern="1200" cap="none" spc="0" normalizeH="0" baseline="0" noProof="0">
                    <a:ln>
                      <a:noFill/>
                    </a:ln>
                    <a:solidFill>
                      <a:prstClr val="white"/>
                    </a:solidFill>
                    <a:effectLst/>
                    <a:uLnTx/>
                    <a:uFillTx/>
                    <a:latin typeface="等线" panose="020F0502020204030204"/>
                    <a:cs typeface="+mn-cs"/>
                  </a:endParaRPr>
                </a:p>
              </p:txBody>
            </p:sp>
          </p:grpSp>
          <p:sp>
            <p:nvSpPr>
              <p:cNvPr id="36" name="任意多边形 76"/>
              <p:cNvSpPr/>
              <p:nvPr/>
            </p:nvSpPr>
            <p:spPr>
              <a:xfrm flipV="1">
                <a:off x="1368441" y="1452544"/>
                <a:ext cx="2747451" cy="1542497"/>
              </a:xfrm>
              <a:custGeom>
                <a:avLst/>
                <a:gdLst>
                  <a:gd name="connsiteX0" fmla="*/ 0 w 2366369"/>
                  <a:gd name="connsiteY0" fmla="*/ 0 h 734588"/>
                  <a:gd name="connsiteX1" fmla="*/ 2366369 w 2366369"/>
                  <a:gd name="connsiteY1" fmla="*/ 0 h 734588"/>
                  <a:gd name="connsiteX2" fmla="*/ 2366369 w 2366369"/>
                  <a:gd name="connsiteY2" fmla="*/ 138243 h 734588"/>
                  <a:gd name="connsiteX3" fmla="*/ 2366369 w 2366369"/>
                  <a:gd name="connsiteY3" fmla="*/ 386717 h 734588"/>
                  <a:gd name="connsiteX4" fmla="*/ 2366369 w 2366369"/>
                  <a:gd name="connsiteY4" fmla="*/ 615316 h 734588"/>
                  <a:gd name="connsiteX5" fmla="*/ 2247097 w 2366369"/>
                  <a:gd name="connsiteY5" fmla="*/ 734588 h 734588"/>
                  <a:gd name="connsiteX6" fmla="*/ 119272 w 2366369"/>
                  <a:gd name="connsiteY6" fmla="*/ 734588 h 734588"/>
                  <a:gd name="connsiteX7" fmla="*/ 0 w 2366369"/>
                  <a:gd name="connsiteY7" fmla="*/ 615316 h 734588"/>
                  <a:gd name="connsiteX8" fmla="*/ 0 w 2366369"/>
                  <a:gd name="connsiteY8" fmla="*/ 386717 h 734588"/>
                  <a:gd name="connsiteX9" fmla="*/ 0 w 2366369"/>
                  <a:gd name="connsiteY9" fmla="*/ 138243 h 7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369" h="734588">
                    <a:moveTo>
                      <a:pt x="0" y="0"/>
                    </a:moveTo>
                    <a:lnTo>
                      <a:pt x="2366369" y="0"/>
                    </a:lnTo>
                    <a:lnTo>
                      <a:pt x="2366369" y="138243"/>
                    </a:lnTo>
                    <a:lnTo>
                      <a:pt x="2366369" y="386717"/>
                    </a:lnTo>
                    <a:lnTo>
                      <a:pt x="2366369" y="615316"/>
                    </a:lnTo>
                    <a:cubicBezTo>
                      <a:pt x="2366369" y="681188"/>
                      <a:pt x="2312969" y="734588"/>
                      <a:pt x="2247097" y="734588"/>
                    </a:cubicBezTo>
                    <a:lnTo>
                      <a:pt x="119272" y="734588"/>
                    </a:lnTo>
                    <a:cubicBezTo>
                      <a:pt x="53400" y="734588"/>
                      <a:pt x="0" y="681188"/>
                      <a:pt x="0" y="615316"/>
                    </a:cubicBezTo>
                    <a:lnTo>
                      <a:pt x="0" y="386717"/>
                    </a:lnTo>
                    <a:lnTo>
                      <a:pt x="0" y="138243"/>
                    </a:lnTo>
                    <a:close/>
                  </a:path>
                </a:pathLst>
              </a:custGeom>
              <a:solidFill>
                <a:schemeClr val="bg1"/>
              </a:solidFill>
              <a:ln>
                <a:solidFill>
                  <a:schemeClr val="bg2">
                    <a:lumMod val="75000"/>
                  </a:schemeClr>
                </a:solidFill>
              </a:ln>
              <a:effectLst>
                <a:outerShdw blurRad="50800" dist="25400" dir="2700000" algn="tl" rotWithShape="0">
                  <a:schemeClr val="tx1">
                    <a:lumMod val="65000"/>
                    <a:lumOff val="35000"/>
                    <a:alpha val="3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1" u="none" strike="noStrike" kern="1200" cap="none" spc="0" normalizeH="0" baseline="0" noProof="0">
                  <a:ln>
                    <a:noFill/>
                  </a:ln>
                  <a:solidFill>
                    <a:prstClr val="white"/>
                  </a:solidFill>
                  <a:effectLst/>
                  <a:uLnTx/>
                  <a:uFillTx/>
                  <a:latin typeface="等线" panose="020F0502020204030204"/>
                  <a:cs typeface="+mn-cs"/>
                </a:endParaRPr>
              </a:p>
            </p:txBody>
          </p:sp>
        </p:grpSp>
        <p:sp>
          <p:nvSpPr>
            <p:cNvPr id="33" name="矩形 70"/>
            <p:cNvSpPr/>
            <p:nvPr/>
          </p:nvSpPr>
          <p:spPr>
            <a:xfrm>
              <a:off x="2589641" y="4284805"/>
              <a:ext cx="1529395" cy="523220"/>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0" u="none" strike="noStrike" kern="1200" cap="none" spc="0" normalizeH="0" baseline="0" noProof="0" dirty="0" err="1">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Câu</a:t>
              </a:r>
              <a:r>
                <a:rPr kumimoji="0" lang="en-US" altLang="zh-CN" sz="2800" b="0" u="none" strike="noStrike" kern="1200" cap="none" spc="0" normalizeH="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 </a:t>
              </a:r>
              <a:r>
                <a:rPr kumimoji="0" lang="en-US" altLang="zh-CN" sz="2800" b="0" u="none" strike="noStrike" kern="1200" cap="none" spc="0" normalizeH="0" noProof="0" dirty="0" err="1">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hỏi</a:t>
              </a:r>
              <a:r>
                <a:rPr kumimoji="0" lang="en-US" altLang="zh-CN" sz="2800" b="0" u="none" strike="noStrike" kern="1200" cap="none" spc="0" normalizeH="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rPr>
                <a:t> 3</a:t>
              </a:r>
              <a:endParaRPr kumimoji="0" lang="en-US" altLang="zh-CN" sz="2800" b="0" u="none" strike="noStrike" kern="1200" cap="none" spc="0" normalizeH="0" baseline="0" noProof="0" dirty="0">
                <a:ln>
                  <a:noFill/>
                </a:ln>
                <a:solidFill>
                  <a:prstClr val="white"/>
                </a:solidFill>
                <a:effectLst/>
                <a:uLnTx/>
                <a:uFillTx/>
                <a:latin typeface="SVN-Olivier" panose="02040603050506020204" pitchFamily="18" charset="0"/>
                <a:ea typeface="思源宋体 CN Heavy" panose="02020900000000000000" pitchFamily="18" charset="-122"/>
                <a:cs typeface="+mn-ea"/>
                <a:sym typeface="+mn-lt"/>
              </a:endParaRPr>
            </a:p>
          </p:txBody>
        </p:sp>
        <p:sp>
          <p:nvSpPr>
            <p:cNvPr id="34" name="矩形 72"/>
            <p:cNvSpPr/>
            <p:nvPr/>
          </p:nvSpPr>
          <p:spPr>
            <a:xfrm>
              <a:off x="1936619" y="2704972"/>
              <a:ext cx="2881672" cy="1384995"/>
            </a:xfrm>
            <a:prstGeom prst="rect">
              <a:avLst/>
            </a:prstGeom>
          </p:spPr>
          <p:txBody>
            <a:bodyPr wrap="square">
              <a:spAutoFit/>
            </a:bodyPr>
            <a:lstStyle/>
            <a:p>
              <a:pPr lvl="0" algn="ctr"/>
              <a:r>
                <a:rPr lang="en-US" sz="2800" i="1" dirty="0" err="1">
                  <a:latin typeface="Calibri" panose="020F0502020204030204" pitchFamily="34" charset="0"/>
                  <a:ea typeface="Calibri" panose="020F0502020204030204" pitchFamily="34" charset="0"/>
                  <a:cs typeface="Calibri" panose="020F0502020204030204" pitchFamily="34" charset="0"/>
                </a:rPr>
                <a:t>Cần</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chuẩn</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bị</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dụng</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cụ</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vật</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liệu</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gì</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để</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làm</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đồ</a:t>
              </a:r>
              <a:r>
                <a:rPr lang="en-US" sz="2800" i="1" dirty="0">
                  <a:latin typeface="Calibri" panose="020F0502020204030204" pitchFamily="34" charset="0"/>
                  <a:ea typeface="Calibri" panose="020F0502020204030204" pitchFamily="34" charset="0"/>
                  <a:cs typeface="Calibri" panose="020F0502020204030204" pitchFamily="34" charset="0"/>
                </a:rPr>
                <a:t> </a:t>
              </a:r>
              <a:r>
                <a:rPr lang="en-US" sz="2800" i="1" dirty="0" err="1">
                  <a:latin typeface="Calibri" panose="020F0502020204030204" pitchFamily="34" charset="0"/>
                  <a:ea typeface="Calibri" panose="020F0502020204030204" pitchFamily="34" charset="0"/>
                  <a:cs typeface="Calibri" panose="020F0502020204030204" pitchFamily="34" charset="0"/>
                </a:rPr>
                <a:t>chơi</a:t>
              </a:r>
              <a:r>
                <a:rPr lang="en-US" sz="2800" i="1" dirty="0">
                  <a:latin typeface="Calibri" panose="020F0502020204030204" pitchFamily="34" charset="0"/>
                  <a:ea typeface="Calibri" panose="020F0502020204030204" pitchFamily="34" charset="0"/>
                  <a:cs typeface="Calibri" panose="020F0502020204030204" pitchFamily="34" charset="0"/>
                </a:rPr>
                <a:t>?</a:t>
              </a:r>
              <a:endParaRPr kumimoji="0" lang="en-US" altLang="zh-CN" sz="2800" b="0"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9" name="Picture 38"/>
          <p:cNvPicPr>
            <a:picLocks noChangeAspect="1"/>
          </p:cNvPicPr>
          <p:nvPr/>
        </p:nvPicPr>
        <p:blipFill>
          <a:blip r:embed="rId5"/>
          <a:stretch>
            <a:fillRect/>
          </a:stretch>
        </p:blipFill>
        <p:spPr>
          <a:xfrm>
            <a:off x="633361" y="4184418"/>
            <a:ext cx="5517358" cy="2761727"/>
          </a:xfrm>
          <a:prstGeom prst="rect">
            <a:avLst/>
          </a:prstGeom>
        </p:spPr>
      </p:pic>
      <p:pic>
        <p:nvPicPr>
          <p:cNvPr id="3" name="Picture 2"/>
          <p:cNvPicPr>
            <a:picLocks noChangeAspect="1"/>
          </p:cNvPicPr>
          <p:nvPr/>
        </p:nvPicPr>
        <p:blipFill>
          <a:blip r:embed="rId6"/>
          <a:stretch>
            <a:fillRect/>
          </a:stretch>
        </p:blipFill>
        <p:spPr>
          <a:xfrm>
            <a:off x="4266071" y="226186"/>
            <a:ext cx="3853006" cy="1072989"/>
          </a:xfrm>
          <a:prstGeom prst="rect">
            <a:avLst/>
          </a:prstGeom>
        </p:spPr>
      </p:pic>
      <p:pic>
        <p:nvPicPr>
          <p:cNvPr id="1026" name="Picture 2" descr="Free photo young children making diy project from upcycled materia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2682" y="4213137"/>
            <a:ext cx="3687332" cy="2456258"/>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E4666D-FBAB-0B46-1D6A-8DB2DD57586A}"/>
              </a:ext>
            </a:extLst>
          </p:cNvPr>
          <p:cNvPicPr>
            <a:picLocks noChangeAspect="1"/>
          </p:cNvPicPr>
          <p:nvPr/>
        </p:nvPicPr>
        <p:blipFill>
          <a:blip r:embed="rId8"/>
          <a:stretch>
            <a:fillRect/>
          </a:stretch>
        </p:blipFill>
        <p:spPr>
          <a:xfrm>
            <a:off x="-2705100" y="-581092"/>
            <a:ext cx="2705100" cy="3088811"/>
          </a:xfrm>
          <a:prstGeom prst="rect">
            <a:avLst/>
          </a:prstGeom>
        </p:spPr>
      </p:pic>
      <p:pic>
        <p:nvPicPr>
          <p:cNvPr id="5" name="Picture 4">
            <a:extLst>
              <a:ext uri="{FF2B5EF4-FFF2-40B4-BE49-F238E27FC236}">
                <a16:creationId xmlns:a16="http://schemas.microsoft.com/office/drawing/2014/main" id="{460126FB-C0BA-DDDD-BC06-2552F432EEB2}"/>
              </a:ext>
            </a:extLst>
          </p:cNvPr>
          <p:cNvPicPr>
            <a:picLocks noChangeAspect="1"/>
          </p:cNvPicPr>
          <p:nvPr/>
        </p:nvPicPr>
        <p:blipFill>
          <a:blip r:embed="rId8"/>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340848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13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56296" y="482856"/>
            <a:ext cx="11182350" cy="5810250"/>
          </a:xfrm>
          <a:prstGeom prst="roundRect">
            <a:avLst>
              <a:gd name="adj" fmla="val 1421"/>
            </a:avLst>
          </a:prstGeom>
          <a:solidFill>
            <a:schemeClr val="accent4">
              <a:lumMod val="20000"/>
              <a:lumOff val="80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4085313" y="102412"/>
            <a:ext cx="4115157" cy="1072989"/>
          </a:xfrm>
          <a:prstGeom prst="rect">
            <a:avLst/>
          </a:prstGeom>
        </p:spPr>
      </p:pic>
      <p:sp>
        <p:nvSpPr>
          <p:cNvPr id="42" name="Double Wave 41"/>
          <p:cNvSpPr/>
          <p:nvPr/>
        </p:nvSpPr>
        <p:spPr>
          <a:xfrm>
            <a:off x="653407" y="1163194"/>
            <a:ext cx="4087368" cy="1759802"/>
          </a:xfrm>
          <a:prstGeom prst="doubleWave">
            <a:avLst/>
          </a:prstGeom>
          <a:solidFill>
            <a:schemeClr val="accent1">
              <a:lumMod val="75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ea typeface="Calibri" panose="020F0502020204030204" pitchFamily="34" charset="0"/>
                <a:cs typeface="Calibri" panose="020F0502020204030204" pitchFamily="34" charset="0"/>
              </a:rPr>
              <a:t>Những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dụng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cụ</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cần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chuẩn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bị</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43" name="Double Wave 42"/>
          <p:cNvSpPr/>
          <p:nvPr/>
        </p:nvSpPr>
        <p:spPr>
          <a:xfrm>
            <a:off x="653407" y="3883340"/>
            <a:ext cx="4087368" cy="1759802"/>
          </a:xfrm>
          <a:prstGeom prst="doubleWave">
            <a:avLst/>
          </a:prstGeom>
          <a:solidFill>
            <a:srgbClr val="00B05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ea typeface="Calibri" panose="020F0502020204030204" pitchFamily="34" charset="0"/>
                <a:cs typeface="Calibri" panose="020F0502020204030204" pitchFamily="34" charset="0"/>
              </a:rPr>
              <a:t>Hướng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dẫn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thực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a:t>
            </a:r>
          </a:p>
          <a:p>
            <a:pPr algn="ctr"/>
            <a:r>
              <a:rPr lang="en-US" sz="2800" dirty="0" err="1">
                <a:latin typeface="Calibri" panose="020F0502020204030204" pitchFamily="34" charset="0"/>
                <a:ea typeface="Calibri" panose="020F0502020204030204" pitchFamily="34" charset="0"/>
                <a:cs typeface="Calibri" panose="020F0502020204030204" pitchFamily="34" charset="0"/>
              </a:rPr>
              <a:t>kể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lại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bước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hướng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dẫn</a:t>
            </a:r>
            <a:endParaRPr lang="en-US" sz="2800" dirty="0">
              <a:latin typeface="Calibri" panose="020F0502020204030204" pitchFamily="34" charset="0"/>
              <a:ea typeface="Calibri" panose="020F0502020204030204" pitchFamily="34" charset="0"/>
              <a:cs typeface="Calibri" panose="020F0502020204030204" pitchFamily="34" charset="0"/>
            </a:endParaRPr>
          </a:p>
          <a:p>
            <a:pPr algn="ctr"/>
            <a:r>
              <a:rPr lang="en-US" sz="2800" dirty="0" err="1">
                <a:latin typeface="Calibri" panose="020F0502020204030204" pitchFamily="34" charset="0"/>
                <a:ea typeface="Calibri" panose="020F0502020204030204" pitchFamily="34" charset="0"/>
                <a:cs typeface="Calibri" panose="020F0502020204030204" pitchFamily="34" charset="0"/>
              </a:rPr>
              <a:t>làm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đồ</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chơi</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44" name="Rounded Rectangle 43"/>
          <p:cNvSpPr/>
          <p:nvPr/>
        </p:nvSpPr>
        <p:spPr>
          <a:xfrm>
            <a:off x="4940634" y="994352"/>
            <a:ext cx="6519672" cy="2097487"/>
          </a:xfrm>
          <a:prstGeom prst="roundRect">
            <a:avLst/>
          </a:prstGeom>
          <a:solidFill>
            <a:schemeClr val="accent1">
              <a:lumMod val="75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800" dirty="0" err="1">
                <a:latin typeface="Calibri" panose="020F0502020204030204" pitchFamily="34" charset="0"/>
                <a:ea typeface="Calibri" panose="020F0502020204030204" pitchFamily="34" charset="0"/>
                <a:cs typeface="Calibri" panose="020F0502020204030204" pitchFamily="34" charset="0"/>
              </a:rPr>
              <a:t>Nêu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dụng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cụ</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cần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dùng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ví</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dụ</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kéo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kìm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dây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thép</a:t>
            </a:r>
            <a:r>
              <a:rPr lang="en-US" sz="2800" dirty="0">
                <a:latin typeface="Calibri" panose="020F0502020204030204" pitchFamily="34" charset="0"/>
                <a:ea typeface="Calibri" panose="020F0502020204030204" pitchFamily="34" charset="0"/>
                <a:cs typeface="Calibri" panose="020F0502020204030204" pitchFamily="34" charset="0"/>
              </a:rPr>
              <a:t>,…)</a:t>
            </a:r>
          </a:p>
          <a:p>
            <a:pPr marL="285750" indent="-285750" algn="just">
              <a:buFontTx/>
              <a:buChar char="-"/>
            </a:pPr>
            <a:r>
              <a:rPr lang="en-US" sz="2800" dirty="0" err="1">
                <a:latin typeface="Calibri" panose="020F0502020204030204" pitchFamily="34" charset="0"/>
                <a:ea typeface="Calibri" panose="020F0502020204030204" pitchFamily="34" charset="0"/>
                <a:cs typeface="Calibri" panose="020F0502020204030204" pitchFamily="34" charset="0"/>
              </a:rPr>
              <a:t>Nêu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cần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sử</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dụng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ví</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dụ</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bìa</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giấy</a:t>
            </a:r>
            <a:r>
              <a:rPr lang="en-US" sz="2800" dirty="0">
                <a:latin typeface="Calibri" panose="020F0502020204030204" pitchFamily="34" charset="0"/>
                <a:ea typeface="Calibri" panose="020F0502020204030204" pitchFamily="34" charset="0"/>
                <a:cs typeface="Calibri" panose="020F0502020204030204" pitchFamily="34" charset="0"/>
              </a:rPr>
              <a:t>,…)</a:t>
            </a:r>
          </a:p>
        </p:txBody>
      </p:sp>
      <p:sp>
        <p:nvSpPr>
          <p:cNvPr id="45" name="Rounded Rectangle 44"/>
          <p:cNvSpPr/>
          <p:nvPr/>
        </p:nvSpPr>
        <p:spPr>
          <a:xfrm>
            <a:off x="4940634" y="3229224"/>
            <a:ext cx="6519672" cy="2926496"/>
          </a:xfrm>
          <a:prstGeom prst="roundRect">
            <a:avLst/>
          </a:prstGeom>
          <a:solidFill>
            <a:srgbClr val="00B05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800" dirty="0" err="1">
                <a:latin typeface="Calibri" panose="020F0502020204030204" pitchFamily="34" charset="0"/>
                <a:ea typeface="Calibri" panose="020F0502020204030204" pitchFamily="34" charset="0"/>
                <a:cs typeface="Calibri" panose="020F0502020204030204" pitchFamily="34" charset="0"/>
              </a:rPr>
              <a:t>Nêu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các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bước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làm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đồ</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chơi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theo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trình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tự</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ví</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dụ</a:t>
            </a:r>
            <a:r>
              <a:rPr lang="en-US" sz="2800" dirty="0">
                <a:latin typeface="Calibri" panose="020F0502020204030204" pitchFamily="34" charset="0"/>
                <a:ea typeface="Calibri" panose="020F0502020204030204" pitchFamily="34" charset="0"/>
                <a:cs typeface="Calibri" panose="020F0502020204030204" pitchFamily="34" charset="0"/>
              </a:rPr>
              <a:t>: 1. </a:t>
            </a:r>
            <a:r>
              <a:rPr lang="en-US" sz="2800" dirty="0" err="1">
                <a:latin typeface="Calibri" panose="020F0502020204030204" pitchFamily="34" charset="0"/>
                <a:ea typeface="Calibri" panose="020F0502020204030204" pitchFamily="34" charset="0"/>
                <a:cs typeface="Calibri" panose="020F0502020204030204" pitchFamily="34" charset="0"/>
              </a:rPr>
              <a:t>Vẽ</a:t>
            </a:r>
            <a:r>
              <a:rPr lang="en-US" sz="2800" dirty="0">
                <a:latin typeface="Calibri" panose="020F0502020204030204" pitchFamily="34" charset="0"/>
                <a:ea typeface="Calibri" panose="020F0502020204030204" pitchFamily="34" charset="0"/>
                <a:cs typeface="Calibri" panose="020F0502020204030204" pitchFamily="34" charset="0"/>
              </a:rPr>
              <a:t>; 2. </a:t>
            </a:r>
            <a:r>
              <a:rPr lang="en-US" sz="2800" dirty="0" err="1">
                <a:latin typeface="Calibri" panose="020F0502020204030204" pitchFamily="34" charset="0"/>
                <a:ea typeface="Calibri" panose="020F0502020204030204" pitchFamily="34" charset="0"/>
                <a:cs typeface="Calibri" panose="020F0502020204030204" pitchFamily="34" charset="0"/>
              </a:rPr>
              <a:t>Cắt</a:t>
            </a:r>
            <a:r>
              <a:rPr lang="en-US" sz="2800" dirty="0">
                <a:latin typeface="Calibri" panose="020F0502020204030204" pitchFamily="34" charset="0"/>
                <a:ea typeface="Calibri" panose="020F0502020204030204" pitchFamily="34" charset="0"/>
                <a:cs typeface="Calibri" panose="020F0502020204030204" pitchFamily="34" charset="0"/>
              </a:rPr>
              <a:t>; 3. </a:t>
            </a:r>
            <a:r>
              <a:rPr lang="en-US" sz="2800" dirty="0" err="1">
                <a:latin typeface="Calibri" panose="020F0502020204030204" pitchFamily="34" charset="0"/>
                <a:ea typeface="Calibri" panose="020F0502020204030204" pitchFamily="34" charset="0"/>
                <a:cs typeface="Calibri" panose="020F0502020204030204" pitchFamily="34" charset="0"/>
              </a:rPr>
              <a:t>Dán</a:t>
            </a:r>
            <a:r>
              <a:rPr lang="en-US" sz="2800" dirty="0">
                <a:latin typeface="Calibri" panose="020F0502020204030204" pitchFamily="34" charset="0"/>
                <a:ea typeface="Calibri" panose="020F0502020204030204" pitchFamily="34" charset="0"/>
                <a:cs typeface="Calibri" panose="020F0502020204030204" pitchFamily="34" charset="0"/>
              </a:rPr>
              <a:t>;…).</a:t>
            </a:r>
          </a:p>
          <a:p>
            <a:pPr marL="285750" indent="-285750" algn="just">
              <a:buFontTx/>
              <a:buChar char="-"/>
            </a:pPr>
            <a:r>
              <a:rPr lang="en-US" sz="2800" dirty="0" err="1">
                <a:latin typeface="Calibri" panose="020F0502020204030204" pitchFamily="34" charset="0"/>
                <a:ea typeface="Calibri" panose="020F0502020204030204" pitchFamily="34" charset="0"/>
                <a:cs typeface="Calibri" panose="020F0502020204030204" pitchFamily="34" charset="0"/>
              </a:rPr>
              <a:t>Mỗi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bước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có</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gồm</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nhiều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việc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Mỗi</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việc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cần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nêu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rõ</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dụng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cụ</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vật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liệu</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cách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làm</a:t>
            </a:r>
            <a:r>
              <a:rPr lang="en-US" sz="2800" dirty="0">
                <a:latin typeface="Calibri" panose="020F0502020204030204" pitchFamily="34" charset="0"/>
                <a:ea typeface="Calibri" panose="020F0502020204030204" pitchFamily="34" charset="0"/>
                <a:cs typeface="Calibri" panose="020F0502020204030204" pitchFamily="34" charset="0"/>
              </a:rPr>
              <a:t>,…</a:t>
            </a:r>
          </a:p>
          <a:p>
            <a:pPr marL="285750" indent="-285750" algn="just">
              <a:buFontTx/>
              <a:buChar char="-"/>
            </a:pPr>
            <a:r>
              <a:rPr lang="en-US" sz="2800" dirty="0" err="1">
                <a:latin typeface="Calibri" panose="020F0502020204030204" pitchFamily="34" charset="0"/>
                <a:ea typeface="Calibri" panose="020F0502020204030204" pitchFamily="34" charset="0"/>
                <a:cs typeface="Calibri" panose="020F0502020204030204" pitchFamily="34" charset="0"/>
              </a:rPr>
              <a:t>Ví</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dụ</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dùng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kéo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cắt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hình</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chữ</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nhật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từ</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giấy</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trắng</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để</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tạo</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thân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nhỏ</a:t>
            </a:r>
            <a:r>
              <a:rPr lang="en-US" sz="2800"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6826541C-16C3-5290-F1DF-2EBE2B6A8311}"/>
              </a:ext>
            </a:extLst>
          </p:cNvPr>
          <p:cNvPicPr>
            <a:picLocks noChangeAspect="1"/>
          </p:cNvPicPr>
          <p:nvPr/>
        </p:nvPicPr>
        <p:blipFill>
          <a:blip r:embed="rId5"/>
          <a:stretch>
            <a:fillRect/>
          </a:stretch>
        </p:blipFill>
        <p:spPr>
          <a:xfrm>
            <a:off x="-2705100" y="-581092"/>
            <a:ext cx="2705100" cy="3088811"/>
          </a:xfrm>
          <a:prstGeom prst="rect">
            <a:avLst/>
          </a:prstGeom>
        </p:spPr>
      </p:pic>
      <p:pic>
        <p:nvPicPr>
          <p:cNvPr id="5" name="Picture 4">
            <a:extLst>
              <a:ext uri="{FF2B5EF4-FFF2-40B4-BE49-F238E27FC236}">
                <a16:creationId xmlns:a16="http://schemas.microsoft.com/office/drawing/2014/main" id="{EBB357FC-10D2-6A89-21E1-1A60C4CC6067}"/>
              </a:ext>
            </a:extLst>
          </p:cNvPr>
          <p:cNvPicPr>
            <a:picLocks noChangeAspect="1"/>
          </p:cNvPicPr>
          <p:nvPr/>
        </p:nvPicPr>
        <p:blipFill>
          <a:blip r:embed="rId5"/>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178067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0-#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laser.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0-#ppt_w/2"/>
                                          </p:val>
                                        </p:tav>
                                        <p:tav tm="100000">
                                          <p:val>
                                            <p:strVal val="#ppt_x"/>
                                          </p:val>
                                        </p:tav>
                                      </p:tavLst>
                                    </p:anim>
                                    <p:anim calcmode="lin" valueType="num">
                                      <p:cBhvr additive="base">
                                        <p:cTn id="27" dur="5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randombar(horizont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randombar(horizontal)">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3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56296" y="447687"/>
            <a:ext cx="11182350" cy="5810250"/>
          </a:xfrm>
          <a:prstGeom prst="roundRect">
            <a:avLst>
              <a:gd name="adj" fmla="val 1421"/>
            </a:avLst>
          </a:prstGeom>
          <a:solidFill>
            <a:schemeClr val="accent4">
              <a:lumMod val="20000"/>
              <a:lumOff val="80000"/>
            </a:schemeClr>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58082" y="90205"/>
            <a:ext cx="4115157" cy="1072989"/>
          </a:xfrm>
          <a:prstGeom prst="rect">
            <a:avLst/>
          </a:prstGeom>
        </p:spPr>
      </p:pic>
      <p:sp>
        <p:nvSpPr>
          <p:cNvPr id="8" name="Rectangle 7"/>
          <p:cNvSpPr/>
          <p:nvPr/>
        </p:nvSpPr>
        <p:spPr>
          <a:xfrm>
            <a:off x="895178" y="893564"/>
            <a:ext cx="10304585" cy="5262979"/>
          </a:xfrm>
          <a:prstGeom prst="rect">
            <a:avLst/>
          </a:prstGeom>
        </p:spPr>
        <p:txBody>
          <a:bodyPr wrap="square">
            <a:spAutoFit/>
          </a:bodyPr>
          <a:lstStyle/>
          <a:p>
            <a:pPr algn="just"/>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Chuẩn bị:</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Giấy màu, giấy trắng</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Kéo và bút</a:t>
            </a:r>
          </a:p>
          <a:p>
            <a:pPr algn="just"/>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Các bước thực hiện: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Bước 1: Vẽ lên giấy màu trắng các hình như phần hình 1 bên dưới. Sau đó, áp giấy màu vàng lên giấy trắng và cắt theo những hình đấy. Phần mỏ gà và phần đế dùng giấy màu cam cho đẹp hơn. Những chỗ vẽ nét đứt là hướng dẫn gấp giấy ngay tại đó. </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Bước 2: Dán thành từng vòng tròn rồi dán nối với nhau </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Bước 3: Dán mỏ, dán cánh như hình 2 bên dưới</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Bước 4: Vẽ mắt hoặc dùng mắt thú bông dán lên là đã hoàn thành con gà.</a:t>
            </a:r>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4712121" y="893564"/>
            <a:ext cx="3953445" cy="1077218"/>
          </a:xfrm>
          <a:prstGeom prst="rect">
            <a:avLst/>
          </a:prstGeom>
          <a:solidFill>
            <a:schemeClr val="accent4">
              <a:lumMod val="60000"/>
              <a:lumOff val="40000"/>
            </a:schemeClr>
          </a:solidFill>
          <a:ln w="38100">
            <a:solidFill>
              <a:schemeClr val="tx1"/>
            </a:solidFill>
            <a:prstDash val="solid"/>
          </a:ln>
        </p:spPr>
        <p:txBody>
          <a:bodyPr wrap="square" rtlCol="0">
            <a:spAutoFit/>
          </a:bodyPr>
          <a:lstStyle/>
          <a:p>
            <a:r>
              <a:rPr lang="en-US" sz="3200" b="1" i="1" dirty="0" err="1"/>
              <a:t>Ví</a:t>
            </a:r>
            <a:r>
              <a:rPr lang="en-US" sz="3200" b="1" i="1" dirty="0"/>
              <a:t> </a:t>
            </a:r>
            <a:r>
              <a:rPr lang="en-US" sz="3200" b="1" i="1" dirty="0" err="1"/>
              <a:t>dụ</a:t>
            </a:r>
            <a:r>
              <a:rPr lang="en-US" sz="3200" b="1" i="1" dirty="0"/>
              <a:t> </a:t>
            </a:r>
            <a:r>
              <a:rPr lang="en-US" sz="3200" dirty="0" err="1"/>
              <a:t>dàn</a:t>
            </a:r>
            <a:r>
              <a:rPr lang="en-US" sz="3200" dirty="0"/>
              <a:t> ý </a:t>
            </a:r>
            <a:r>
              <a:rPr lang="en-US" sz="3200" dirty="0" err="1"/>
              <a:t>hướng</a:t>
            </a:r>
            <a:r>
              <a:rPr lang="en-US" sz="3200" dirty="0"/>
              <a:t> </a:t>
            </a:r>
            <a:r>
              <a:rPr lang="en-US" sz="3200" dirty="0" err="1"/>
              <a:t>dẫn</a:t>
            </a:r>
            <a:r>
              <a:rPr lang="en-US" sz="3200" dirty="0"/>
              <a:t> </a:t>
            </a:r>
            <a:r>
              <a:rPr lang="en-US" sz="3200" dirty="0" err="1"/>
              <a:t>thực</a:t>
            </a:r>
            <a:r>
              <a:rPr lang="en-US" sz="3200" dirty="0"/>
              <a:t> </a:t>
            </a:r>
            <a:r>
              <a:rPr lang="en-US" sz="3200" dirty="0" err="1"/>
              <a:t>hiện</a:t>
            </a:r>
            <a:r>
              <a:rPr lang="en-US" sz="3200" dirty="0"/>
              <a:t> </a:t>
            </a:r>
            <a:r>
              <a:rPr lang="en-US" sz="3200" dirty="0" err="1"/>
              <a:t>làm</a:t>
            </a:r>
            <a:r>
              <a:rPr lang="en-US" sz="3200" dirty="0"/>
              <a:t> con </a:t>
            </a:r>
            <a:r>
              <a:rPr lang="en-US" sz="3200" dirty="0" err="1"/>
              <a:t>gà</a:t>
            </a:r>
            <a:endParaRPr lang="en-US" sz="3200" dirty="0"/>
          </a:p>
        </p:txBody>
      </p:sp>
      <p:pic>
        <p:nvPicPr>
          <p:cNvPr id="2050" name="Picture 2" descr="Làm đồ chơi bằng giấy hình con gà"/>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9438" y="310309"/>
            <a:ext cx="2925106" cy="1952378"/>
          </a:xfrm>
          <a:prstGeom prst="rect">
            <a:avLst/>
          </a:prstGeom>
          <a:noFill/>
          <a:ln w="38100">
            <a:solidFill>
              <a:schemeClr val="tx1"/>
            </a:solidFill>
            <a:prstDash val="soli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D6A40A8-63EB-9CEC-1364-B5DCD5E7D60C}"/>
              </a:ext>
            </a:extLst>
          </p:cNvPr>
          <p:cNvPicPr>
            <a:picLocks noChangeAspect="1"/>
          </p:cNvPicPr>
          <p:nvPr/>
        </p:nvPicPr>
        <p:blipFill>
          <a:blip r:embed="rId5"/>
          <a:stretch>
            <a:fillRect/>
          </a:stretch>
        </p:blipFill>
        <p:spPr>
          <a:xfrm>
            <a:off x="-2705100" y="-581092"/>
            <a:ext cx="2705100" cy="3088811"/>
          </a:xfrm>
          <a:prstGeom prst="rect">
            <a:avLst/>
          </a:prstGeom>
        </p:spPr>
      </p:pic>
      <p:pic>
        <p:nvPicPr>
          <p:cNvPr id="6" name="Picture 5">
            <a:extLst>
              <a:ext uri="{FF2B5EF4-FFF2-40B4-BE49-F238E27FC236}">
                <a16:creationId xmlns:a16="http://schemas.microsoft.com/office/drawing/2014/main" id="{DF81B3E2-FAE6-04AB-6AF5-AB59B9F6D877}"/>
              </a:ext>
            </a:extLst>
          </p:cNvPr>
          <p:cNvPicPr>
            <a:picLocks noChangeAspect="1"/>
          </p:cNvPicPr>
          <p:nvPr/>
        </p:nvPicPr>
        <p:blipFill>
          <a:blip r:embed="rId5"/>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1619659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3000" b="-1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38357" y="596215"/>
            <a:ext cx="11182350" cy="5908447"/>
          </a:xfrm>
          <a:prstGeom prst="roundRect">
            <a:avLst>
              <a:gd name="adj" fmla="val 1421"/>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8357" y="1026239"/>
            <a:ext cx="11182350" cy="5478423"/>
          </a:xfrm>
          <a:prstGeom prst="rect">
            <a:avLst/>
          </a:prstGeom>
        </p:spPr>
        <p:txBody>
          <a:bodyPr wrap="square">
            <a:spAutoFit/>
          </a:bodyPr>
          <a:lstStyle/>
          <a:p>
            <a:pPr algn="just"/>
            <a:r>
              <a:rPr lang="vi-VN" sz="2500" b="1" dirty="0">
                <a:latin typeface="Calibri" panose="020F0502020204030204" pitchFamily="34" charset="0"/>
                <a:ea typeface="Calibri" panose="020F0502020204030204" pitchFamily="34" charset="0"/>
                <a:cs typeface="Calibri" panose="020F0502020204030204" pitchFamily="34" charset="0"/>
              </a:rPr>
              <a:t>Chuẩn bị:</a:t>
            </a:r>
            <a:r>
              <a:rPr lang="en-US" sz="2500" b="1" dirty="0">
                <a:latin typeface="Calibri" panose="020F0502020204030204" pitchFamily="34" charset="0"/>
                <a:ea typeface="Calibri" panose="020F0502020204030204" pitchFamily="34" charset="0"/>
                <a:cs typeface="Calibri" panose="020F0502020204030204" pitchFamily="34" charset="0"/>
              </a:rPr>
              <a:t> </a:t>
            </a:r>
            <a:r>
              <a:rPr lang="vi-VN" sz="2500" dirty="0">
                <a:latin typeface="Calibri" panose="020F0502020204030204" pitchFamily="34" charset="0"/>
                <a:ea typeface="Calibri" panose="020F0502020204030204" pitchFamily="34" charset="0"/>
                <a:cs typeface="Calibri" panose="020F0502020204030204" pitchFamily="34" charset="0"/>
              </a:rPr>
              <a:t>Giấy hình vuông màu xanh 20 cm x 20 cm</a:t>
            </a:r>
          </a:p>
          <a:p>
            <a:pPr algn="just"/>
            <a:r>
              <a:rPr lang="vi-VN" sz="2500" b="1" dirty="0">
                <a:latin typeface="Calibri" panose="020F0502020204030204" pitchFamily="34" charset="0"/>
                <a:ea typeface="Calibri" panose="020F0502020204030204" pitchFamily="34" charset="0"/>
                <a:cs typeface="Calibri" panose="020F0502020204030204" pitchFamily="34" charset="0"/>
              </a:rPr>
              <a:t>Cách làm đồ chơi bằng giấy hình con ếch đơn giản nhất:</a:t>
            </a:r>
            <a:endParaRPr lang="vi-VN" sz="2500" dirty="0">
              <a:latin typeface="Calibri" panose="020F0502020204030204" pitchFamily="34" charset="0"/>
              <a:ea typeface="Calibri" panose="020F0502020204030204" pitchFamily="34" charset="0"/>
              <a:cs typeface="Calibri" panose="020F0502020204030204" pitchFamily="34" charset="0"/>
            </a:endParaRPr>
          </a:p>
          <a:p>
            <a:pPr algn="just"/>
            <a:r>
              <a:rPr lang="vi-VN" sz="2500" b="1" dirty="0">
                <a:latin typeface="Calibri" panose="020F0502020204030204" pitchFamily="34" charset="0"/>
                <a:ea typeface="Calibri" panose="020F0502020204030204" pitchFamily="34" charset="0"/>
                <a:cs typeface="Calibri" panose="020F0502020204030204" pitchFamily="34" charset="0"/>
              </a:rPr>
              <a:t>Bước 1</a:t>
            </a:r>
            <a:r>
              <a:rPr lang="vi-VN" sz="2500" dirty="0">
                <a:latin typeface="Calibri" panose="020F0502020204030204" pitchFamily="34" charset="0"/>
                <a:ea typeface="Calibri" panose="020F0502020204030204" pitchFamily="34" charset="0"/>
                <a:cs typeface="Calibri" panose="020F0502020204030204" pitchFamily="34" charset="0"/>
              </a:rPr>
              <a:t>: Gấp đôi tờ giấy từ trên xuống dưới và từ trái sang phải sao cho tạo thành 2 đường chéo trên giấy.</a:t>
            </a:r>
          </a:p>
          <a:p>
            <a:pPr algn="just"/>
            <a:r>
              <a:rPr lang="vi-VN" sz="2500" b="1" dirty="0">
                <a:latin typeface="Calibri" panose="020F0502020204030204" pitchFamily="34" charset="0"/>
                <a:ea typeface="Calibri" panose="020F0502020204030204" pitchFamily="34" charset="0"/>
                <a:cs typeface="Calibri" panose="020F0502020204030204" pitchFamily="34" charset="0"/>
              </a:rPr>
              <a:t>Bước 2</a:t>
            </a:r>
            <a:r>
              <a:rPr lang="vi-VN" sz="2500" dirty="0">
                <a:latin typeface="Calibri" panose="020F0502020204030204" pitchFamily="34" charset="0"/>
                <a:ea typeface="Calibri" panose="020F0502020204030204" pitchFamily="34" charset="0"/>
                <a:cs typeface="Calibri" panose="020F0502020204030204" pitchFamily="34" charset="0"/>
              </a:rPr>
              <a:t>: Sau đó lấy cạnh bên trái và bên phải đồng thời gấp vào giữa. Các </a:t>
            </a:r>
            <a:r>
              <a:rPr lang="en-US" sz="2500" dirty="0" err="1">
                <a:latin typeface="Calibri" panose="020F0502020204030204" pitchFamily="34" charset="0"/>
                <a:ea typeface="Calibri" panose="020F0502020204030204" pitchFamily="34" charset="0"/>
                <a:cs typeface="Calibri" panose="020F0502020204030204" pitchFamily="34" charset="0"/>
              </a:rPr>
              <a:t>bạn</a:t>
            </a:r>
            <a:r>
              <a:rPr lang="vi-VN" sz="2500" dirty="0">
                <a:latin typeface="Calibri" panose="020F0502020204030204" pitchFamily="34" charset="0"/>
                <a:ea typeface="Calibri" panose="020F0502020204030204" pitchFamily="34" charset="0"/>
                <a:cs typeface="Calibri" panose="020F0502020204030204" pitchFamily="34" charset="0"/>
              </a:rPr>
              <a:t> sẽ được hình tam giác.</a:t>
            </a:r>
          </a:p>
          <a:p>
            <a:pPr algn="just"/>
            <a:r>
              <a:rPr lang="vi-VN" sz="2500" b="1" dirty="0">
                <a:latin typeface="Calibri" panose="020F0502020204030204" pitchFamily="34" charset="0"/>
                <a:ea typeface="Calibri" panose="020F0502020204030204" pitchFamily="34" charset="0"/>
                <a:cs typeface="Calibri" panose="020F0502020204030204" pitchFamily="34" charset="0"/>
              </a:rPr>
              <a:t>Bước 3</a:t>
            </a:r>
            <a:r>
              <a:rPr lang="vi-VN" sz="2500" dirty="0">
                <a:latin typeface="Calibri" panose="020F0502020204030204" pitchFamily="34" charset="0"/>
                <a:ea typeface="Calibri" panose="020F0502020204030204" pitchFamily="34" charset="0"/>
                <a:cs typeface="Calibri" panose="020F0502020204030204" pitchFamily="34" charset="0"/>
              </a:rPr>
              <a:t>: Gập cạnh bên phải vừa gấp lên đỉnh. Sau đó làm tương tự cho cạnh bên trái.</a:t>
            </a:r>
          </a:p>
          <a:p>
            <a:pPr algn="just"/>
            <a:r>
              <a:rPr lang="vi-VN" sz="2500" b="1" dirty="0">
                <a:latin typeface="Calibri" panose="020F0502020204030204" pitchFamily="34" charset="0"/>
                <a:ea typeface="Calibri" panose="020F0502020204030204" pitchFamily="34" charset="0"/>
                <a:cs typeface="Calibri" panose="020F0502020204030204" pitchFamily="34" charset="0"/>
              </a:rPr>
              <a:t>Bước 4</a:t>
            </a:r>
            <a:r>
              <a:rPr lang="vi-VN" sz="2500" dirty="0">
                <a:latin typeface="Calibri" panose="020F0502020204030204" pitchFamily="34" charset="0"/>
                <a:ea typeface="Calibri" panose="020F0502020204030204" pitchFamily="34" charset="0"/>
                <a:cs typeface="Calibri" panose="020F0502020204030204" pitchFamily="34" charset="0"/>
              </a:rPr>
              <a:t>: Gập cạnh bên trái vào mép đường chính giữa. Sau đó làm tương tự cho cạnh bên trái.</a:t>
            </a:r>
          </a:p>
          <a:p>
            <a:pPr algn="just"/>
            <a:r>
              <a:rPr lang="vi-VN" sz="2500" b="1" dirty="0">
                <a:latin typeface="Calibri" panose="020F0502020204030204" pitchFamily="34" charset="0"/>
                <a:ea typeface="Calibri" panose="020F0502020204030204" pitchFamily="34" charset="0"/>
                <a:cs typeface="Calibri" panose="020F0502020204030204" pitchFamily="34" charset="0"/>
              </a:rPr>
              <a:t>Bước 5</a:t>
            </a:r>
            <a:r>
              <a:rPr lang="vi-VN" sz="2500" dirty="0">
                <a:latin typeface="Calibri" panose="020F0502020204030204" pitchFamily="34" charset="0"/>
                <a:ea typeface="Calibri" panose="020F0502020204030204" pitchFamily="34" charset="0"/>
                <a:cs typeface="Calibri" panose="020F0502020204030204" pitchFamily="34" charset="0"/>
              </a:rPr>
              <a:t>: Sau đó lấy cạnh đáy gấp lên sát mép với hình tam giác ở trên. Sau khi gấp xong, vuốt cạnh ra và gập hai đỉnh xuống để tạo chân sau cho con ếch.</a:t>
            </a:r>
          </a:p>
          <a:p>
            <a:pPr algn="just"/>
            <a:r>
              <a:rPr lang="vi-VN" sz="2500" b="1" dirty="0">
                <a:latin typeface="Calibri" panose="020F0502020204030204" pitchFamily="34" charset="0"/>
                <a:ea typeface="Calibri" panose="020F0502020204030204" pitchFamily="34" charset="0"/>
                <a:cs typeface="Calibri" panose="020F0502020204030204" pitchFamily="34" charset="0"/>
              </a:rPr>
              <a:t>Bước 6</a:t>
            </a:r>
            <a:r>
              <a:rPr lang="vi-VN" sz="2500" dirty="0">
                <a:latin typeface="Calibri" panose="020F0502020204030204" pitchFamily="34" charset="0"/>
                <a:ea typeface="Calibri" panose="020F0502020204030204" pitchFamily="34" charset="0"/>
                <a:cs typeface="Calibri" panose="020F0502020204030204" pitchFamily="34" charset="0"/>
              </a:rPr>
              <a:t>: Lấy cạnh đáy này gấp thẳng lên đỉnh, tiếp tục gấp xuống để tạo thành hình con ếch. Cuối cùng, sau các bước gấp, </a:t>
            </a:r>
            <a:r>
              <a:rPr lang="en-US" sz="2500" dirty="0" err="1">
                <a:latin typeface="Calibri" panose="020F0502020204030204" pitchFamily="34" charset="0"/>
                <a:ea typeface="Calibri" panose="020F0502020204030204" pitchFamily="34" charset="0"/>
                <a:cs typeface="Calibri" panose="020F0502020204030204" pitchFamily="34" charset="0"/>
              </a:rPr>
              <a:t>bạn</a:t>
            </a:r>
            <a:r>
              <a:rPr lang="vi-VN" sz="2500" dirty="0">
                <a:latin typeface="Calibri" panose="020F0502020204030204" pitchFamily="34" charset="0"/>
                <a:ea typeface="Calibri" panose="020F0502020204030204" pitchFamily="34" charset="0"/>
                <a:cs typeface="Calibri" panose="020F0502020204030204" pitchFamily="34" charset="0"/>
              </a:rPr>
              <a:t> vẽ thêm mắt, mũi cho ếch xanh nhé. Vậy là đã có chú ếch </a:t>
            </a:r>
            <a:r>
              <a:rPr lang="en-US" sz="2500" dirty="0" err="1">
                <a:latin typeface="Calibri" panose="020F0502020204030204" pitchFamily="34" charset="0"/>
                <a:ea typeface="Calibri" panose="020F0502020204030204" pitchFamily="34" charset="0"/>
                <a:cs typeface="Calibri" panose="020F0502020204030204" pitchFamily="34" charset="0"/>
              </a:rPr>
              <a:t>để</a:t>
            </a:r>
            <a:r>
              <a:rPr lang="en-US" sz="2500" dirty="0">
                <a:latin typeface="Calibri" panose="020F0502020204030204" pitchFamily="34" charset="0"/>
                <a:ea typeface="Calibri" panose="020F0502020204030204" pitchFamily="34" charset="0"/>
                <a:cs typeface="Calibri" panose="020F0502020204030204" pitchFamily="34" charset="0"/>
              </a:rPr>
              <a:t> </a:t>
            </a:r>
            <a:r>
              <a:rPr lang="vi-VN" sz="2500" dirty="0">
                <a:latin typeface="Calibri" panose="020F0502020204030204" pitchFamily="34" charset="0"/>
                <a:ea typeface="Calibri" panose="020F0502020204030204" pitchFamily="34" charset="0"/>
                <a:cs typeface="Calibri" panose="020F0502020204030204" pitchFamily="34" charset="0"/>
              </a:rPr>
              <a:t>chơi.</a:t>
            </a:r>
          </a:p>
        </p:txBody>
      </p:sp>
      <p:pic>
        <p:nvPicPr>
          <p:cNvPr id="4098" name="Picture 2" descr="Làm đồ chơi bằng giấy hình con ế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4766" y="93262"/>
            <a:ext cx="2383203" cy="1590682"/>
          </a:xfrm>
          <a:prstGeom prst="rect">
            <a:avLst/>
          </a:prstGeom>
          <a:noFill/>
          <a:ln w="57150">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54840" y="303828"/>
            <a:ext cx="5699628" cy="584775"/>
          </a:xfrm>
          <a:prstGeom prst="rect">
            <a:avLst/>
          </a:prstGeom>
          <a:solidFill>
            <a:srgbClr val="92D050"/>
          </a:solidFill>
          <a:ln w="38100">
            <a:solidFill>
              <a:schemeClr val="tx1"/>
            </a:solidFill>
            <a:prstDash val="solid"/>
          </a:ln>
        </p:spPr>
        <p:txBody>
          <a:bodyPr wrap="square" rtlCol="0">
            <a:spAutoFit/>
          </a:bodyPr>
          <a:lstStyle/>
          <a:p>
            <a:pPr algn="ctr"/>
            <a:r>
              <a:rPr lang="en-US" sz="3200" b="1" i="1" dirty="0" err="1">
                <a:solidFill>
                  <a:schemeClr val="bg1"/>
                </a:solidFill>
              </a:rPr>
              <a:t>Ví</a:t>
            </a:r>
            <a:r>
              <a:rPr lang="en-US" sz="3200" b="1" i="1" dirty="0">
                <a:solidFill>
                  <a:schemeClr val="bg1"/>
                </a:solidFill>
              </a:rPr>
              <a:t> </a:t>
            </a:r>
            <a:r>
              <a:rPr lang="en-US" sz="3200" b="1" i="1" dirty="0" err="1">
                <a:solidFill>
                  <a:schemeClr val="bg1"/>
                </a:solidFill>
              </a:rPr>
              <a:t>dụ</a:t>
            </a:r>
            <a:r>
              <a:rPr lang="en-US" sz="3200" b="1" i="1" dirty="0">
                <a:solidFill>
                  <a:schemeClr val="bg1"/>
                </a:solidFill>
              </a:rPr>
              <a:t> </a:t>
            </a:r>
            <a:r>
              <a:rPr lang="en-US" sz="3200" dirty="0" err="1">
                <a:solidFill>
                  <a:schemeClr val="bg1"/>
                </a:solidFill>
              </a:rPr>
              <a:t>Làm</a:t>
            </a:r>
            <a:r>
              <a:rPr lang="en-US" sz="3200" dirty="0">
                <a:solidFill>
                  <a:schemeClr val="bg1"/>
                </a:solidFill>
              </a:rPr>
              <a:t> con </a:t>
            </a:r>
            <a:r>
              <a:rPr lang="en-US" sz="3200" dirty="0" err="1">
                <a:solidFill>
                  <a:schemeClr val="bg1"/>
                </a:solidFill>
              </a:rPr>
              <a:t>ếch</a:t>
            </a:r>
            <a:r>
              <a:rPr lang="en-US" sz="3200" dirty="0">
                <a:solidFill>
                  <a:schemeClr val="bg1"/>
                </a:solidFill>
              </a:rPr>
              <a:t> </a:t>
            </a:r>
            <a:r>
              <a:rPr lang="en-US" sz="3200" dirty="0" err="1">
                <a:solidFill>
                  <a:schemeClr val="bg1"/>
                </a:solidFill>
              </a:rPr>
              <a:t>bằng</a:t>
            </a:r>
            <a:r>
              <a:rPr lang="en-US" sz="3200" dirty="0">
                <a:solidFill>
                  <a:schemeClr val="bg1"/>
                </a:solidFill>
              </a:rPr>
              <a:t> </a:t>
            </a:r>
            <a:r>
              <a:rPr lang="en-US" sz="3200" dirty="0" err="1">
                <a:solidFill>
                  <a:schemeClr val="bg1"/>
                </a:solidFill>
              </a:rPr>
              <a:t>giấy</a:t>
            </a:r>
            <a:endParaRPr lang="en-US" sz="3200" dirty="0">
              <a:solidFill>
                <a:schemeClr val="bg1"/>
              </a:solidFill>
            </a:endParaRPr>
          </a:p>
        </p:txBody>
      </p:sp>
      <p:pic>
        <p:nvPicPr>
          <p:cNvPr id="3" name="Picture 2">
            <a:extLst>
              <a:ext uri="{FF2B5EF4-FFF2-40B4-BE49-F238E27FC236}">
                <a16:creationId xmlns:a16="http://schemas.microsoft.com/office/drawing/2014/main" id="{8893AF1F-7866-FBDB-6903-6FC43589EF30}"/>
              </a:ext>
            </a:extLst>
          </p:cNvPr>
          <p:cNvPicPr>
            <a:picLocks noChangeAspect="1"/>
          </p:cNvPicPr>
          <p:nvPr/>
        </p:nvPicPr>
        <p:blipFill>
          <a:blip r:embed="rId4"/>
          <a:stretch>
            <a:fillRect/>
          </a:stretch>
        </p:blipFill>
        <p:spPr>
          <a:xfrm>
            <a:off x="-2705100" y="-581092"/>
            <a:ext cx="2705100" cy="3088811"/>
          </a:xfrm>
          <a:prstGeom prst="rect">
            <a:avLst/>
          </a:prstGeom>
        </p:spPr>
      </p:pic>
      <p:pic>
        <p:nvPicPr>
          <p:cNvPr id="4" name="Picture 3">
            <a:extLst>
              <a:ext uri="{FF2B5EF4-FFF2-40B4-BE49-F238E27FC236}">
                <a16:creationId xmlns:a16="http://schemas.microsoft.com/office/drawing/2014/main" id="{E61B963F-4538-94CE-CC43-2F65E71FA2AE}"/>
              </a:ext>
            </a:extLst>
          </p:cNvPr>
          <p:cNvPicPr>
            <a:picLocks noChangeAspect="1"/>
          </p:cNvPicPr>
          <p:nvPr/>
        </p:nvPicPr>
        <p:blipFill>
          <a:blip r:embed="rId4"/>
          <a:stretch>
            <a:fillRect/>
          </a:stretch>
        </p:blipFill>
        <p:spPr>
          <a:xfrm>
            <a:off x="1125114" y="7772400"/>
            <a:ext cx="8303472" cy="2705101"/>
          </a:xfrm>
          <a:prstGeom prst="rect">
            <a:avLst/>
          </a:prstGeom>
        </p:spPr>
      </p:pic>
    </p:spTree>
    <p:extLst>
      <p:ext uri="{BB962C8B-B14F-4D97-AF65-F5344CB8AC3E}">
        <p14:creationId xmlns:p14="http://schemas.microsoft.com/office/powerpoint/2010/main" val="61477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895</Words>
  <Application>Microsoft Office PowerPoint</Application>
  <PresentationFormat>Widescreen</PresentationFormat>
  <Paragraphs>60</Paragraphs>
  <Slides>16</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16</vt:i4>
      </vt:variant>
    </vt:vector>
  </HeadingPairs>
  <TitlesOfParts>
    <vt:vector size="32" baseType="lpstr">
      <vt:lpstr>等线</vt:lpstr>
      <vt:lpstr>等线 Light</vt:lpstr>
      <vt:lpstr>#9Slide07 HoneyCream</vt:lpstr>
      <vt:lpstr>Arial</vt:lpstr>
      <vt:lpstr>Calibri</vt:lpstr>
      <vt:lpstr>Calibri Light</vt:lpstr>
      <vt:lpstr>Cambria</vt:lpstr>
      <vt:lpstr>OpenSans</vt:lpstr>
      <vt:lpstr>Roboto Condensed Light</vt:lpstr>
      <vt:lpstr>SVN-Newton</vt:lpstr>
      <vt:lpstr>SVN-Olivier</vt:lpstr>
      <vt:lpstr>Times New Roman</vt:lpstr>
      <vt:lpstr>Wingdings</vt:lpstr>
      <vt:lpstr>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21</cp:revision>
  <dcterms:created xsi:type="dcterms:W3CDTF">2023-10-10T07:28:48Z</dcterms:created>
  <dcterms:modified xsi:type="dcterms:W3CDTF">2023-11-21T10:55:25Z</dcterms:modified>
</cp:coreProperties>
</file>