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0" r:id="rId3"/>
  </p:sldMasterIdLst>
  <p:notesMasterIdLst>
    <p:notesMasterId r:id="rId16"/>
  </p:notesMasterIdLst>
  <p:sldIdLst>
    <p:sldId id="256" r:id="rId4"/>
    <p:sldId id="257" r:id="rId5"/>
    <p:sldId id="280" r:id="rId6"/>
    <p:sldId id="281" r:id="rId7"/>
    <p:sldId id="259" r:id="rId8"/>
    <p:sldId id="261" r:id="rId9"/>
    <p:sldId id="286" r:id="rId10"/>
    <p:sldId id="264" r:id="rId11"/>
    <p:sldId id="282" r:id="rId12"/>
    <p:sldId id="283" r:id="rId13"/>
    <p:sldId id="262"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313F"/>
    <a:srgbClr val="003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65" d="100"/>
          <a:sy n="65" d="100"/>
        </p:scale>
        <p:origin x="72"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384863-7771-4312-AC9D-E8C7EB7088E5}" type="datetimeFigureOut">
              <a:rPr lang="en-US" smtClean="0"/>
              <a:t>10/18/2023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EDBE9-C871-4D1D-88C0-A7FF52DF7210}" type="slidenum">
              <a:rPr lang="en-US" smtClean="0"/>
              <a:t>‹#›</a:t>
            </a:fld>
            <a:endParaRPr lang="en-US" dirty="0"/>
          </a:p>
        </p:txBody>
      </p:sp>
    </p:spTree>
    <p:extLst>
      <p:ext uri="{BB962C8B-B14F-4D97-AF65-F5344CB8AC3E}">
        <p14:creationId xmlns:p14="http://schemas.microsoft.com/office/powerpoint/2010/main" val="158880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46628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9EB591-979D-4FE7-9432-F139A86DBD36}" type="datetimeFigureOut">
              <a:rPr lang="en-US" smtClean="0"/>
              <a:t>10/18/2023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29537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10/18/2023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96776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10/18/2023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9617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64803751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38314365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81328173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18472093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775599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48914085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081792651"/>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9710700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10/18/2023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96302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120489661"/>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72179597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641138733"/>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098657"/>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387415551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8327654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47897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dirty="0"/>
          </a:p>
        </p:txBody>
      </p:sp>
    </p:spTree>
    <p:extLst>
      <p:ext uri="{BB962C8B-B14F-4D97-AF65-F5344CB8AC3E}">
        <p14:creationId xmlns:p14="http://schemas.microsoft.com/office/powerpoint/2010/main" val="113133580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3022658591"/>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575095305"/>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9EB591-979D-4FE7-9432-F139A86DBD36}" type="datetimeFigureOut">
              <a:rPr lang="en-US" smtClean="0"/>
              <a:t>10/18/2023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288723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366753126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17310777"/>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4549279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534867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3929740"/>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38292267"/>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3967724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6961558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818365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7072548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9EB591-979D-4FE7-9432-F139A86DBD36}" type="datetimeFigureOut">
              <a:rPr lang="en-US" smtClean="0"/>
              <a:t>10/18/2023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5267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4345419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0180922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9EB591-979D-4FE7-9432-F139A86DBD36}" type="datetimeFigureOut">
              <a:rPr lang="en-US" smtClean="0"/>
              <a:t>10/18/2023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3702788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9EB591-979D-4FE7-9432-F139A86DBD36}" type="datetimeFigureOut">
              <a:rPr lang="en-US" smtClean="0"/>
              <a:t>10/18/2023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2113459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EB591-979D-4FE7-9432-F139A86DBD36}" type="datetimeFigureOut">
              <a:rPr lang="en-US" smtClean="0"/>
              <a:t>10/18/2023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86734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10/18/2023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34373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10/18/2023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03852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hyperlink" Target="https://www.facebook.com/groups/629898828017053" TargetMode="Externa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4.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17" Type="http://schemas.openxmlformats.org/officeDocument/2006/relationships/image" Target="../media/image3.png"/><Relationship Id="rId2" Type="http://schemas.openxmlformats.org/officeDocument/2006/relationships/slideLayout" Target="../slideLayouts/slideLayout3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2.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EB591-979D-4FE7-9432-F139A86DBD36}" type="datetimeFigureOut">
              <a:rPr lang="en-US" smtClean="0"/>
              <a:t>10/18/2023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27021-E0B0-47C4-B41C-239A362C57B9}" type="slidenum">
              <a:rPr lang="en-US" smtClean="0"/>
              <a:t>‹#›</a:t>
            </a:fld>
            <a:endParaRPr lang="en-US" dirty="0"/>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635664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21"/>
          <a:stretch>
            <a:fillRect r="-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4">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640615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r="-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9455363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2.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3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32.xml"/><Relationship Id="rId5" Type="http://schemas.openxmlformats.org/officeDocument/2006/relationships/image" Target="../media/image15.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Layout" Target="../slideLayouts/slideLayout3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1"/>
          <p:cNvPicPr>
            <a:picLocks noChangeAspect="1"/>
          </p:cNvPicPr>
          <p:nvPr/>
        </p:nvPicPr>
        <p:blipFill>
          <a:blip r:embed="rId3"/>
          <a:stretch>
            <a:fillRect/>
          </a:stretch>
        </p:blipFill>
        <p:spPr>
          <a:xfrm>
            <a:off x="5528945" y="409575"/>
            <a:ext cx="6566535" cy="5346065"/>
          </a:xfrm>
          <a:prstGeom prst="rect">
            <a:avLst/>
          </a:prstGeom>
        </p:spPr>
      </p:pic>
      <p:pic>
        <p:nvPicPr>
          <p:cNvPr id="5" name="图片 4" descr="13"/>
          <p:cNvPicPr>
            <a:picLocks noChangeAspect="1"/>
          </p:cNvPicPr>
          <p:nvPr/>
        </p:nvPicPr>
        <p:blipFill>
          <a:blip r:embed="rId4"/>
          <a:stretch>
            <a:fillRect/>
          </a:stretch>
        </p:blipFill>
        <p:spPr>
          <a:xfrm>
            <a:off x="0" y="1056640"/>
            <a:ext cx="12192000" cy="5801360"/>
          </a:xfrm>
          <a:prstGeom prst="rect">
            <a:avLst/>
          </a:prstGeom>
        </p:spPr>
      </p:pic>
      <p:pic>
        <p:nvPicPr>
          <p:cNvPr id="6" name="图片 5" descr="12"/>
          <p:cNvPicPr>
            <a:picLocks noChangeAspect="1"/>
          </p:cNvPicPr>
          <p:nvPr/>
        </p:nvPicPr>
        <p:blipFill>
          <a:blip r:embed="rId5"/>
          <a:stretch>
            <a:fillRect/>
          </a:stretch>
        </p:blipFill>
        <p:spPr>
          <a:xfrm>
            <a:off x="117475" y="0"/>
            <a:ext cx="12074525" cy="5746115"/>
          </a:xfrm>
          <a:prstGeom prst="rect">
            <a:avLst/>
          </a:prstGeom>
        </p:spPr>
      </p:pic>
      <p:pic>
        <p:nvPicPr>
          <p:cNvPr id="3" name="图片 2" descr="千库网_六一儿童节手绘星星月亮气球组_元素编号12238724"/>
          <p:cNvPicPr>
            <a:picLocks noChangeAspect="1"/>
          </p:cNvPicPr>
          <p:nvPr/>
        </p:nvPicPr>
        <p:blipFill>
          <a:blip r:embed="rId6"/>
          <a:stretch>
            <a:fillRect/>
          </a:stretch>
        </p:blipFill>
        <p:spPr>
          <a:xfrm>
            <a:off x="8793480" y="337185"/>
            <a:ext cx="2861945" cy="2861945"/>
          </a:xfrm>
          <a:prstGeom prst="rect">
            <a:avLst/>
          </a:prstGeom>
          <a:effectLst>
            <a:outerShdw blurRad="177800" dist="139700" dir="5400000" algn="t" rotWithShape="0">
              <a:prstClr val="black">
                <a:alpha val="40000"/>
              </a:prstClr>
            </a:outerShd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37" y="5722962"/>
            <a:ext cx="932769" cy="957155"/>
          </a:xfrm>
          <a:prstGeom prst="rect">
            <a:avLst/>
          </a:prstGeom>
        </p:spPr>
      </p:pic>
      <p:pic>
        <p:nvPicPr>
          <p:cNvPr id="8" name="图片 7" descr="千库网_儿童节骑马女孩_元素编号12869835"/>
          <p:cNvPicPr>
            <a:picLocks noChangeAspect="1"/>
          </p:cNvPicPr>
          <p:nvPr/>
        </p:nvPicPr>
        <p:blipFill>
          <a:blip r:embed="rId9"/>
          <a:stretch>
            <a:fillRect/>
          </a:stretch>
        </p:blipFill>
        <p:spPr>
          <a:xfrm>
            <a:off x="9312529" y="3797345"/>
            <a:ext cx="3331358" cy="3331358"/>
          </a:xfrm>
          <a:prstGeom prst="rect">
            <a:avLst/>
          </a:prstGeom>
          <a:effectLst>
            <a:outerShdw blurRad="165100" dist="38100" dir="16200000" rotWithShape="0">
              <a:prstClr val="black">
                <a:alpha val="40000"/>
              </a:prstClr>
            </a:outerShdw>
          </a:effectLst>
        </p:spPr>
      </p:pic>
      <p:pic>
        <p:nvPicPr>
          <p:cNvPr id="14" name="图片 9" descr="C:\Users\Am'be'r\Desktop\千库网_弹奏尤克里里的小女生_元素编号12279769.png千库网_弹奏尤克里里的小女生_元素编号12279769"/>
          <p:cNvPicPr>
            <a:picLocks noChangeAspect="1"/>
          </p:cNvPicPr>
          <p:nvPr/>
        </p:nvPicPr>
        <p:blipFill>
          <a:blip r:embed="rId10"/>
          <a:srcRect/>
          <a:stretch>
            <a:fillRect/>
          </a:stretch>
        </p:blipFill>
        <p:spPr>
          <a:xfrm>
            <a:off x="-598218" y="3031248"/>
            <a:ext cx="3679190" cy="3679190"/>
          </a:xfrm>
          <a:prstGeom prst="rect">
            <a:avLst/>
          </a:prstGeom>
          <a:effectLst>
            <a:outerShdw blurRad="88900" dist="127000" dir="5400000" algn="t" rotWithShape="0">
              <a:prstClr val="black">
                <a:alpha val="40000"/>
              </a:prstClr>
            </a:outerShdw>
          </a:effectLst>
        </p:spPr>
      </p:pic>
      <p:pic>
        <p:nvPicPr>
          <p:cNvPr id="15" name="Picture 14"/>
          <p:cNvPicPr>
            <a:picLocks noChangeAspect="1"/>
          </p:cNvPicPr>
          <p:nvPr/>
        </p:nvPicPr>
        <p:blipFill>
          <a:blip r:embed="rId11"/>
          <a:stretch>
            <a:fillRect/>
          </a:stretch>
        </p:blipFill>
        <p:spPr>
          <a:xfrm>
            <a:off x="617272" y="-269704"/>
            <a:ext cx="10510415" cy="6285521"/>
          </a:xfrm>
          <a:prstGeom prst="rect">
            <a:avLst/>
          </a:prstGeom>
        </p:spPr>
      </p:pic>
    </p:spTree>
    <p:extLst>
      <p:ext uri="{BB962C8B-B14F-4D97-AF65-F5344CB8AC3E}">
        <p14:creationId xmlns:p14="http://schemas.microsoft.com/office/powerpoint/2010/main" val="417627197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2"/>
          <p:cNvPicPr>
            <a:picLocks noChangeAspect="1"/>
          </p:cNvPicPr>
          <p:nvPr/>
        </p:nvPicPr>
        <p:blipFill>
          <a:blip r:embed="rId2"/>
          <a:stretch>
            <a:fillRect/>
          </a:stretch>
        </p:blipFill>
        <p:spPr>
          <a:xfrm>
            <a:off x="618637" y="46813"/>
            <a:ext cx="12074525" cy="5746115"/>
          </a:xfrm>
          <a:prstGeom prst="rect">
            <a:avLst/>
          </a:prstGeom>
        </p:spPr>
      </p:pic>
      <p:pic>
        <p:nvPicPr>
          <p:cNvPr id="3" name="图片 2" descr="13"/>
          <p:cNvPicPr>
            <a:picLocks noChangeAspect="1"/>
          </p:cNvPicPr>
          <p:nvPr/>
        </p:nvPicPr>
        <p:blipFill>
          <a:blip r:embed="rId3"/>
          <a:stretch>
            <a:fillRect/>
          </a:stretch>
        </p:blipFill>
        <p:spPr>
          <a:xfrm>
            <a:off x="0" y="1056640"/>
            <a:ext cx="12192000" cy="5801360"/>
          </a:xfrm>
          <a:prstGeom prst="rect">
            <a:avLst/>
          </a:prstGeom>
        </p:spPr>
      </p:pic>
      <p:pic>
        <p:nvPicPr>
          <p:cNvPr id="10" name="图片 9" descr="千库网_六一儿童节手绘星星月亮气球组_元素编号12238724"/>
          <p:cNvPicPr>
            <a:picLocks noChangeAspect="1"/>
          </p:cNvPicPr>
          <p:nvPr/>
        </p:nvPicPr>
        <p:blipFill>
          <a:blip r:embed="rId4"/>
          <a:stretch>
            <a:fillRect/>
          </a:stretch>
        </p:blipFill>
        <p:spPr>
          <a:xfrm>
            <a:off x="8631994" y="134717"/>
            <a:ext cx="3173730" cy="3173730"/>
          </a:xfrm>
          <a:prstGeom prst="rect">
            <a:avLst/>
          </a:prstGeom>
          <a:effectLst>
            <a:outerShdw blurRad="177800" dist="139700" dir="5400000" algn="t"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1810" y="1479718"/>
            <a:ext cx="5220184" cy="3537259"/>
          </a:xfrm>
          <a:prstGeom prst="rect">
            <a:avLst/>
          </a:prstGeom>
        </p:spPr>
      </p:pic>
    </p:spTree>
    <p:extLst>
      <p:ext uri="{BB962C8B-B14F-4D97-AF65-F5344CB8AC3E}">
        <p14:creationId xmlns:p14="http://schemas.microsoft.com/office/powerpoint/2010/main" val="305465751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55295" y="431800"/>
            <a:ext cx="11281410" cy="599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7" descr="C:\Users\Am'be'r\Desktop\千库网_儿童寒假边框_元素编号12951272.png千库网_儿童寒假边框_元素编号12951272"/>
          <p:cNvPicPr>
            <a:picLocks noChangeAspect="1"/>
          </p:cNvPicPr>
          <p:nvPr/>
        </p:nvPicPr>
        <p:blipFill>
          <a:blip r:embed="rId2">
            <a:alphaModFix amt="74000"/>
          </a:blip>
          <a:srcRect t="11053" b="20526"/>
          <a:stretch>
            <a:fillRect/>
          </a:stretch>
        </p:blipFill>
        <p:spPr>
          <a:xfrm>
            <a:off x="1941830" y="0"/>
            <a:ext cx="10341610" cy="6425565"/>
          </a:xfrm>
          <a:prstGeom prst="rect">
            <a:avLst/>
          </a:prstGeom>
        </p:spPr>
      </p:pic>
      <p:sp>
        <p:nvSpPr>
          <p:cNvPr id="4" name="文本框 3"/>
          <p:cNvSpPr txBox="1"/>
          <p:nvPr/>
        </p:nvSpPr>
        <p:spPr>
          <a:xfrm>
            <a:off x="4129405" y="2808997"/>
            <a:ext cx="6482080" cy="2554545"/>
          </a:xfrm>
          <a:prstGeom prst="rect">
            <a:avLst/>
          </a:prstGeom>
          <a:noFill/>
        </p:spPr>
        <p:txBody>
          <a:bodyPr wrap="square" rtlCol="0">
            <a:spAutoFit/>
          </a:bodyPr>
          <a:lstStyle>
            <a:defPPr>
              <a:defRPr lang="zh-CN"/>
            </a:defPPr>
            <a:lvl1pPr algn="ctr">
              <a:lnSpc>
                <a:spcPts val="1700"/>
              </a:lnSpc>
              <a:buClr>
                <a:srgbClr val="00B050"/>
              </a:buClr>
              <a:defRPr sz="2800" b="1" spc="300">
                <a:solidFill>
                  <a:schemeClr val="tx1">
                    <a:lumMod val="85000"/>
                    <a:lumOff val="15000"/>
                  </a:schemeClr>
                </a:solidFill>
                <a:latin typeface="方正隶书简体" panose="02010601030101010101" pitchFamily="2" charset="-122"/>
                <a:ea typeface="方正隶书简体" panose="02010601030101010101" pitchFamily="2" charset="-122"/>
                <a:cs typeface="+mn-ea"/>
              </a:defRPr>
            </a:lvl1pPr>
          </a:lstStyle>
          <a:p>
            <a:pPr marL="0" marR="0" lvl="0" indent="0" defTabSz="914400" rtl="0" eaLnBrk="1" fontAlgn="auto" latinLnBrk="0" hangingPunct="1">
              <a:lnSpc>
                <a:spcPct val="100000"/>
              </a:lnSpc>
              <a:spcBef>
                <a:spcPts val="0"/>
              </a:spcBef>
              <a:spcAft>
                <a:spcPts val="0"/>
              </a:spcAft>
              <a:buClr>
                <a:srgbClr val="00B050"/>
              </a:buClr>
              <a:buSzTx/>
              <a:buFontTx/>
              <a:buNone/>
              <a:tabLst/>
              <a:defRPr/>
            </a:pPr>
            <a:r>
              <a:rPr kumimoji="0" lang="en-US" altLang="zh-CN" sz="400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Kể</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cho</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người</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thân</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nghe</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những</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điều</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em</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biết</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về</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cuộc</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sống</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và</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việc</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đi</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học</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của</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các</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bạn</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học</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sinh</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vùng</a:t>
            </a:r>
            <a:r>
              <a:rPr kumimoji="0" lang="en-US" altLang="zh-CN" sz="4000"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4000"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cao</a:t>
            </a:r>
            <a:endParaRPr kumimoji="0" lang="zh-CN" altLang="en-US" sz="4000" i="1" u="none" strike="noStrike" kern="1200" cap="none" spc="0" normalizeH="0" baseline="0" noProof="0" dirty="0">
              <a:ln>
                <a:noFill/>
              </a:ln>
              <a:solidFill>
                <a:srgbClr val="C00000"/>
              </a:solidFill>
              <a:effectLst/>
              <a:uLnTx/>
              <a:uFillTx/>
              <a:latin typeface="Times New Roman" panose="02020603050405020304" pitchFamily="18" charset="0"/>
              <a:ea typeface="字魂131号-酷乐潮玩体" panose="00000500000000000000" charset="-122"/>
              <a:cs typeface="Times New Roman" panose="02020603050405020304" pitchFamily="18" charset="0"/>
              <a:sym typeface="+mn-lt"/>
            </a:endParaRPr>
          </a:p>
        </p:txBody>
      </p:sp>
      <p:pic>
        <p:nvPicPr>
          <p:cNvPr id="12" name="图片 10" descr="C:\Users\Am'be'r\Desktop\千库网_61六一儿童节微观人物糖果组合_元素编号13101237.png千库网_61六一儿童节微观人物糖果组合_元素编号13101237"/>
          <p:cNvPicPr>
            <a:picLocks noChangeAspect="1"/>
          </p:cNvPicPr>
          <p:nvPr/>
        </p:nvPicPr>
        <p:blipFill>
          <a:blip r:embed="rId3"/>
          <a:srcRect/>
          <a:stretch>
            <a:fillRect/>
          </a:stretch>
        </p:blipFill>
        <p:spPr>
          <a:xfrm>
            <a:off x="-287972" y="3096275"/>
            <a:ext cx="3674110" cy="4087495"/>
          </a:xfrm>
          <a:prstGeom prst="rect">
            <a:avLst/>
          </a:prstGeom>
        </p:spPr>
      </p:pic>
    </p:spTree>
    <p:extLst>
      <p:ext uri="{BB962C8B-B14F-4D97-AF65-F5344CB8AC3E}">
        <p14:creationId xmlns:p14="http://schemas.microsoft.com/office/powerpoint/2010/main" val="412775556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55295" y="431800"/>
            <a:ext cx="11281410" cy="599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图片 8" descr="千库网_卡通糖果气球边框_元素编号12097208"/>
          <p:cNvPicPr>
            <a:picLocks noChangeAspect="1"/>
          </p:cNvPicPr>
          <p:nvPr/>
        </p:nvPicPr>
        <p:blipFill>
          <a:blip r:embed="rId2"/>
          <a:srcRect t="6295" b="13133"/>
          <a:stretch>
            <a:fillRect/>
          </a:stretch>
        </p:blipFill>
        <p:spPr>
          <a:xfrm>
            <a:off x="3049270" y="976630"/>
            <a:ext cx="6927215" cy="5205095"/>
          </a:xfrm>
          <a:prstGeom prst="rect">
            <a:avLst/>
          </a:prstGeom>
        </p:spPr>
      </p:pic>
      <p:pic>
        <p:nvPicPr>
          <p:cNvPr id="10" name="图片 9" descr="千库网_六一儿童节女孩骑滑板车_元素编号13405920"/>
          <p:cNvPicPr>
            <a:picLocks noChangeAspect="1"/>
          </p:cNvPicPr>
          <p:nvPr/>
        </p:nvPicPr>
        <p:blipFill>
          <a:blip r:embed="rId3"/>
          <a:srcRect t="33725" r="45260"/>
          <a:stretch>
            <a:fillRect/>
          </a:stretch>
        </p:blipFill>
        <p:spPr>
          <a:xfrm>
            <a:off x="455295" y="1950085"/>
            <a:ext cx="3697605" cy="4475480"/>
          </a:xfrm>
          <a:prstGeom prst="rect">
            <a:avLst/>
          </a:prstGeom>
        </p:spPr>
      </p:pic>
      <p:pic>
        <p:nvPicPr>
          <p:cNvPr id="2" name="Picture 1"/>
          <p:cNvPicPr>
            <a:picLocks noChangeAspect="1"/>
          </p:cNvPicPr>
          <p:nvPr/>
        </p:nvPicPr>
        <p:blipFill>
          <a:blip r:embed="rId4"/>
          <a:stretch>
            <a:fillRect/>
          </a:stretch>
        </p:blipFill>
        <p:spPr>
          <a:xfrm>
            <a:off x="2964364" y="2340577"/>
            <a:ext cx="7462151" cy="3694496"/>
          </a:xfrm>
          <a:prstGeom prst="rect">
            <a:avLst/>
          </a:prstGeom>
        </p:spPr>
      </p:pic>
    </p:spTree>
    <p:extLst>
      <p:ext uri="{BB962C8B-B14F-4D97-AF65-F5344CB8AC3E}">
        <p14:creationId xmlns:p14="http://schemas.microsoft.com/office/powerpoint/2010/main" val="227773069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3"/>
          <p:cNvPicPr>
            <a:picLocks noChangeAspect="1"/>
          </p:cNvPicPr>
          <p:nvPr/>
        </p:nvPicPr>
        <p:blipFill>
          <a:blip r:embed="rId2"/>
          <a:stretch>
            <a:fillRect/>
          </a:stretch>
        </p:blipFill>
        <p:spPr>
          <a:xfrm>
            <a:off x="0" y="1056640"/>
            <a:ext cx="12192000" cy="5801360"/>
          </a:xfrm>
          <a:prstGeom prst="rect">
            <a:avLst/>
          </a:prstGeom>
        </p:spPr>
      </p:pic>
      <p:sp>
        <p:nvSpPr>
          <p:cNvPr id="18" name="矩形 17"/>
          <p:cNvSpPr/>
          <p:nvPr/>
        </p:nvSpPr>
        <p:spPr>
          <a:xfrm>
            <a:off x="272147" y="1650934"/>
            <a:ext cx="11281752" cy="2554545"/>
          </a:xfrm>
          <a:prstGeom prst="rect">
            <a:avLst/>
          </a:prstGeom>
          <a:solidFill>
            <a:schemeClr val="bg1"/>
          </a:solidFill>
          <a:ln w="57150">
            <a:solidFill>
              <a:srgbClr val="BB313F"/>
            </a:solidFill>
          </a:ln>
        </p:spPr>
        <p:txBody>
          <a:bodyPr wrap="square">
            <a:spAutoFit/>
          </a:bodyPr>
          <a:lstStyle/>
          <a:p>
            <a:pPr algn="just"/>
            <a:r>
              <a:rPr lang="en-US" sz="320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Dựa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HS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ở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14,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yêu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a:t>
            </a:r>
          </a:p>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nghe</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điều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cuộc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HS </a:t>
            </a:r>
            <a:r>
              <a:rPr lang="en-US" sz="3200" dirty="0" err="1">
                <a:latin typeface="Cambria" panose="02040503050406030204" pitchFamily="18" charset="0"/>
                <a:ea typeface="Cambria" panose="02040503050406030204" pitchFamily="18" charset="0"/>
              </a:rPr>
              <a:t>vùng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cao</a:t>
            </a:r>
            <a:endParaRPr lang="en-US" sz="3200" dirty="0">
              <a:latin typeface="Cambria" panose="02040503050406030204" pitchFamily="18" charset="0"/>
              <a:ea typeface="Cambria" panose="02040503050406030204" pitchFamily="18" charset="0"/>
            </a:endParaRPr>
          </a:p>
          <a:p>
            <a:pPr algn="just"/>
            <a:r>
              <a:rPr lang="en-US" sz="3200">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p>
        </p:txBody>
      </p:sp>
      <p:pic>
        <p:nvPicPr>
          <p:cNvPr id="6" name="图片 5" descr="千库网_六一儿童节手绘星星月亮气球组_元素编号12238724"/>
          <p:cNvPicPr>
            <a:picLocks noChangeAspect="1"/>
          </p:cNvPicPr>
          <p:nvPr/>
        </p:nvPicPr>
        <p:blipFill>
          <a:blip r:embed="rId3"/>
          <a:stretch>
            <a:fillRect/>
          </a:stretch>
        </p:blipFill>
        <p:spPr>
          <a:xfrm>
            <a:off x="8793480" y="337185"/>
            <a:ext cx="2861945" cy="2861945"/>
          </a:xfrm>
          <a:prstGeom prst="rect">
            <a:avLst/>
          </a:prstGeom>
          <a:effectLst>
            <a:outerShdw blurRad="177800" dist="139700" dir="5400000" algn="t" rotWithShape="0">
              <a:prstClr val="black">
                <a:alpha val="40000"/>
              </a:prstClr>
            </a:outerShdw>
          </a:effectLst>
        </p:spPr>
      </p:pic>
      <p:pic>
        <p:nvPicPr>
          <p:cNvPr id="8" name="图片 7" descr="C:\Users\Am'be'r\Desktop\千库网_儿童节骑马女孩_元素编号12869835.png千库网_儿童节骑马女孩_元素编号12869835"/>
          <p:cNvPicPr>
            <a:picLocks noChangeAspect="1"/>
          </p:cNvPicPr>
          <p:nvPr/>
        </p:nvPicPr>
        <p:blipFill>
          <a:blip r:embed="rId4"/>
          <a:srcRect/>
          <a:stretch>
            <a:fillRect/>
          </a:stretch>
        </p:blipFill>
        <p:spPr>
          <a:xfrm>
            <a:off x="8325485" y="2777808"/>
            <a:ext cx="3615690" cy="3615055"/>
          </a:xfrm>
          <a:prstGeom prst="rect">
            <a:avLst/>
          </a:prstGeom>
        </p:spPr>
      </p:pic>
      <p:pic>
        <p:nvPicPr>
          <p:cNvPr id="4" name="Picture 3"/>
          <p:cNvPicPr>
            <a:picLocks noChangeAspect="1"/>
          </p:cNvPicPr>
          <p:nvPr/>
        </p:nvPicPr>
        <p:blipFill>
          <a:blip r:embed="rId5"/>
          <a:stretch>
            <a:fillRect/>
          </a:stretch>
        </p:blipFill>
        <p:spPr>
          <a:xfrm>
            <a:off x="991829" y="-318110"/>
            <a:ext cx="6809822" cy="2353260"/>
          </a:xfrm>
          <a:prstGeom prst="rect">
            <a:avLst/>
          </a:prstGeom>
        </p:spPr>
      </p:pic>
    </p:spTree>
    <p:extLst>
      <p:ext uri="{BB962C8B-B14F-4D97-AF65-F5344CB8AC3E}">
        <p14:creationId xmlns:p14="http://schemas.microsoft.com/office/powerpoint/2010/main" val="101283529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2"/>
          <p:cNvPicPr>
            <a:picLocks noChangeAspect="1"/>
          </p:cNvPicPr>
          <p:nvPr/>
        </p:nvPicPr>
        <p:blipFill>
          <a:blip r:embed="rId2"/>
          <a:stretch>
            <a:fillRect/>
          </a:stretch>
        </p:blipFill>
        <p:spPr>
          <a:xfrm>
            <a:off x="618637" y="46813"/>
            <a:ext cx="12074525" cy="5746115"/>
          </a:xfrm>
          <a:prstGeom prst="rect">
            <a:avLst/>
          </a:prstGeom>
        </p:spPr>
      </p:pic>
      <p:pic>
        <p:nvPicPr>
          <p:cNvPr id="3" name="图片 2" descr="13"/>
          <p:cNvPicPr>
            <a:picLocks noChangeAspect="1"/>
          </p:cNvPicPr>
          <p:nvPr/>
        </p:nvPicPr>
        <p:blipFill>
          <a:blip r:embed="rId3"/>
          <a:stretch>
            <a:fillRect/>
          </a:stretch>
        </p:blipFill>
        <p:spPr>
          <a:xfrm>
            <a:off x="0" y="1056640"/>
            <a:ext cx="12192000" cy="5801360"/>
          </a:xfrm>
          <a:prstGeom prst="rect">
            <a:avLst/>
          </a:prstGeom>
        </p:spPr>
      </p:pic>
      <p:pic>
        <p:nvPicPr>
          <p:cNvPr id="10" name="图片 9" descr="千库网_六一儿童节手绘星星月亮气球组_元素编号12238724"/>
          <p:cNvPicPr>
            <a:picLocks noChangeAspect="1"/>
          </p:cNvPicPr>
          <p:nvPr/>
        </p:nvPicPr>
        <p:blipFill>
          <a:blip r:embed="rId4"/>
          <a:stretch>
            <a:fillRect/>
          </a:stretch>
        </p:blipFill>
        <p:spPr>
          <a:xfrm>
            <a:off x="8631994" y="134717"/>
            <a:ext cx="3173730" cy="3173730"/>
          </a:xfrm>
          <a:prstGeom prst="rect">
            <a:avLst/>
          </a:prstGeom>
          <a:effectLst>
            <a:outerShdw blurRad="177800" dist="139700" dir="5400000" algn="t"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5388" y="1233901"/>
            <a:ext cx="5601224" cy="3867512"/>
          </a:xfrm>
          <a:prstGeom prst="rect">
            <a:avLst/>
          </a:prstGeom>
        </p:spPr>
      </p:pic>
    </p:spTree>
    <p:extLst>
      <p:ext uri="{BB962C8B-B14F-4D97-AF65-F5344CB8AC3E}">
        <p14:creationId xmlns:p14="http://schemas.microsoft.com/office/powerpoint/2010/main" val="246732755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2"/>
          <p:cNvPicPr>
            <a:picLocks noChangeAspect="1"/>
          </p:cNvPicPr>
          <p:nvPr/>
        </p:nvPicPr>
        <p:blipFill>
          <a:blip r:embed="rId2"/>
          <a:stretch>
            <a:fillRect/>
          </a:stretch>
        </p:blipFill>
        <p:spPr>
          <a:xfrm>
            <a:off x="618637" y="46813"/>
            <a:ext cx="12074525" cy="5746115"/>
          </a:xfrm>
          <a:prstGeom prst="rect">
            <a:avLst/>
          </a:prstGeom>
        </p:spPr>
      </p:pic>
      <p:pic>
        <p:nvPicPr>
          <p:cNvPr id="3" name="图片 2" descr="13"/>
          <p:cNvPicPr>
            <a:picLocks noChangeAspect="1"/>
          </p:cNvPicPr>
          <p:nvPr/>
        </p:nvPicPr>
        <p:blipFill>
          <a:blip r:embed="rId3"/>
          <a:stretch>
            <a:fillRect/>
          </a:stretch>
        </p:blipFill>
        <p:spPr>
          <a:xfrm>
            <a:off x="0" y="1056640"/>
            <a:ext cx="12192000" cy="5801360"/>
          </a:xfrm>
          <a:prstGeom prst="rect">
            <a:avLst/>
          </a:prstGeom>
        </p:spPr>
      </p:pic>
      <p:pic>
        <p:nvPicPr>
          <p:cNvPr id="10" name="图片 9" descr="千库网_六一儿童节手绘星星月亮气球组_元素编号12238724"/>
          <p:cNvPicPr>
            <a:picLocks noChangeAspect="1"/>
          </p:cNvPicPr>
          <p:nvPr/>
        </p:nvPicPr>
        <p:blipFill>
          <a:blip r:embed="rId4"/>
          <a:stretch>
            <a:fillRect/>
          </a:stretch>
        </p:blipFill>
        <p:spPr>
          <a:xfrm>
            <a:off x="8631994" y="134717"/>
            <a:ext cx="3173730" cy="3173730"/>
          </a:xfrm>
          <a:prstGeom prst="rect">
            <a:avLst/>
          </a:prstGeom>
          <a:effectLst>
            <a:outerShdw blurRad="177800" dist="139700" dir="5400000" algn="t"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6045" y="1378472"/>
            <a:ext cx="5663508" cy="3859950"/>
          </a:xfrm>
          <a:prstGeom prst="rect">
            <a:avLst/>
          </a:prstGeom>
        </p:spPr>
      </p:pic>
    </p:spTree>
    <p:extLst>
      <p:ext uri="{BB962C8B-B14F-4D97-AF65-F5344CB8AC3E}">
        <p14:creationId xmlns:p14="http://schemas.microsoft.com/office/powerpoint/2010/main" val="378649343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3"/>
          <p:cNvPicPr>
            <a:picLocks noChangeAspect="1"/>
          </p:cNvPicPr>
          <p:nvPr/>
        </p:nvPicPr>
        <p:blipFill>
          <a:blip r:embed="rId2"/>
          <a:stretch>
            <a:fillRect/>
          </a:stretch>
        </p:blipFill>
        <p:spPr>
          <a:xfrm>
            <a:off x="0" y="2414905"/>
            <a:ext cx="12192000" cy="4443095"/>
          </a:xfrm>
          <a:prstGeom prst="rect">
            <a:avLst/>
          </a:prstGeom>
        </p:spPr>
      </p:pic>
      <p:pic>
        <p:nvPicPr>
          <p:cNvPr id="2" name="图片 1" descr="12"/>
          <p:cNvPicPr>
            <a:picLocks noChangeAspect="1"/>
          </p:cNvPicPr>
          <p:nvPr/>
        </p:nvPicPr>
        <p:blipFill>
          <a:blip r:embed="rId3"/>
          <a:stretch>
            <a:fillRect/>
          </a:stretch>
        </p:blipFill>
        <p:spPr>
          <a:xfrm>
            <a:off x="117475" y="0"/>
            <a:ext cx="12074525" cy="5746115"/>
          </a:xfrm>
          <a:prstGeom prst="rect">
            <a:avLst/>
          </a:prstGeom>
        </p:spPr>
      </p:pic>
      <p:pic>
        <p:nvPicPr>
          <p:cNvPr id="5" name="图片 4" descr="C:\Users\Am'be'r\Desktop\千库网_六一儿童节吹泡泡在泡泡里_元素编号13405839.png千库网_六一儿童节吹泡泡在泡泡里_元素编号13405839"/>
          <p:cNvPicPr>
            <a:picLocks noChangeAspect="1"/>
          </p:cNvPicPr>
          <p:nvPr/>
        </p:nvPicPr>
        <p:blipFill>
          <a:blip r:embed="rId4"/>
          <a:srcRect/>
          <a:stretch>
            <a:fillRect/>
          </a:stretch>
        </p:blipFill>
        <p:spPr>
          <a:xfrm>
            <a:off x="117475" y="2614295"/>
            <a:ext cx="2930525" cy="4243705"/>
          </a:xfrm>
          <a:prstGeom prst="rect">
            <a:avLst/>
          </a:prstGeom>
        </p:spPr>
      </p:pic>
      <p:pic>
        <p:nvPicPr>
          <p:cNvPr id="6" name="图片 5" descr="C:\Users\Am'be'r\Desktop\千库网_卡通糖果气球边框_元素编号12097208.png千库网_卡通糖果气球边框_元素编号12097208"/>
          <p:cNvPicPr>
            <a:picLocks noChangeAspect="1"/>
          </p:cNvPicPr>
          <p:nvPr/>
        </p:nvPicPr>
        <p:blipFill>
          <a:blip r:embed="rId5"/>
          <a:srcRect/>
          <a:stretch>
            <a:fillRect/>
          </a:stretch>
        </p:blipFill>
        <p:spPr>
          <a:xfrm>
            <a:off x="4841875" y="-751840"/>
            <a:ext cx="7350125" cy="7897502"/>
          </a:xfrm>
          <a:prstGeom prst="rect">
            <a:avLst/>
          </a:prstGeom>
          <a:effectLst>
            <a:outerShdw blurRad="127000" dist="127000" dir="5400000" algn="t" rotWithShape="0">
              <a:prstClr val="black">
                <a:alpha val="40000"/>
              </a:prstClr>
            </a:outerShdw>
          </a:effectLst>
        </p:spPr>
      </p:pic>
      <p:sp>
        <p:nvSpPr>
          <p:cNvPr id="23" name="矩形 22"/>
          <p:cNvSpPr/>
          <p:nvPr/>
        </p:nvSpPr>
        <p:spPr>
          <a:xfrm>
            <a:off x="5301217" y="2328128"/>
            <a:ext cx="6544628" cy="2308324"/>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Viết</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một</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bài</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văn</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kể</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lại</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một</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câu</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chuyện</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em</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đã</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đọc</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hoặc</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đã</a:t>
            </a:r>
            <a:r>
              <a:rPr kumimoji="0" lang="en-US" altLang="zh-CN" sz="4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 </a:t>
            </a:r>
            <a:r>
              <a:rPr kumimoji="0" lang="en-US" altLang="zh-CN" sz="4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rPr>
              <a:t>nghe</a:t>
            </a:r>
            <a:endPar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字魂17号-萌趣果冻体" panose="00000500000000000000" charset="-122"/>
            </a:endParaRPr>
          </a:p>
        </p:txBody>
      </p:sp>
      <p:pic>
        <p:nvPicPr>
          <p:cNvPr id="1026" name="Picture 2" descr="30 bộ truyện cổ tích Việt Nam hay nhất, cho bé thích mê"/>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48158">
            <a:off x="382733" y="438130"/>
            <a:ext cx="4350142" cy="3259782"/>
          </a:xfrm>
          <a:prstGeom prst="rect">
            <a:avLst/>
          </a:prstGeom>
          <a:ln w="5715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Lời kể và ý nghĩa của câu truyện cổ tích nổi tiếng Tấm Cá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6992">
            <a:off x="513366" y="3740936"/>
            <a:ext cx="4358111" cy="2787759"/>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stretch>
            <a:fillRect/>
          </a:stretch>
        </p:blipFill>
        <p:spPr>
          <a:xfrm>
            <a:off x="8242657" y="812714"/>
            <a:ext cx="3468925" cy="1981372"/>
          </a:xfrm>
          <a:prstGeom prst="rect">
            <a:avLst/>
          </a:prstGeom>
        </p:spPr>
      </p:pic>
    </p:spTree>
    <p:extLst>
      <p:ext uri="{BB962C8B-B14F-4D97-AF65-F5344CB8AC3E}">
        <p14:creationId xmlns:p14="http://schemas.microsoft.com/office/powerpoint/2010/main" val="3112495570"/>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randombar(horizontal)">
                                      <p:cBhvr>
                                        <p:cTn id="16" dur="500"/>
                                        <p:tgtEl>
                                          <p:spTgt spid="1026"/>
                                        </p:tgtEl>
                                      </p:cBhvr>
                                    </p:animEffect>
                                  </p:childTnLst>
                                </p:cTn>
                              </p:par>
                              <p:par>
                                <p:cTn id="17" presetID="14" presetClass="entr" presetSubtype="1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randombar(horizontal)">
                                      <p:cBhvr>
                                        <p:cTn id="1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40055" y="412650"/>
            <a:ext cx="11281410" cy="6140550"/>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19" name="组合 18"/>
          <p:cNvGrpSpPr/>
          <p:nvPr/>
        </p:nvGrpSpPr>
        <p:grpSpPr>
          <a:xfrm>
            <a:off x="440055" y="412650"/>
            <a:ext cx="11130280" cy="1200150"/>
            <a:chOff x="584" y="820"/>
            <a:chExt cx="17528" cy="1890"/>
          </a:xfrm>
        </p:grpSpPr>
        <p:sp>
          <p:nvSpPr>
            <p:cNvPr id="10" name="矩形 9"/>
            <p:cNvSpPr/>
            <p:nvPr/>
          </p:nvSpPr>
          <p:spPr>
            <a:xfrm>
              <a:off x="2085" y="820"/>
              <a:ext cx="16027" cy="1890"/>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3600" b="1"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1. </a:t>
              </a:r>
              <a:r>
                <a:rPr kumimoji="0" lang="en-US" altLang="zh-CN" sz="3600" b="1"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Dựa</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vào</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dàn</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ý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đã</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lập</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trong</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hoạt</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động</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Viết</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ở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Bài</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14,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viết</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bài</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văn</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theo</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yêu</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cầu</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của</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đề</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altLang="zh-CN" sz="3600" b="1" i="1" u="none" strike="noStrike" kern="1200" cap="none" spc="0" normalizeH="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bài</a:t>
              </a:r>
              <a:r>
                <a:rPr kumimoji="0" lang="en-US" altLang="zh-CN" sz="3600" b="1" i="1"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a:t>
              </a:r>
              <a:endParaRPr kumimoji="0" lang="zh-CN" altLang="en-US" sz="3600" b="1" i="1" u="none" strike="noStrike" kern="1200" cap="none" spc="0" normalizeH="0" baseline="0" noProof="0" dirty="0">
                <a:ln>
                  <a:noFill/>
                </a:ln>
                <a:solidFill>
                  <a:srgbClr val="C00000"/>
                </a:solidFill>
                <a:effectLst/>
                <a:uLnTx/>
                <a:uFillTx/>
                <a:latin typeface="Times New Roman" panose="02020603050405020304" pitchFamily="18" charset="0"/>
                <a:ea typeface="字魂131号-酷乐潮玩体" panose="00000500000000000000" charset="-122"/>
                <a:cs typeface="Times New Roman" panose="02020603050405020304" pitchFamily="18" charset="0"/>
                <a:sym typeface="+mn-ea"/>
              </a:endParaRPr>
            </a:p>
          </p:txBody>
        </p:sp>
        <p:pic>
          <p:nvPicPr>
            <p:cNvPr id="18" name="图片 17" descr="千库网_六一儿童节手绘星星月亮气球组_元素编号12238724"/>
            <p:cNvPicPr>
              <a:picLocks noChangeAspect="1"/>
            </p:cNvPicPr>
            <p:nvPr/>
          </p:nvPicPr>
          <p:blipFill>
            <a:blip r:embed="rId2"/>
            <a:stretch>
              <a:fillRect/>
            </a:stretch>
          </p:blipFill>
          <p:spPr>
            <a:xfrm>
              <a:off x="584" y="924"/>
              <a:ext cx="1786" cy="1786"/>
            </a:xfrm>
            <a:prstGeom prst="rect">
              <a:avLst/>
            </a:prstGeom>
            <a:effectLst>
              <a:outerShdw blurRad="177800" dist="139700" dir="5400000" algn="t" rotWithShape="0">
                <a:prstClr val="black">
                  <a:alpha val="40000"/>
                </a:prstClr>
              </a:outerShdw>
            </a:effectLst>
          </p:spPr>
        </p:pic>
      </p:grpSp>
      <p:pic>
        <p:nvPicPr>
          <p:cNvPr id="2" name="Picture 1"/>
          <p:cNvPicPr>
            <a:picLocks noChangeAspect="1"/>
          </p:cNvPicPr>
          <p:nvPr/>
        </p:nvPicPr>
        <p:blipFill>
          <a:blip r:embed="rId3"/>
          <a:stretch>
            <a:fillRect/>
          </a:stretch>
        </p:blipFill>
        <p:spPr>
          <a:xfrm>
            <a:off x="1470976" y="3482925"/>
            <a:ext cx="7726045" cy="2799166"/>
          </a:xfrm>
          <a:prstGeom prst="rect">
            <a:avLst/>
          </a:prstGeom>
        </p:spPr>
      </p:pic>
      <p:sp>
        <p:nvSpPr>
          <p:cNvPr id="12" name="矩形 9"/>
          <p:cNvSpPr/>
          <p:nvPr/>
        </p:nvSpPr>
        <p:spPr>
          <a:xfrm>
            <a:off x="580913" y="1828243"/>
            <a:ext cx="11140551" cy="1384995"/>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2800" b="1" i="1" dirty="0" err="1">
                <a:latin typeface="Times New Roman" panose="02020603050405020304" pitchFamily="18" charset="0"/>
                <a:ea typeface="Cambria" panose="02040503050406030204" pitchFamily="18" charset="0"/>
                <a:cs typeface="Times New Roman" panose="02020603050405020304" pitchFamily="18" charset="0"/>
                <a:sym typeface="+mn-ea"/>
              </a:rPr>
              <a:t>Đề</a:t>
            </a:r>
            <a:r>
              <a:rPr lang="en-US" altLang="zh-CN" sz="2800" b="1" i="1" dirty="0">
                <a:latin typeface="Times New Roman" panose="02020603050405020304" pitchFamily="18" charset="0"/>
                <a:ea typeface="Cambria" panose="02040503050406030204" pitchFamily="18" charset="0"/>
                <a:cs typeface="Times New Roman" panose="02020603050405020304" pitchFamily="18" charset="0"/>
                <a:sym typeface="+mn-ea"/>
              </a:rPr>
              <a:t> 1: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Kể</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lại</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một</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câu</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chuyện</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cổ</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tích</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mà</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em</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yêu</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thích</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a:t>
            </a:r>
          </a:p>
          <a:p>
            <a:pPr algn="just">
              <a:defRPr/>
            </a:pPr>
            <a:r>
              <a:rPr lang="en-US" altLang="zh-CN" sz="2800" b="1" i="1" dirty="0" err="1">
                <a:latin typeface="Times New Roman" panose="02020603050405020304" pitchFamily="18" charset="0"/>
                <a:ea typeface="Cambria" panose="02040503050406030204" pitchFamily="18" charset="0"/>
                <a:cs typeface="Times New Roman" panose="02020603050405020304" pitchFamily="18" charset="0"/>
                <a:sym typeface="+mn-ea"/>
              </a:rPr>
              <a:t>Đề</a:t>
            </a:r>
            <a:r>
              <a:rPr lang="en-US" altLang="zh-CN" sz="2800" b="1" i="1" dirty="0">
                <a:latin typeface="Times New Roman" panose="02020603050405020304" pitchFamily="18" charset="0"/>
                <a:ea typeface="Cambria" panose="02040503050406030204" pitchFamily="18" charset="0"/>
                <a:cs typeface="Times New Roman" panose="02020603050405020304" pitchFamily="18" charset="0"/>
                <a:sym typeface="+mn-ea"/>
              </a:rPr>
              <a:t> 2: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Kể</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lại</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một</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câu</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chuyện</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mà</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em</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đã</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đọc</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trong</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sách</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giáo</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khoa</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Tiếng</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Việt</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a:t>
            </a:r>
          </a:p>
          <a:p>
            <a:pPr lvl="0" algn="just">
              <a:defRPr/>
            </a:pPr>
            <a:r>
              <a:rPr lang="en-US" altLang="zh-CN" sz="2800" b="1" i="1" dirty="0" err="1">
                <a:latin typeface="Times New Roman" panose="02020603050405020304" pitchFamily="18" charset="0"/>
                <a:ea typeface="Cambria" panose="02040503050406030204" pitchFamily="18" charset="0"/>
                <a:cs typeface="Times New Roman" panose="02020603050405020304" pitchFamily="18" charset="0"/>
                <a:sym typeface="+mn-ea"/>
              </a:rPr>
              <a:t>Đề</a:t>
            </a:r>
            <a:r>
              <a:rPr lang="en-US" altLang="zh-CN" sz="2800" b="1" i="1" dirty="0">
                <a:latin typeface="Times New Roman" panose="02020603050405020304" pitchFamily="18" charset="0"/>
                <a:ea typeface="Cambria" panose="02040503050406030204" pitchFamily="18" charset="0"/>
                <a:cs typeface="Times New Roman" panose="02020603050405020304" pitchFamily="18" charset="0"/>
                <a:sym typeface="+mn-ea"/>
              </a:rPr>
              <a:t> 3: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Kể</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lại</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một</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câu</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chuyện</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có</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nhân</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vật</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chính</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là</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trẻ</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 </a:t>
            </a:r>
            <a:r>
              <a:rPr lang="en-US" altLang="zh-CN" sz="2800" dirty="0" err="1">
                <a:latin typeface="Times New Roman" panose="02020603050405020304" pitchFamily="18" charset="0"/>
                <a:ea typeface="Cambria" panose="02040503050406030204" pitchFamily="18" charset="0"/>
                <a:cs typeface="Times New Roman" panose="02020603050405020304" pitchFamily="18" charset="0"/>
                <a:sym typeface="+mn-ea"/>
              </a:rPr>
              <a:t>em</a:t>
            </a:r>
            <a:r>
              <a:rPr lang="en-US" altLang="zh-CN" sz="2800" dirty="0">
                <a:latin typeface="Times New Roman" panose="02020603050405020304" pitchFamily="18" charset="0"/>
                <a:ea typeface="Cambria" panose="02040503050406030204" pitchFamily="18" charset="0"/>
                <a:cs typeface="Times New Roman" panose="02020603050405020304" pitchFamily="18" charset="0"/>
                <a:sym typeface="+mn-ea"/>
              </a:rPr>
              <a:t>.</a:t>
            </a:r>
          </a:p>
        </p:txBody>
      </p:sp>
      <p:sp>
        <p:nvSpPr>
          <p:cNvPr id="8" name="Rounded Rectangle 7"/>
          <p:cNvSpPr/>
          <p:nvPr/>
        </p:nvSpPr>
        <p:spPr>
          <a:xfrm>
            <a:off x="9329100" y="3980021"/>
            <a:ext cx="2172019" cy="1554480"/>
          </a:xfrm>
          <a:prstGeom prst="roundRect">
            <a:avLst/>
          </a:prstGeom>
          <a:solidFill>
            <a:schemeClr val="accent4">
              <a:lumMod val="60000"/>
              <a:lumOff val="40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Chia </a:t>
            </a:r>
            <a:r>
              <a:rPr lang="en-US" sz="3200" dirty="0" err="1">
                <a:solidFill>
                  <a:schemeClr val="tx1"/>
                </a:solidFill>
                <a:latin typeface="Cambria" panose="02040503050406030204" pitchFamily="18" charset="0"/>
                <a:ea typeface="Cambria" panose="02040503050406030204" pitchFamily="18" charset="0"/>
              </a:rPr>
              <a:t>sẻ</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lại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dàn</a:t>
            </a:r>
            <a:r>
              <a:rPr lang="en-US" sz="3200" dirty="0">
                <a:solidFill>
                  <a:schemeClr val="tx1"/>
                </a:solidFill>
                <a:latin typeface="Cambria" panose="02040503050406030204" pitchFamily="18" charset="0"/>
                <a:ea typeface="Cambria" panose="02040503050406030204" pitchFamily="18" charset="0"/>
              </a:rPr>
              <a:t> ý </a:t>
            </a:r>
            <a:r>
              <a:rPr lang="en-US" sz="3200" dirty="0" err="1">
                <a:solidFill>
                  <a:schemeClr val="tx1"/>
                </a:solidFill>
                <a:latin typeface="Cambria" panose="02040503050406030204" pitchFamily="18" charset="0"/>
                <a:ea typeface="Cambria" panose="02040503050406030204" pitchFamily="18" charset="0"/>
              </a:rPr>
              <a:t>em</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đã</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lập</a:t>
            </a:r>
            <a:endParaRPr lang="en-US" sz="3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967910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40054" y="453289"/>
            <a:ext cx="11497945" cy="6194207"/>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Rectangle 2"/>
          <p:cNvSpPr/>
          <p:nvPr/>
        </p:nvSpPr>
        <p:spPr>
          <a:xfrm>
            <a:off x="513172" y="453289"/>
            <a:ext cx="11323109" cy="5940088"/>
          </a:xfrm>
          <a:prstGeom prst="rect">
            <a:avLst/>
          </a:prstGeom>
        </p:spPr>
        <p:txBody>
          <a:bodyPr wrap="square">
            <a:spAutoFit/>
          </a:bodyPr>
          <a:lstStyle/>
          <a:p>
            <a:pPr algn="just"/>
            <a:r>
              <a:rPr lang="en-US" sz="2000" dirty="0">
                <a:latin typeface="Cambria" panose="02040503050406030204" pitchFamily="18" charset="0"/>
                <a:ea typeface="Cambria" panose="02040503050406030204" pitchFamily="18" charset="0"/>
              </a:rPr>
              <a:t>	</a:t>
            </a:r>
            <a:r>
              <a:rPr lang="vi-VN" sz="2000" dirty="0">
                <a:latin typeface="+mj-lt"/>
                <a:ea typeface="Cambria" panose="02040503050406030204" pitchFamily="18" charset="0"/>
              </a:rPr>
              <a:t>Trong các tác phẩm văn học nước ngoài, em yêu thích và ấn tương nhất với câu chuyện Cô bé bán diêm. Khép lại trang sách, hình ảnh cô bé nhỏ mồ côi, tội nghiệp trong đêm đông lạnh giá luôn xuất hiện trong tâm trí em.</a:t>
            </a:r>
          </a:p>
          <a:p>
            <a:pPr algn="just"/>
            <a:r>
              <a:rPr lang="en-US" sz="2000" dirty="0">
                <a:latin typeface="+mj-lt"/>
                <a:ea typeface="Cambria" panose="02040503050406030204" pitchFamily="18" charset="0"/>
              </a:rPr>
              <a:t>	</a:t>
            </a:r>
            <a:r>
              <a:rPr lang="vi-VN" sz="2000" dirty="0">
                <a:latin typeface="+mj-lt"/>
                <a:ea typeface="Cambria" panose="02040503050406030204" pitchFamily="18" charset="0"/>
              </a:rPr>
              <a:t>Cô bé bán diêm có một hoàn cảnh thật bất hạnh. Mẹ mất sớm, em sống với người cha hay chửi bới, mắng nhiếc và đe dọa đánh đập. Trong đêm giao thừa, khi nhà nhà đều quây quần bên lò sưởi ấm cúng, cây thông Nô-en được trang hoàng rực rỡ những ngôi sao và bàn cỗ đầy đặn thức ăn, cùng nhau đón chào một năm mới với bao điều tốt đẹp.</a:t>
            </a:r>
          </a:p>
          <a:p>
            <a:pPr algn="just"/>
            <a:r>
              <a:rPr lang="en-US" sz="2000" dirty="0">
                <a:latin typeface="+mj-lt"/>
                <a:ea typeface="Cambria" panose="02040503050406030204" pitchFamily="18" charset="0"/>
              </a:rPr>
              <a:t>           	</a:t>
            </a:r>
            <a:r>
              <a:rPr lang="vi-VN" sz="2000" dirty="0">
                <a:latin typeface="+mj-lt"/>
                <a:ea typeface="Cambria" panose="02040503050406030204" pitchFamily="18" charset="0"/>
              </a:rPr>
              <a:t>Dù đêm đông buốt giá nhưng em chỉ khoác trên mình bộ quần áo mỏng manh, ngắn cũn cỡ do đã được bà mua quá lâu. Khi bà mất, chẳng ai mua quần áo cho em. Đôi bàn tay và đôi bàn chân của em tím tái vì đã đi quá lâu trong tiết trời lạnh giá mà không có lấy một cốc nước ấm, một chút thức ăn vào bụng. Trên đôi bàn chân trần, cô bé tội nghiệp ấy vẫn lang thang ngoài đường trong giá buốt, không ai để ý đến em, mua cho em những que diêm nhỏ bé. Em nép vào góc tường tăm tối và quẹt những que diêm như muốn xua đi không khí lạnh buốt. Khi ánh sáng nhỏ nhoi sáng lên, em như sống trong những mộng tưởng tươi sáng về lò sưởi ấm áp, bàn cỗ đầy đủ thức ăn, rồi em mơ về bà và cùng bà bay lên cao mãi.</a:t>
            </a:r>
          </a:p>
          <a:p>
            <a:pPr algn="just"/>
            <a:r>
              <a:rPr lang="en-US" sz="2000" dirty="0">
                <a:latin typeface="+mj-lt"/>
                <a:ea typeface="Cambria" panose="02040503050406030204" pitchFamily="18" charset="0"/>
              </a:rPr>
              <a:t>	</a:t>
            </a:r>
            <a:r>
              <a:rPr lang="vi-VN" sz="2000" dirty="0">
                <a:latin typeface="+mj-lt"/>
                <a:ea typeface="Cambria" panose="02040503050406030204" pitchFamily="18" charset="0"/>
              </a:rPr>
              <a:t>Cuối cùng, em đã chết trong đêm giao thừa lạnh lẽo ấy, sự ra đi của em như sự giải thoát khỏi những tăm tối của cuộc đời. Em được đến bên người thân ở một thế giới khác. Nhà văn đã nâng đỡ linh hồn của em bé đáng thương, dường như không phải em chết mà em đang đi vào cõi bất tử, nơi có tình thương bao la của bà em mà em từng khao khát với nụ cười mãn nguyện. Câu chuyện với kết thúc buồn đã để lại bao xúc động trong lòng em.</a:t>
            </a:r>
          </a:p>
        </p:txBody>
      </p:sp>
      <p:sp>
        <p:nvSpPr>
          <p:cNvPr id="8" name="Rounded Rectangle 7"/>
          <p:cNvSpPr/>
          <p:nvPr/>
        </p:nvSpPr>
        <p:spPr>
          <a:xfrm>
            <a:off x="71120" y="86022"/>
            <a:ext cx="1737360" cy="401658"/>
          </a:xfrm>
          <a:prstGeom prst="roundRect">
            <a:avLst/>
          </a:prstGeom>
          <a:solidFill>
            <a:schemeClr val="accent4">
              <a:lumMod val="60000"/>
              <a:lumOff val="40000"/>
            </a:schemeClr>
          </a:solidFill>
          <a:ln w="38100">
            <a:solidFill>
              <a:schemeClr val="tx1">
                <a:lumMod val="50000"/>
                <a:lumOff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Cambria" panose="02040503050406030204" pitchFamily="18" charset="0"/>
                <a:ea typeface="Cambria" panose="02040503050406030204" pitchFamily="18" charset="0"/>
              </a:rPr>
              <a:t>Tham</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khảo</a:t>
            </a:r>
            <a:endParaRPr lang="en-US" sz="24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280657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3"/>
          <p:cNvPicPr>
            <a:picLocks noChangeAspect="1"/>
          </p:cNvPicPr>
          <p:nvPr/>
        </p:nvPicPr>
        <p:blipFill>
          <a:blip r:embed="rId2"/>
          <a:stretch>
            <a:fillRect/>
          </a:stretch>
        </p:blipFill>
        <p:spPr>
          <a:xfrm>
            <a:off x="0" y="2414905"/>
            <a:ext cx="12192000" cy="4443095"/>
          </a:xfrm>
          <a:prstGeom prst="rect">
            <a:avLst/>
          </a:prstGeom>
        </p:spPr>
      </p:pic>
      <p:pic>
        <p:nvPicPr>
          <p:cNvPr id="2" name="图片 1" descr="12"/>
          <p:cNvPicPr>
            <a:picLocks noChangeAspect="1"/>
          </p:cNvPicPr>
          <p:nvPr/>
        </p:nvPicPr>
        <p:blipFill>
          <a:blip r:embed="rId3"/>
          <a:stretch>
            <a:fillRect/>
          </a:stretch>
        </p:blipFill>
        <p:spPr>
          <a:xfrm>
            <a:off x="117475" y="0"/>
            <a:ext cx="12074525" cy="5746115"/>
          </a:xfrm>
          <a:prstGeom prst="rect">
            <a:avLst/>
          </a:prstGeom>
        </p:spPr>
      </p:pic>
      <p:pic>
        <p:nvPicPr>
          <p:cNvPr id="4" name="Picture 3"/>
          <p:cNvPicPr>
            <a:picLocks noChangeAspect="1"/>
          </p:cNvPicPr>
          <p:nvPr/>
        </p:nvPicPr>
        <p:blipFill>
          <a:blip r:embed="rId4"/>
          <a:stretch>
            <a:fillRect/>
          </a:stretch>
        </p:blipFill>
        <p:spPr>
          <a:xfrm>
            <a:off x="834696" y="-93085"/>
            <a:ext cx="10522608" cy="139610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6959" y="1717041"/>
            <a:ext cx="5175041" cy="5212080"/>
          </a:xfrm>
          <a:prstGeom prst="rect">
            <a:avLst/>
          </a:prstGeom>
        </p:spPr>
      </p:pic>
      <p:sp>
        <p:nvSpPr>
          <p:cNvPr id="12" name="TextBox 17"/>
          <p:cNvSpPr txBox="1"/>
          <p:nvPr/>
        </p:nvSpPr>
        <p:spPr>
          <a:xfrm>
            <a:off x="326746" y="1354773"/>
            <a:ext cx="6805574" cy="4431983"/>
          </a:xfrm>
          <a:prstGeom prst="rect">
            <a:avLst/>
          </a:prstGeom>
          <a:solidFill>
            <a:schemeClr val="bg1"/>
          </a:solidFill>
          <a:ln w="38100">
            <a:solidFill>
              <a:schemeClr val="tx1"/>
            </a:solidFill>
            <a:prstDash val="lgDash"/>
          </a:ln>
        </p:spPr>
        <p:txBody>
          <a:bodyPr wrap="square" lIns="0" tIns="0" rIns="0" bIns="0" rtlCol="0" anchor="t">
            <a:spAutoFit/>
          </a:bodyPr>
          <a:lstStyle/>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p:txBody>
      </p:sp>
      <p:sp>
        <p:nvSpPr>
          <p:cNvPr id="7" name="Rectangle 6"/>
          <p:cNvSpPr/>
          <p:nvPr/>
        </p:nvSpPr>
        <p:spPr>
          <a:xfrm>
            <a:off x="460602" y="1554829"/>
            <a:ext cx="6537862" cy="4031873"/>
          </a:xfrm>
          <a:prstGeom prst="rect">
            <a:avLst/>
          </a:prstGeom>
        </p:spPr>
        <p:txBody>
          <a:bodyPr wrap="square">
            <a:spAutoFit/>
          </a:bodyPr>
          <a:lstStyle/>
          <a:p>
            <a:pPr algn="ctr">
              <a:spcBef>
                <a:spcPct val="0"/>
              </a:spcBef>
            </a:pPr>
            <a:r>
              <a:rPr lang="en-US" sz="32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Yêu</a:t>
            </a:r>
            <a:r>
              <a:rPr lang="en-US" sz="32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cầu</a:t>
            </a:r>
            <a:r>
              <a:rPr lang="en-US" sz="32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p>
          <a:p>
            <a:pPr algn="just">
              <a:spcBef>
                <a:spcPct val="0"/>
              </a:spcBef>
            </a:pP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Viết</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văn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dựa</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vào</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dàn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ý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đã</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lập</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a:p>
            <a:pPr algn="just">
              <a:spcBef>
                <a:spcPct val="0"/>
              </a:spcBef>
            </a:pP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Đảm</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bảo</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văn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đủ</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3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phần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Mở</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thân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kết</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a:p>
            <a:pPr algn="just">
              <a:spcBef>
                <a:spcPct val="0"/>
              </a:spcBef>
            </a:pP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Sự</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cần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thuật</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lại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theo</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trình</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tự</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hợp</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lí</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a:p>
            <a:pPr algn="just">
              <a:spcBef>
                <a:spcPct val="0"/>
              </a:spcBef>
            </a:pP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Chú</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ý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quản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lí</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quỹ</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thời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gian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rà</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soát</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lại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sau</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hoàn</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thành</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418261471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40055" y="412650"/>
            <a:ext cx="11281410" cy="6140550"/>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19" name="组合 18"/>
          <p:cNvGrpSpPr/>
          <p:nvPr/>
        </p:nvGrpSpPr>
        <p:grpSpPr>
          <a:xfrm>
            <a:off x="440055" y="478690"/>
            <a:ext cx="11130280" cy="1134110"/>
            <a:chOff x="584" y="924"/>
            <a:chExt cx="17528" cy="1786"/>
          </a:xfrm>
        </p:grpSpPr>
        <p:sp>
          <p:nvSpPr>
            <p:cNvPr id="10" name="矩形 9"/>
            <p:cNvSpPr/>
            <p:nvPr/>
          </p:nvSpPr>
          <p:spPr>
            <a:xfrm>
              <a:off x="2085" y="1160"/>
              <a:ext cx="16027" cy="1212"/>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4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2. </a:t>
              </a:r>
              <a:r>
                <a:rPr kumimoji="0" lang="en-US" altLang="zh-CN" sz="4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Đọc</a:t>
              </a:r>
              <a:r>
                <a:rPr kumimoji="0" lang="en-US" altLang="zh-CN" sz="44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44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soát</a:t>
              </a:r>
              <a:r>
                <a:rPr kumimoji="0" lang="en-US" altLang="zh-CN" sz="44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44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và</a:t>
              </a:r>
              <a:r>
                <a:rPr kumimoji="0" lang="en-US" altLang="zh-CN" sz="44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44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chỉnh</a:t>
              </a:r>
              <a:r>
                <a:rPr kumimoji="0" lang="en-US" altLang="zh-CN" sz="44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44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sửa</a:t>
              </a:r>
              <a:endParaRPr kumimoji="0" lang="zh-CN" altLang="en-US" sz="44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cs typeface="+mn-ea"/>
                <a:sym typeface="+mn-ea"/>
              </a:endParaRPr>
            </a:p>
          </p:txBody>
        </p:sp>
        <p:pic>
          <p:nvPicPr>
            <p:cNvPr id="18" name="图片 17" descr="千库网_六一儿童节手绘星星月亮气球组_元素编号12238724"/>
            <p:cNvPicPr>
              <a:picLocks noChangeAspect="1"/>
            </p:cNvPicPr>
            <p:nvPr/>
          </p:nvPicPr>
          <p:blipFill>
            <a:blip r:embed="rId2"/>
            <a:stretch>
              <a:fillRect/>
            </a:stretch>
          </p:blipFill>
          <p:spPr>
            <a:xfrm>
              <a:off x="584" y="924"/>
              <a:ext cx="1786" cy="1786"/>
            </a:xfrm>
            <a:prstGeom prst="rect">
              <a:avLst/>
            </a:prstGeom>
            <a:effectLst>
              <a:outerShdw blurRad="177800" dist="139700" dir="5400000" algn="t" rotWithShape="0">
                <a:prstClr val="black">
                  <a:alpha val="40000"/>
                </a:prstClr>
              </a:outerShdw>
            </a:effectLst>
          </p:spPr>
        </p:pic>
      </p:grpSp>
      <p:sp>
        <p:nvSpPr>
          <p:cNvPr id="12" name="矩形 9"/>
          <p:cNvSpPr/>
          <p:nvPr/>
        </p:nvSpPr>
        <p:spPr>
          <a:xfrm>
            <a:off x="934720" y="1416947"/>
            <a:ext cx="10566399" cy="523220"/>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2800" b="1" i="1" dirty="0">
                <a:latin typeface="Cambria" panose="02040503050406030204" pitchFamily="18" charset="0"/>
                <a:ea typeface="Cambria" panose="02040503050406030204" pitchFamily="18" charset="0"/>
                <a:cs typeface="+mn-ea"/>
                <a:sym typeface="+mn-ea"/>
              </a:rPr>
              <a:t>a. </a:t>
            </a:r>
            <a:r>
              <a:rPr lang="en-US" altLang="zh-CN" sz="2800" b="1" i="1" dirty="0" err="1">
                <a:latin typeface="Cambria" panose="02040503050406030204" pitchFamily="18" charset="0"/>
                <a:ea typeface="Cambria" panose="02040503050406030204" pitchFamily="18" charset="0"/>
                <a:cs typeface="+mn-ea"/>
                <a:sym typeface="+mn-ea"/>
              </a:rPr>
              <a:t>Đọc</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lại</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bài</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làm</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của</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em</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để</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phát</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hiện</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lỗi</a:t>
            </a:r>
            <a:r>
              <a:rPr lang="en-US" altLang="zh-CN" sz="2800" b="1" i="1" dirty="0">
                <a:latin typeface="Cambria" panose="02040503050406030204" pitchFamily="18" charset="0"/>
                <a:ea typeface="Cambria" panose="02040503050406030204" pitchFamily="18" charset="0"/>
                <a:cs typeface="+mn-ea"/>
                <a:sym typeface="+mn-ea"/>
              </a:rPr>
              <a:t>.</a:t>
            </a:r>
            <a:endParaRPr lang="en-US" altLang="zh-CN" sz="2800" dirty="0">
              <a:latin typeface="Cambria" panose="02040503050406030204" pitchFamily="18" charset="0"/>
              <a:ea typeface="Cambria" panose="02040503050406030204" pitchFamily="18" charset="0"/>
              <a:cs typeface="+mn-ea"/>
              <a:sym typeface="+mn-ea"/>
            </a:endParaRPr>
          </a:p>
        </p:txBody>
      </p:sp>
      <p:sp>
        <p:nvSpPr>
          <p:cNvPr id="4" name="Pentagon 3"/>
          <p:cNvSpPr/>
          <p:nvPr/>
        </p:nvSpPr>
        <p:spPr>
          <a:xfrm>
            <a:off x="1007110" y="2147822"/>
            <a:ext cx="2244090" cy="1058243"/>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bài</a:t>
            </a:r>
            <a:endParaRPr lang="en-US" sz="2400" dirty="0">
              <a:latin typeface="Cambria" panose="02040503050406030204" pitchFamily="18" charset="0"/>
              <a:ea typeface="Cambria" panose="02040503050406030204" pitchFamily="18" charset="0"/>
            </a:endParaRPr>
          </a:p>
        </p:txBody>
      </p:sp>
      <p:sp>
        <p:nvSpPr>
          <p:cNvPr id="13" name="Pentagon 12"/>
          <p:cNvSpPr/>
          <p:nvPr/>
        </p:nvSpPr>
        <p:spPr>
          <a:xfrm>
            <a:off x="3354069" y="2144109"/>
            <a:ext cx="3161347" cy="1058243"/>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Trình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thân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bài</a:t>
            </a:r>
            <a:endParaRPr lang="en-US" sz="2400" dirty="0">
              <a:latin typeface="Cambria" panose="02040503050406030204" pitchFamily="18" charset="0"/>
              <a:ea typeface="Cambria" panose="02040503050406030204" pitchFamily="18" charset="0"/>
            </a:endParaRPr>
          </a:p>
        </p:txBody>
      </p:sp>
      <p:sp>
        <p:nvSpPr>
          <p:cNvPr id="14" name="Pentagon 13"/>
          <p:cNvSpPr/>
          <p:nvPr/>
        </p:nvSpPr>
        <p:spPr>
          <a:xfrm>
            <a:off x="6618287" y="2153573"/>
            <a:ext cx="2376170" cy="1058243"/>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endParaRPr lang="en-US" sz="2400" dirty="0">
              <a:latin typeface="Cambria" panose="02040503050406030204" pitchFamily="18" charset="0"/>
              <a:ea typeface="Cambria" panose="02040503050406030204" pitchFamily="18" charset="0"/>
            </a:endParaRPr>
          </a:p>
        </p:txBody>
      </p:sp>
      <p:sp>
        <p:nvSpPr>
          <p:cNvPr id="15" name="Pentagon 14"/>
          <p:cNvSpPr/>
          <p:nvPr/>
        </p:nvSpPr>
        <p:spPr>
          <a:xfrm>
            <a:off x="9097327" y="2153573"/>
            <a:ext cx="2061210" cy="1058243"/>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Chính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tả</a:t>
            </a:r>
            <a:endParaRPr lang="en-US" sz="2400" dirty="0">
              <a:latin typeface="Cambria" panose="02040503050406030204" pitchFamily="18" charset="0"/>
              <a:ea typeface="Cambria" panose="02040503050406030204" pitchFamily="18" charset="0"/>
            </a:endParaRPr>
          </a:p>
        </p:txBody>
      </p:sp>
      <p:sp>
        <p:nvSpPr>
          <p:cNvPr id="16" name="矩形 9"/>
          <p:cNvSpPr/>
          <p:nvPr/>
        </p:nvSpPr>
        <p:spPr>
          <a:xfrm>
            <a:off x="934720" y="3405485"/>
            <a:ext cx="10566399" cy="523220"/>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2800" b="1" i="1" dirty="0">
                <a:latin typeface="Cambria" panose="02040503050406030204" pitchFamily="18" charset="0"/>
                <a:ea typeface="Cambria" panose="02040503050406030204" pitchFamily="18" charset="0"/>
                <a:cs typeface="+mn-ea"/>
                <a:sym typeface="+mn-ea"/>
              </a:rPr>
              <a:t>b. </a:t>
            </a:r>
            <a:r>
              <a:rPr lang="en-US" altLang="zh-CN" sz="2800" b="1" i="1" dirty="0" err="1">
                <a:latin typeface="Cambria" panose="02040503050406030204" pitchFamily="18" charset="0"/>
                <a:ea typeface="Cambria" panose="02040503050406030204" pitchFamily="18" charset="0"/>
                <a:cs typeface="+mn-ea"/>
                <a:sym typeface="+mn-ea"/>
              </a:rPr>
              <a:t>Sửa</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lỗi</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nếu</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có</a:t>
            </a:r>
            <a:r>
              <a:rPr lang="en-US" altLang="zh-CN" sz="2800" b="1" i="1" dirty="0">
                <a:latin typeface="Cambria" panose="02040503050406030204" pitchFamily="18" charset="0"/>
                <a:ea typeface="Cambria" panose="02040503050406030204" pitchFamily="18" charset="0"/>
                <a:cs typeface="+mn-ea"/>
                <a:sym typeface="+mn-ea"/>
              </a:rPr>
              <a:t>)</a:t>
            </a:r>
            <a:endParaRPr lang="en-US" altLang="zh-CN" sz="2800" dirty="0">
              <a:latin typeface="Cambria" panose="02040503050406030204" pitchFamily="18" charset="0"/>
              <a:ea typeface="Cambria" panose="02040503050406030204" pitchFamily="18" charset="0"/>
              <a:cs typeface="+mn-ea"/>
              <a:sym typeface="+mn-ea"/>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7790" y="3414949"/>
            <a:ext cx="3133675" cy="3195120"/>
          </a:xfrm>
          <a:prstGeom prst="rect">
            <a:avLst/>
          </a:prstGeom>
        </p:spPr>
      </p:pic>
      <p:sp>
        <p:nvSpPr>
          <p:cNvPr id="17" name="矩形 9"/>
          <p:cNvSpPr/>
          <p:nvPr/>
        </p:nvSpPr>
        <p:spPr>
          <a:xfrm>
            <a:off x="1007110" y="3889124"/>
            <a:ext cx="7653071" cy="2246769"/>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Nhận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xét</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cách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viết</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mở</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bài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trực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tiếp</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hoặc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gián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tiếp</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kết</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bài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mở</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rộng</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hoặc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không</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mở</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rộng</a:t>
            </a:r>
            <a:r>
              <a:rPr lang="en-US" altLang="zh-CN" sz="2800" dirty="0">
                <a:latin typeface="Cambria" panose="02040503050406030204" pitchFamily="18" charset="0"/>
                <a:ea typeface="Cambria" panose="02040503050406030204" pitchFamily="18" charset="0"/>
                <a:cs typeface="+mn-ea"/>
                <a:sym typeface="+mn-ea"/>
              </a:rPr>
              <a:t>).</a:t>
            </a:r>
          </a:p>
          <a:p>
            <a:pPr marL="0" marR="0" lvl="0" indent="0" algn="just" defTabSz="914400" rtl="0" eaLnBrk="1" fontAlgn="auto" latinLnBrk="0" hangingPunct="1">
              <a:spcBef>
                <a:spcPts val="0"/>
              </a:spcBef>
              <a:spcAft>
                <a:spcPts val="0"/>
              </a:spcAft>
              <a:buClrTx/>
              <a:buSzTx/>
              <a:buFontTx/>
              <a:buNone/>
              <a:tabLst/>
              <a:defRPr/>
            </a:pP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Trình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tự</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các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sự</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việc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được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kể</a:t>
            </a:r>
            <a:r>
              <a:rPr lang="en-US" altLang="zh-CN" sz="2800" dirty="0">
                <a:latin typeface="Cambria" panose="02040503050406030204" pitchFamily="18" charset="0"/>
                <a:ea typeface="Cambria" panose="02040503050406030204" pitchFamily="18" charset="0"/>
                <a:cs typeface="+mn-ea"/>
                <a:sym typeface="+mn-ea"/>
              </a:rPr>
              <a:t> ở </a:t>
            </a:r>
            <a:r>
              <a:rPr lang="en-US" altLang="zh-CN" sz="2800" dirty="0" err="1">
                <a:latin typeface="Cambria" panose="02040503050406030204" pitchFamily="18" charset="0"/>
                <a:ea typeface="Cambria" panose="02040503050406030204" pitchFamily="18" charset="0"/>
                <a:cs typeface="+mn-ea"/>
                <a:sym typeface="+mn-ea"/>
              </a:rPr>
              <a:t>thân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bài</a:t>
            </a:r>
            <a:endParaRPr lang="en-US" altLang="zh-CN" sz="2800" dirty="0">
              <a:latin typeface="Cambria" panose="02040503050406030204" pitchFamily="18" charset="0"/>
              <a:ea typeface="Cambria" panose="02040503050406030204" pitchFamily="18" charset="0"/>
              <a:cs typeface="+mn-ea"/>
              <a:sym typeface="+mn-ea"/>
            </a:endParaRPr>
          </a:p>
          <a:p>
            <a:pPr marL="0" marR="0" lvl="0" indent="0" algn="just" defTabSz="914400" rtl="0" eaLnBrk="1" fontAlgn="auto" latinLnBrk="0" hangingPunct="1">
              <a:spcBef>
                <a:spcPts val="0"/>
              </a:spcBef>
              <a:spcAft>
                <a:spcPts val="0"/>
              </a:spcAft>
              <a:buClrTx/>
              <a:buSzTx/>
              <a:buFontTx/>
              <a:buNone/>
              <a:tabLst/>
              <a:defRPr/>
            </a:pP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Cách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dùng</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từ</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đặt</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câu</a:t>
            </a:r>
            <a:r>
              <a:rPr lang="en-US" altLang="zh-CN" sz="2800" dirty="0">
                <a:latin typeface="Cambria" panose="02040503050406030204" pitchFamily="18" charset="0"/>
                <a:ea typeface="Cambria" panose="02040503050406030204" pitchFamily="18" charset="0"/>
                <a:cs typeface="+mn-ea"/>
                <a:sym typeface="+mn-ea"/>
              </a:rPr>
              <a:t>.</a:t>
            </a:r>
          </a:p>
          <a:p>
            <a:pPr marL="0" marR="0" lvl="0" indent="0" algn="just" defTabSz="914400" rtl="0" eaLnBrk="1" fontAlgn="auto" latinLnBrk="0" hangingPunct="1">
              <a:spcBef>
                <a:spcPts val="0"/>
              </a:spcBef>
              <a:spcAft>
                <a:spcPts val="0"/>
              </a:spcAft>
              <a:buClrTx/>
              <a:buSzTx/>
              <a:buFontTx/>
              <a:buNone/>
              <a:tabLst/>
              <a:defRPr/>
            </a:pP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Chính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tả</a:t>
            </a:r>
            <a:r>
              <a:rPr lang="en-US" altLang="zh-CN" sz="2800" dirty="0">
                <a:latin typeface="Cambria" panose="02040503050406030204" pitchFamily="18" charset="0"/>
                <a:ea typeface="Cambria" panose="02040503050406030204" pitchFamily="18" charset="0"/>
                <a:cs typeface="+mn-ea"/>
                <a:sym typeface="+mn-ea"/>
              </a:rPr>
              <a:t>.</a:t>
            </a:r>
          </a:p>
        </p:txBody>
      </p:sp>
    </p:spTree>
    <p:extLst>
      <p:ext uri="{BB962C8B-B14F-4D97-AF65-F5344CB8AC3E}">
        <p14:creationId xmlns:p14="http://schemas.microsoft.com/office/powerpoint/2010/main" val="495751257"/>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ppt_x"/>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4" grpId="0" animBg="1"/>
      <p:bldP spid="13" grpId="0" animBg="1"/>
      <p:bldP spid="14" grpId="0" animBg="1"/>
      <p:bldP spid="15" grpId="0" animBg="1"/>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762</Words>
  <Application>Microsoft Office PowerPoint</Application>
  <PresentationFormat>Widescreen</PresentationFormat>
  <Paragraphs>39</Paragraphs>
  <Slides>12</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12</vt:i4>
      </vt:variant>
    </vt:vector>
  </HeadingPairs>
  <TitlesOfParts>
    <vt:vector size="22" baseType="lpstr">
      <vt:lpstr>#9Slide07 HoneyCream</vt:lpstr>
      <vt:lpstr>Arial</vt:lpstr>
      <vt:lpstr>Calibri</vt:lpstr>
      <vt:lpstr>Calibri Light</vt:lpstr>
      <vt:lpstr>Cambria</vt:lpstr>
      <vt:lpstr>SVN-Newton</vt:lpstr>
      <vt:lpstr>Times New Roman</vt:lpstr>
      <vt:lpstr>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Trang 65</dc:title>
  <dc:creator>Nguyễn Thị Hồng Linh</dc:creator>
  <cp:lastModifiedBy>Administrator</cp:lastModifiedBy>
  <cp:revision>10</cp:revision>
  <dcterms:created xsi:type="dcterms:W3CDTF">2023-08-23T06:32:56Z</dcterms:created>
  <dcterms:modified xsi:type="dcterms:W3CDTF">2023-10-18T11:43:56Z</dcterms:modified>
</cp:coreProperties>
</file>