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297" r:id="rId2"/>
    <p:sldId id="298" r:id="rId3"/>
    <p:sldId id="259" r:id="rId4"/>
    <p:sldId id="260" r:id="rId5"/>
    <p:sldId id="280" r:id="rId6"/>
    <p:sldId id="265" r:id="rId7"/>
    <p:sldId id="295" r:id="rId8"/>
    <p:sldId id="266" r:id="rId9"/>
    <p:sldId id="281" r:id="rId10"/>
    <p:sldId id="282" r:id="rId11"/>
    <p:sldId id="283" r:id="rId12"/>
    <p:sldId id="284" r:id="rId13"/>
    <p:sldId id="285" r:id="rId14"/>
    <p:sldId id="296" r:id="rId15"/>
    <p:sldId id="286" r:id="rId16"/>
    <p:sldId id="287" r:id="rId17"/>
    <p:sldId id="288" r:id="rId18"/>
    <p:sldId id="289" r:id="rId19"/>
    <p:sldId id="290" r:id="rId20"/>
    <p:sldId id="291" r:id="rId21"/>
    <p:sldId id="275" r:id="rId22"/>
    <p:sldId id="292" r:id="rId23"/>
    <p:sldId id="293" r:id="rId24"/>
    <p:sldId id="294" r:id="rId25"/>
    <p:sldId id="276"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3" d="100"/>
          <a:sy n="63" d="100"/>
        </p:scale>
        <p:origin x="144"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57476A-A991-4182-989C-88EE4144447E}" type="datetimeFigureOut">
              <a:rPr lang="en-US" smtClean="0"/>
              <a:t>10/17/2023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585000-A8BB-4B31-9D9A-FEA39405F2CC}" type="slidenum">
              <a:rPr lang="en-US" smtClean="0"/>
              <a:t>‹#›</a:t>
            </a:fld>
            <a:endParaRPr lang="en-US"/>
          </a:p>
        </p:txBody>
      </p:sp>
    </p:spTree>
    <p:extLst>
      <p:ext uri="{BB962C8B-B14F-4D97-AF65-F5344CB8AC3E}">
        <p14:creationId xmlns:p14="http://schemas.microsoft.com/office/powerpoint/2010/main" val="127673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1</a:t>
            </a:fld>
            <a:endParaRPr lang="en-US"/>
          </a:p>
        </p:txBody>
      </p:sp>
    </p:spTree>
    <p:extLst>
      <p:ext uri="{BB962C8B-B14F-4D97-AF65-F5344CB8AC3E}">
        <p14:creationId xmlns:p14="http://schemas.microsoft.com/office/powerpoint/2010/main" val="2641155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4</a:t>
            </a:fld>
            <a:endParaRPr lang="en-US"/>
          </a:p>
        </p:txBody>
      </p:sp>
    </p:spTree>
    <p:extLst>
      <p:ext uri="{BB962C8B-B14F-4D97-AF65-F5344CB8AC3E}">
        <p14:creationId xmlns:p14="http://schemas.microsoft.com/office/powerpoint/2010/main" val="1263204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6</a:t>
            </a:fld>
            <a:endParaRPr lang="en-US"/>
          </a:p>
        </p:txBody>
      </p:sp>
    </p:spTree>
    <p:extLst>
      <p:ext uri="{BB962C8B-B14F-4D97-AF65-F5344CB8AC3E}">
        <p14:creationId xmlns:p14="http://schemas.microsoft.com/office/powerpoint/2010/main" val="4018904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85000-A8BB-4B31-9D9A-FEA39405F2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8189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12</a:t>
            </a:fld>
            <a:endParaRPr lang="en-US"/>
          </a:p>
        </p:txBody>
      </p:sp>
    </p:spTree>
    <p:extLst>
      <p:ext uri="{BB962C8B-B14F-4D97-AF65-F5344CB8AC3E}">
        <p14:creationId xmlns:p14="http://schemas.microsoft.com/office/powerpoint/2010/main" val="1130668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16</a:t>
            </a:fld>
            <a:endParaRPr lang="en-US"/>
          </a:p>
        </p:txBody>
      </p:sp>
    </p:spTree>
    <p:extLst>
      <p:ext uri="{BB962C8B-B14F-4D97-AF65-F5344CB8AC3E}">
        <p14:creationId xmlns:p14="http://schemas.microsoft.com/office/powerpoint/2010/main" val="10146741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10/17/2023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6" name="Picture 5">
            <a:extLst>
              <a:ext uri="{FF2B5EF4-FFF2-40B4-BE49-F238E27FC236}">
                <a16:creationId xmlns:a16="http://schemas.microsoft.com/office/drawing/2014/main" id="{47816D4A-E9D3-0D55-0B29-B0ADF66BDE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000"/>
          <a:stretch/>
        </p:blipFill>
        <p:spPr>
          <a:xfrm>
            <a:off x="0" y="0"/>
            <a:ext cx="12192000" cy="6858000"/>
          </a:xfrm>
          <a:prstGeom prst="rect">
            <a:avLst/>
          </a:prstGeom>
        </p:spPr>
      </p:pic>
    </p:spTree>
    <p:extLst>
      <p:ext uri="{BB962C8B-B14F-4D97-AF65-F5344CB8AC3E}">
        <p14:creationId xmlns:p14="http://schemas.microsoft.com/office/powerpoint/2010/main" val="1563642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10/17/2023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9" name="Picture 8">
            <a:extLst>
              <a:ext uri="{FF2B5EF4-FFF2-40B4-BE49-F238E27FC236}">
                <a16:creationId xmlns:a16="http://schemas.microsoft.com/office/drawing/2014/main" id="{85105DF7-2A9F-DC0F-6DA5-BDEAC9B625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55379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10/17/2023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8" name="Picture 7">
            <a:extLst>
              <a:ext uri="{FF2B5EF4-FFF2-40B4-BE49-F238E27FC236}">
                <a16:creationId xmlns:a16="http://schemas.microsoft.com/office/drawing/2014/main" id="{180EF673-0524-F680-ABC1-9A2A68FC1C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445" b="10000"/>
          <a:stretch/>
        </p:blipFill>
        <p:spPr>
          <a:xfrm>
            <a:off x="0" y="0"/>
            <a:ext cx="12192000" cy="6858000"/>
          </a:xfrm>
          <a:prstGeom prst="rect">
            <a:avLst/>
          </a:prstGeom>
        </p:spPr>
      </p:pic>
    </p:spTree>
    <p:extLst>
      <p:ext uri="{BB962C8B-B14F-4D97-AF65-F5344CB8AC3E}">
        <p14:creationId xmlns:p14="http://schemas.microsoft.com/office/powerpoint/2010/main" val="1506814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10/17/2023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942910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10/17/2023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172239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nk background with white leaves and black text&#10;&#10;Description automatically generated">
            <a:extLst>
              <a:ext uri="{FF2B5EF4-FFF2-40B4-BE49-F238E27FC236}">
                <a16:creationId xmlns:a16="http://schemas.microsoft.com/office/drawing/2014/main" id="{D83E11BE-28AE-A103-B883-CEBB6BE7148C}"/>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035279" y="322005"/>
            <a:ext cx="1722489" cy="1722489"/>
          </a:xfrm>
          <a:prstGeom prst="rect">
            <a:avLst/>
          </a:prstGeom>
        </p:spPr>
      </p:pic>
    </p:spTree>
    <p:extLst>
      <p:ext uri="{BB962C8B-B14F-4D97-AF65-F5344CB8AC3E}">
        <p14:creationId xmlns:p14="http://schemas.microsoft.com/office/powerpoint/2010/main" val="25315086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sv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38.png"/><Relationship Id="rId4" Type="http://schemas.openxmlformats.org/officeDocument/2006/relationships/audio" Target="../media/audio1.wav"/></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7.svg"/></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38.png"/><Relationship Id="rId5" Type="http://schemas.openxmlformats.org/officeDocument/2006/relationships/audio" Target="../media/audio1.wav"/><Relationship Id="rId4" Type="http://schemas.openxmlformats.org/officeDocument/2006/relationships/notesSlide" Target="../notesSlides/notesSlide6.xml"/></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5.svg"/><Relationship Id="rId7" Type="http://schemas.openxmlformats.org/officeDocument/2006/relationships/image" Target="../media/image9.svg"/><Relationship Id="rId2"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20.pn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53.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10.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sv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F86B49F6-DA2D-2025-C7FC-5D6ECBB401C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2802834" y="109329"/>
            <a:ext cx="5705783" cy="2872409"/>
          </a:xfrm>
          <a:prstGeom prst="rect">
            <a:avLst/>
          </a:prstGeom>
        </p:spPr>
      </p:pic>
      <p:pic>
        <p:nvPicPr>
          <p:cNvPr id="7" name="Picture 27">
            <a:extLst>
              <a:ext uri="{FF2B5EF4-FFF2-40B4-BE49-F238E27FC236}">
                <a16:creationId xmlns:a16="http://schemas.microsoft.com/office/drawing/2014/main" id="{9DF06E32-1779-AF6D-2D04-6542883D59FD}"/>
              </a:ext>
            </a:extLst>
          </p:cNvPr>
          <p:cNvPicPr>
            <a:picLocks noChangeAspect="1"/>
          </p:cNvPicPr>
          <p:nvPr/>
        </p:nvPicPr>
        <p:blipFill>
          <a:blip r:embed="rId5">
            <a:alphaModFix amt="90000"/>
          </a:blip>
          <a:srcRect/>
          <a:stretch>
            <a:fillRect/>
          </a:stretch>
        </p:blipFill>
        <p:spPr>
          <a:xfrm>
            <a:off x="9417270" y="3682622"/>
            <a:ext cx="2774730" cy="3308174"/>
          </a:xfrm>
          <a:prstGeom prst="rect">
            <a:avLst/>
          </a:prstGeom>
        </p:spPr>
      </p:pic>
      <p:pic>
        <p:nvPicPr>
          <p:cNvPr id="8" name="Picture 5">
            <a:extLst>
              <a:ext uri="{FF2B5EF4-FFF2-40B4-BE49-F238E27FC236}">
                <a16:creationId xmlns:a16="http://schemas.microsoft.com/office/drawing/2014/main" id="{ADD9B8DF-3830-9BF1-4399-32AA76DAC06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953705">
            <a:off x="3145188" y="-61110"/>
            <a:ext cx="1838413" cy="1461538"/>
          </a:xfrm>
          <a:prstGeom prst="rect">
            <a:avLst/>
          </a:prstGeom>
        </p:spPr>
      </p:pic>
      <p:pic>
        <p:nvPicPr>
          <p:cNvPr id="9" name="Picture 32">
            <a:extLst>
              <a:ext uri="{FF2B5EF4-FFF2-40B4-BE49-F238E27FC236}">
                <a16:creationId xmlns:a16="http://schemas.microsoft.com/office/drawing/2014/main" id="{D58554C4-2D27-9F9D-4B69-D905A7709E57}"/>
              </a:ext>
            </a:extLst>
          </p:cNvPr>
          <p:cNvPicPr>
            <a:picLocks noChangeAspect="1"/>
          </p:cNvPicPr>
          <p:nvPr/>
        </p:nvPicPr>
        <p:blipFill>
          <a:blip r:embed="rId8">
            <a:alphaModFix amt="91000"/>
          </a:blip>
          <a:srcRect l="1724" r="1724"/>
          <a:stretch>
            <a:fillRect/>
          </a:stretch>
        </p:blipFill>
        <p:spPr>
          <a:xfrm>
            <a:off x="0" y="5284494"/>
            <a:ext cx="4537640" cy="1687975"/>
          </a:xfrm>
          <a:prstGeom prst="rect">
            <a:avLst/>
          </a:prstGeom>
          <a:effectLst>
            <a:outerShdw blurRad="76200" dir="18900000" sy="23000" kx="-1200000" algn="bl" rotWithShape="0">
              <a:prstClr val="black">
                <a:alpha val="20000"/>
              </a:prstClr>
            </a:outerShdw>
          </a:effectLst>
        </p:spPr>
      </p:pic>
      <p:pic>
        <p:nvPicPr>
          <p:cNvPr id="12" name="Picture 11">
            <a:extLst>
              <a:ext uri="{FF2B5EF4-FFF2-40B4-BE49-F238E27FC236}">
                <a16:creationId xmlns:a16="http://schemas.microsoft.com/office/drawing/2014/main" id="{F8640A9C-74AC-6BB7-6DE7-351C50899021}"/>
              </a:ext>
            </a:extLst>
          </p:cNvPr>
          <p:cNvPicPr>
            <a:picLocks noChangeAspect="1"/>
          </p:cNvPicPr>
          <p:nvPr/>
        </p:nvPicPr>
        <p:blipFill>
          <a:blip r:embed="rId9"/>
          <a:stretch>
            <a:fillRect/>
          </a:stretch>
        </p:blipFill>
        <p:spPr>
          <a:xfrm>
            <a:off x="3942021" y="527870"/>
            <a:ext cx="3830380" cy="1576504"/>
          </a:xfrm>
          <a:prstGeom prst="rect">
            <a:avLst/>
          </a:prstGeom>
        </p:spPr>
      </p:pic>
      <p:pic>
        <p:nvPicPr>
          <p:cNvPr id="6" name="Picture 5" descr="A cartoon of a person in a dress&#10;&#10;Description automatically generated">
            <a:extLst>
              <a:ext uri="{FF2B5EF4-FFF2-40B4-BE49-F238E27FC236}">
                <a16:creationId xmlns:a16="http://schemas.microsoft.com/office/drawing/2014/main" id="{A2C1752E-AA3C-9550-A944-6CB8E539722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51637" y="1126428"/>
            <a:ext cx="6096012" cy="6096012"/>
          </a:xfrm>
          <a:prstGeom prst="rect">
            <a:avLst/>
          </a:prstGeom>
        </p:spPr>
      </p:pic>
      <p:pic>
        <p:nvPicPr>
          <p:cNvPr id="16" name="Picture 15">
            <a:extLst>
              <a:ext uri="{FF2B5EF4-FFF2-40B4-BE49-F238E27FC236}">
                <a16:creationId xmlns:a16="http://schemas.microsoft.com/office/drawing/2014/main" id="{167D9F89-3F1E-868C-850C-FF13417B2BF6}"/>
              </a:ext>
            </a:extLst>
          </p:cNvPr>
          <p:cNvPicPr>
            <a:picLocks noChangeAspect="1"/>
          </p:cNvPicPr>
          <p:nvPr/>
        </p:nvPicPr>
        <p:blipFill>
          <a:blip r:embed="rId11"/>
          <a:stretch>
            <a:fillRect/>
          </a:stretch>
        </p:blipFill>
        <p:spPr>
          <a:xfrm>
            <a:off x="1874044" y="1873869"/>
            <a:ext cx="7907197" cy="2792210"/>
          </a:xfrm>
          <a:prstGeom prst="rect">
            <a:avLst/>
          </a:prstGeom>
        </p:spPr>
      </p:pic>
      <p:sp>
        <p:nvSpPr>
          <p:cNvPr id="2" name="Rectangle 1"/>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00026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360"/>
                                          </p:val>
                                        </p:tav>
                                        <p:tav tm="100000">
                                          <p:val>
                                            <p:fltVal val="0"/>
                                          </p:val>
                                        </p:tav>
                                      </p:tavLst>
                                    </p:anim>
                                    <p:animEffect transition="in" filter="fade">
                                      <p:cBhvr>
                                        <p:cTn id="10" dur="500"/>
                                        <p:tgtEl>
                                          <p:spTgt spid="12"/>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 calcmode="lin" valueType="num">
                                      <p:cBhvr>
                                        <p:cTn id="15" dur="500" fill="hold"/>
                                        <p:tgtEl>
                                          <p:spTgt spid="5"/>
                                        </p:tgtEl>
                                        <p:attrNameLst>
                                          <p:attrName>style.rotation</p:attrName>
                                        </p:attrNameLst>
                                      </p:cBhvr>
                                      <p:tavLst>
                                        <p:tav tm="0">
                                          <p:val>
                                            <p:fltVal val="360"/>
                                          </p:val>
                                        </p:tav>
                                        <p:tav tm="100000">
                                          <p:val>
                                            <p:fltVal val="0"/>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795131" y="258417"/>
            <a:ext cx="5078896" cy="1858618"/>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Cô bé Lọ Lem </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là câu chuyện cổ tích nổi tiếng mà trẻ em trên khắp thế giới đều đã từng được nghe kể.</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id="{E995EA45-5482-CB7E-EF6E-F03A22C7AEDD}"/>
              </a:ext>
            </a:extLst>
          </p:cNvPr>
          <p:cNvGrpSpPr/>
          <p:nvPr/>
        </p:nvGrpSpPr>
        <p:grpSpPr>
          <a:xfrm>
            <a:off x="1023730" y="4450825"/>
            <a:ext cx="3845321" cy="2244702"/>
            <a:chOff x="-68838" y="2658367"/>
            <a:chExt cx="3483430" cy="2244702"/>
          </a:xfrm>
        </p:grpSpPr>
        <p:pic>
          <p:nvPicPr>
            <p:cNvPr id="12" name="PA_图片 6">
              <a:extLst>
                <a:ext uri="{FF2B5EF4-FFF2-40B4-BE49-F238E27FC236}">
                  <a16:creationId xmlns:a16="http://schemas.microsoft.com/office/drawing/2014/main" id="{0712716E-A1F3-C2B7-7232-CC42E0414998}"/>
                </a:ext>
              </a:extLst>
            </p:cNvPr>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13" name="原创设计师QQ：178119980 喵小姐">
              <a:extLst>
                <a:ext uri="{FF2B5EF4-FFF2-40B4-BE49-F238E27FC236}">
                  <a16:creationId xmlns:a16="http://schemas.microsoft.com/office/drawing/2014/main" id="{7F5BF4F4-65B4-957D-5B0D-7B34D347893F}"/>
                </a:ext>
              </a:extLst>
            </p:cNvPr>
            <p:cNvSpPr/>
            <p:nvPr/>
          </p:nvSpPr>
          <p:spPr>
            <a:xfrm>
              <a:off x="536675" y="3094376"/>
              <a:ext cx="2272404" cy="1167371"/>
            </a:xfrm>
            <a:prstGeom prst="rect">
              <a:avLst/>
            </a:prstGeom>
          </p:spPr>
          <p:txBody>
            <a:bodyPr wrap="square">
              <a:spAutoFit/>
            </a:bodyPr>
            <a:lstStyle/>
            <a:p>
              <a:pPr algn="ctr">
                <a:lnSpc>
                  <a:spcPct val="130000"/>
                </a:lnSpc>
              </a:pPr>
              <a:r>
                <a:rPr lang="en-US" altLang="zh-CN" sz="28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Mở</a:t>
              </a:r>
              <a:r>
                <a:rPr lang="en-US" altLang="zh-CN" sz="28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28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bài</a:t>
              </a:r>
              <a:r>
                <a:rPr lang="en-US" altLang="zh-CN" sz="28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28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trực</a:t>
              </a:r>
              <a:r>
                <a:rPr lang="en-US" altLang="zh-CN" sz="28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28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tiếp</a:t>
              </a:r>
              <a:endParaRPr lang="en-US" altLang="zh-CN" dirty="0">
                <a:solidFill>
                  <a:srgbClr val="F1594D"/>
                </a:solidFill>
                <a:latin typeface="Calibri" panose="020F0502020204030204" pitchFamily="34" charset="0"/>
                <a:ea typeface="方正喵呜体" panose="02010600010101010101" pitchFamily="2" charset="-122"/>
                <a:cs typeface="Calibri" panose="020F0502020204030204" pitchFamily="34" charset="0"/>
              </a:endParaRPr>
            </a:p>
          </p:txBody>
        </p:sp>
      </p:grpSp>
      <p:sp>
        <p:nvSpPr>
          <p:cNvPr id="14" name="淘宝网Chenying0907出品 5">
            <a:extLst>
              <a:ext uri="{FF2B5EF4-FFF2-40B4-BE49-F238E27FC236}">
                <a16:creationId xmlns:a16="http://schemas.microsoft.com/office/drawing/2014/main" id="{1261419A-0658-64FA-8474-9C7ECE81FA33}"/>
              </a:ext>
            </a:extLst>
          </p:cNvPr>
          <p:cNvSpPr>
            <a:spLocks noEditPoints="1"/>
          </p:cNvSpPr>
          <p:nvPr/>
        </p:nvSpPr>
        <p:spPr bwMode="auto">
          <a:xfrm rot="5400000">
            <a:off x="2696594" y="2263114"/>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endParaRPr lang="zh-CN" altLang="en-US" sz="1600">
              <a:latin typeface="Calibri" panose="020F0502020204030204" pitchFamily="34" charset="0"/>
              <a:cs typeface="Calibri" panose="020F0502020204030204" pitchFamily="34" charset="0"/>
              <a:sym typeface="+mn-lt"/>
            </a:endParaRPr>
          </a:p>
        </p:txBody>
      </p:sp>
      <p:sp>
        <p:nvSpPr>
          <p:cNvPr id="16" name="Rounded Rectangle 25">
            <a:extLst>
              <a:ext uri="{FF2B5EF4-FFF2-40B4-BE49-F238E27FC236}">
                <a16:creationId xmlns:a16="http://schemas.microsoft.com/office/drawing/2014/main" id="{F44867A6-E375-9FAA-BCEB-D0D20D434B0B}"/>
              </a:ext>
            </a:extLst>
          </p:cNvPr>
          <p:cNvSpPr/>
          <p:nvPr/>
        </p:nvSpPr>
        <p:spPr>
          <a:xfrm>
            <a:off x="1069648" y="2989583"/>
            <a:ext cx="4431266" cy="1304121"/>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r>
              <a:rPr lang="en-US" sz="3600" dirty="0" err="1">
                <a:solidFill>
                  <a:srgbClr val="FF0000"/>
                </a:solidFill>
                <a:latin typeface="Calibri" panose="020F0502020204030204" pitchFamily="34" charset="0"/>
                <a:cs typeface="Calibri" panose="020F0502020204030204" pitchFamily="34" charset="0"/>
              </a:rPr>
              <a:t>Giới</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thiệu</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ngay</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câu</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chuyện</a:t>
            </a:r>
            <a:endParaRPr lang="en-US" sz="3600" dirty="0">
              <a:solidFill>
                <a:srgbClr val="FF0000"/>
              </a:solidFill>
              <a:latin typeface="Calibri" panose="020F0502020204030204" pitchFamily="34" charset="0"/>
              <a:cs typeface="Calibri" panose="020F0502020204030204" pitchFamily="34" charset="0"/>
            </a:endParaRPr>
          </a:p>
        </p:txBody>
      </p:sp>
      <p:sp>
        <p:nvSpPr>
          <p:cNvPr id="24" name="Rectangle: Rounded Corners 23">
            <a:extLst>
              <a:ext uri="{FF2B5EF4-FFF2-40B4-BE49-F238E27FC236}">
                <a16:creationId xmlns:a16="http://schemas.microsoft.com/office/drawing/2014/main" id="{630F791C-2D71-6B4B-E53C-E8D383529B42}"/>
              </a:ext>
            </a:extLst>
          </p:cNvPr>
          <p:cNvSpPr/>
          <p:nvPr/>
        </p:nvSpPr>
        <p:spPr>
          <a:xfrm>
            <a:off x="6284686" y="168964"/>
            <a:ext cx="5234767" cy="2458122"/>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prstClr val="black"/>
                </a:solidFill>
              </a:rPr>
              <a:t>Em được mẹ tặng cuốn sách có nhan đề </a:t>
            </a:r>
            <a:r>
              <a:rPr lang="vi-VN" sz="2800" i="1" dirty="0">
                <a:solidFill>
                  <a:prstClr val="black"/>
                </a:solidFill>
              </a:rPr>
              <a:t>108 truyện cổ tích hay nhất thế giới</a:t>
            </a:r>
            <a:r>
              <a:rPr lang="vi-VN" sz="2800" dirty="0">
                <a:solidFill>
                  <a:prstClr val="black"/>
                </a:solidFill>
              </a:rPr>
              <a:t>. Đọc cuốn sách, em thấy thú vị nhất là câu chuyện </a:t>
            </a:r>
            <a:r>
              <a:rPr lang="vi-VN" sz="2800" i="1" dirty="0">
                <a:solidFill>
                  <a:prstClr val="black"/>
                </a:solidFill>
              </a:rPr>
              <a:t>Cô bé Lọ Lem</a:t>
            </a:r>
            <a:r>
              <a:rPr lang="vi-VN" sz="2800" dirty="0">
                <a:solidFill>
                  <a:prstClr val="black"/>
                </a:solidFill>
              </a:rPr>
              <a:t>.</a:t>
            </a:r>
          </a:p>
        </p:txBody>
      </p:sp>
      <p:grpSp>
        <p:nvGrpSpPr>
          <p:cNvPr id="25" name="Group 24">
            <a:extLst>
              <a:ext uri="{FF2B5EF4-FFF2-40B4-BE49-F238E27FC236}">
                <a16:creationId xmlns:a16="http://schemas.microsoft.com/office/drawing/2014/main" id="{A866E054-0EE5-7AF8-0FBD-6FED1DC28035}"/>
              </a:ext>
            </a:extLst>
          </p:cNvPr>
          <p:cNvGrpSpPr/>
          <p:nvPr/>
        </p:nvGrpSpPr>
        <p:grpSpPr>
          <a:xfrm>
            <a:off x="7295321" y="4788756"/>
            <a:ext cx="3845321" cy="2244702"/>
            <a:chOff x="-68838" y="2658367"/>
            <a:chExt cx="3483430" cy="2244702"/>
          </a:xfrm>
        </p:grpSpPr>
        <p:pic>
          <p:nvPicPr>
            <p:cNvPr id="26" name="PA_图片 6">
              <a:extLst>
                <a:ext uri="{FF2B5EF4-FFF2-40B4-BE49-F238E27FC236}">
                  <a16:creationId xmlns:a16="http://schemas.microsoft.com/office/drawing/2014/main" id="{DC593A05-1965-3A43-ED23-37A46B68A4F4}"/>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27" name="原创设计师QQ：178119980 喵小姐">
              <a:extLst>
                <a:ext uri="{FF2B5EF4-FFF2-40B4-BE49-F238E27FC236}">
                  <a16:creationId xmlns:a16="http://schemas.microsoft.com/office/drawing/2014/main" id="{CA24525D-AD8D-E6E8-D0C4-0969BEAF8F66}"/>
                </a:ext>
              </a:extLst>
            </p:cNvPr>
            <p:cNvSpPr/>
            <p:nvPr/>
          </p:nvSpPr>
          <p:spPr>
            <a:xfrm>
              <a:off x="759508" y="3094376"/>
              <a:ext cx="1890786" cy="1321003"/>
            </a:xfrm>
            <a:prstGeom prst="rect">
              <a:avLst/>
            </a:prstGeom>
          </p:spPr>
          <p:txBody>
            <a:bodyPr wrap="square">
              <a:spAutoFit/>
            </a:bodyPr>
            <a:lstStyle/>
            <a:p>
              <a:pPr algn="ctr">
                <a:lnSpc>
                  <a:spcPct val="130000"/>
                </a:lnSpc>
              </a:pPr>
              <a:r>
                <a:rPr lang="en-US" altLang="zh-CN" sz="32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Mở</a:t>
              </a:r>
              <a:r>
                <a:rPr lang="en-US" altLang="zh-CN" sz="32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32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bài</a:t>
              </a:r>
              <a:r>
                <a:rPr lang="en-US" altLang="zh-CN" sz="32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32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gián</a:t>
              </a:r>
              <a:r>
                <a:rPr lang="en-US" altLang="zh-CN" sz="32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32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tiếp</a:t>
              </a:r>
              <a:endParaRPr lang="en-US" altLang="zh-CN" sz="2000" dirty="0">
                <a:solidFill>
                  <a:srgbClr val="F1594D"/>
                </a:solidFill>
                <a:latin typeface="Calibri" panose="020F0502020204030204" pitchFamily="34" charset="0"/>
                <a:ea typeface="方正喵呜体" panose="02010600010101010101" pitchFamily="2" charset="-122"/>
                <a:cs typeface="Calibri" panose="020F0502020204030204" pitchFamily="34" charset="0"/>
              </a:endParaRPr>
            </a:p>
          </p:txBody>
        </p:sp>
      </p:grpSp>
      <p:sp>
        <p:nvSpPr>
          <p:cNvPr id="28" name="淘宝网Chenying0907出品 5">
            <a:extLst>
              <a:ext uri="{FF2B5EF4-FFF2-40B4-BE49-F238E27FC236}">
                <a16:creationId xmlns:a16="http://schemas.microsoft.com/office/drawing/2014/main" id="{C0B56324-A6EF-02A1-8DD9-E81E2581B52E}"/>
              </a:ext>
            </a:extLst>
          </p:cNvPr>
          <p:cNvSpPr>
            <a:spLocks noEditPoints="1"/>
          </p:cNvSpPr>
          <p:nvPr/>
        </p:nvSpPr>
        <p:spPr bwMode="auto">
          <a:xfrm rot="5400000">
            <a:off x="8789280" y="2610984"/>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endParaRPr lang="zh-CN" altLang="en-US" sz="1600">
              <a:latin typeface="Calibri" panose="020F0502020204030204" pitchFamily="34" charset="0"/>
              <a:cs typeface="Calibri" panose="020F0502020204030204" pitchFamily="34" charset="0"/>
              <a:sym typeface="+mn-lt"/>
            </a:endParaRPr>
          </a:p>
        </p:txBody>
      </p:sp>
      <p:sp>
        <p:nvSpPr>
          <p:cNvPr id="29" name="Rounded Rectangle 25">
            <a:extLst>
              <a:ext uri="{FF2B5EF4-FFF2-40B4-BE49-F238E27FC236}">
                <a16:creationId xmlns:a16="http://schemas.microsoft.com/office/drawing/2014/main" id="{F27DEFE3-0672-BB57-9DEA-61810040E3AD}"/>
              </a:ext>
            </a:extLst>
          </p:cNvPr>
          <p:cNvSpPr/>
          <p:nvPr/>
        </p:nvSpPr>
        <p:spPr>
          <a:xfrm>
            <a:off x="6738730" y="3307635"/>
            <a:ext cx="4790661" cy="1562792"/>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r>
              <a:rPr lang="en-US" sz="3200" dirty="0" err="1">
                <a:solidFill>
                  <a:srgbClr val="FF0000"/>
                </a:solidFill>
                <a:latin typeface="Calibri" panose="020F0502020204030204" pitchFamily="34" charset="0"/>
                <a:cs typeface="Calibri" panose="020F0502020204030204" pitchFamily="34" charset="0"/>
              </a:rPr>
              <a:t>Dẫn</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dắt</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từ</a:t>
            </a:r>
            <a:r>
              <a:rPr lang="en-US" sz="3200" dirty="0">
                <a:solidFill>
                  <a:srgbClr val="FF0000"/>
                </a:solidFill>
                <a:latin typeface="Calibri" panose="020F0502020204030204" pitchFamily="34" charset="0"/>
                <a:cs typeface="Calibri" panose="020F0502020204030204" pitchFamily="34" charset="0"/>
              </a:rPr>
              <a:t> 1 </a:t>
            </a:r>
            <a:r>
              <a:rPr lang="en-US" sz="3200" dirty="0" err="1">
                <a:solidFill>
                  <a:srgbClr val="FF0000"/>
                </a:solidFill>
                <a:latin typeface="Calibri" panose="020F0502020204030204" pitchFamily="34" charset="0"/>
                <a:cs typeface="Calibri" panose="020F0502020204030204" pitchFamily="34" charset="0"/>
              </a:rPr>
              <a:t>cuốn</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sách</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yêu</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thích</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đến</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giới</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thiệu</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câu</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chuyện</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cần</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kể</a:t>
            </a:r>
            <a:r>
              <a:rPr lang="en-US" sz="3200" dirty="0">
                <a:solidFill>
                  <a:srgbClr val="FF0000"/>
                </a:solidFill>
                <a:latin typeface="Calibri" panose="020F0502020204030204" pitchFamily="34" charset="0"/>
                <a:cs typeface="Calibri" panose="020F0502020204030204" pitchFamily="34" charset="0"/>
              </a:rPr>
              <a:t>.</a:t>
            </a:r>
          </a:p>
        </p:txBody>
      </p:sp>
      <p:sp>
        <p:nvSpPr>
          <p:cNvPr id="15" name="Rectangle 14"/>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088703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4" name="Trò-chơi-ting.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up)">
                                      <p:cBhvr>
                                        <p:cTn id="32" dur="10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down)">
                                      <p:cBhvr>
                                        <p:cTn id="42" dur="500"/>
                                        <p:tgtEl>
                                          <p:spTgt spid="25"/>
                                        </p:tgtEl>
                                      </p:cBhvr>
                                    </p:animEffect>
                                  </p:childTnLst>
                                  <p:subTnLst>
                                    <p:audio>
                                      <p:cMediaNode>
                                        <p:cTn display="0" masterRel="sameClick">
                                          <p:stCondLst>
                                            <p:cond evt="begin" delay="0">
                                              <p:tn val="40"/>
                                            </p:cond>
                                          </p:stCondLst>
                                          <p:endCondLst>
                                            <p:cond evt="onStopAudio" delay="0">
                                              <p:tgtEl>
                                                <p:sldTgt/>
                                              </p:tgtEl>
                                            </p:cond>
                                          </p:endCondLst>
                                        </p:cTn>
                                        <p:tgtEl>
                                          <p:sndTgt r:embed="rId4"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P spid="24" grpId="0" animBg="1"/>
      <p:bldP spid="28" grpId="0" animBg="1"/>
      <p:bldP spid="2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1818862" y="228601"/>
            <a:ext cx="8468138" cy="2365512"/>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rPr>
              <a:t>Tối nào cũng vậy, bằng giọng ấm áp, bà lại kể cho em nghe một câu chuyện cổ tích từ ngày xửa ngày xưa. Trong những câu chuyện bà kể, em nhớ mãi câu chuyện </a:t>
            </a:r>
            <a:r>
              <a:rPr lang="vi-VN" sz="3200" i="1" dirty="0">
                <a:solidFill>
                  <a:prstClr val="black"/>
                </a:solidFill>
              </a:rPr>
              <a:t>Cô bé Lọ Lem </a:t>
            </a:r>
            <a:r>
              <a:rPr lang="vi-VN" sz="3200" dirty="0">
                <a:solidFill>
                  <a:prstClr val="black"/>
                </a:solidFill>
              </a:rPr>
              <a:t>với bao nhiêu phép biến hoá nhiệm màu.</a:t>
            </a:r>
          </a:p>
        </p:txBody>
      </p:sp>
      <p:grpSp>
        <p:nvGrpSpPr>
          <p:cNvPr id="11" name="Group 10">
            <a:extLst>
              <a:ext uri="{FF2B5EF4-FFF2-40B4-BE49-F238E27FC236}">
                <a16:creationId xmlns:a16="http://schemas.microsoft.com/office/drawing/2014/main" id="{E995EA45-5482-CB7E-EF6E-F03A22C7AEDD}"/>
              </a:ext>
            </a:extLst>
          </p:cNvPr>
          <p:cNvGrpSpPr/>
          <p:nvPr/>
        </p:nvGrpSpPr>
        <p:grpSpPr>
          <a:xfrm>
            <a:off x="4303642" y="4613298"/>
            <a:ext cx="3845321" cy="2244702"/>
            <a:chOff x="-68838" y="2658367"/>
            <a:chExt cx="3483430" cy="2244702"/>
          </a:xfrm>
        </p:grpSpPr>
        <p:pic>
          <p:nvPicPr>
            <p:cNvPr id="12" name="PA_图片 6">
              <a:extLst>
                <a:ext uri="{FF2B5EF4-FFF2-40B4-BE49-F238E27FC236}">
                  <a16:creationId xmlns:a16="http://schemas.microsoft.com/office/drawing/2014/main" id="{0712716E-A1F3-C2B7-7232-CC42E0414998}"/>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13" name="原创设计师QQ：178119980 喵小姐">
              <a:extLst>
                <a:ext uri="{FF2B5EF4-FFF2-40B4-BE49-F238E27FC236}">
                  <a16:creationId xmlns:a16="http://schemas.microsoft.com/office/drawing/2014/main" id="{7F5BF4F4-65B4-957D-5B0D-7B34D347893F}"/>
                </a:ext>
              </a:extLst>
            </p:cNvPr>
            <p:cNvSpPr/>
            <p:nvPr/>
          </p:nvSpPr>
          <p:spPr>
            <a:xfrm>
              <a:off x="714488" y="3094376"/>
              <a:ext cx="1962816" cy="1321003"/>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Mở</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bài</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trực</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tiếp</a:t>
              </a:r>
              <a:endParaRPr kumimoji="0" lang="en-US" altLang="zh-CN" sz="2000" b="0"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endParaRPr>
            </a:p>
          </p:txBody>
        </p:sp>
      </p:grpSp>
      <p:sp>
        <p:nvSpPr>
          <p:cNvPr id="14" name="淘宝网Chenying0907出品 5">
            <a:extLst>
              <a:ext uri="{FF2B5EF4-FFF2-40B4-BE49-F238E27FC236}">
                <a16:creationId xmlns:a16="http://schemas.microsoft.com/office/drawing/2014/main" id="{1261419A-0658-64FA-8474-9C7ECE81FA33}"/>
              </a:ext>
            </a:extLst>
          </p:cNvPr>
          <p:cNvSpPr>
            <a:spLocks noEditPoints="1"/>
          </p:cNvSpPr>
          <p:nvPr/>
        </p:nvSpPr>
        <p:spPr bwMode="auto">
          <a:xfrm rot="5400000">
            <a:off x="5757845" y="2743639"/>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mn-lt"/>
            </a:endParaRPr>
          </a:p>
        </p:txBody>
      </p:sp>
      <p:sp>
        <p:nvSpPr>
          <p:cNvPr id="16" name="Rounded Rectangle 25">
            <a:extLst>
              <a:ext uri="{FF2B5EF4-FFF2-40B4-BE49-F238E27FC236}">
                <a16:creationId xmlns:a16="http://schemas.microsoft.com/office/drawing/2014/main" id="{F44867A6-E375-9FAA-BCEB-D0D20D434B0B}"/>
              </a:ext>
            </a:extLst>
          </p:cNvPr>
          <p:cNvSpPr/>
          <p:nvPr/>
        </p:nvSpPr>
        <p:spPr>
          <a:xfrm>
            <a:off x="2027583" y="3460169"/>
            <a:ext cx="8279295" cy="1304121"/>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a:r>
              <a:rPr lang="en-US" sz="3600" dirty="0" err="1">
                <a:solidFill>
                  <a:srgbClr val="FF0000"/>
                </a:solidFill>
                <a:latin typeface="Calibri" panose="020F0502020204030204" pitchFamily="34" charset="0"/>
                <a:cs typeface="Calibri" panose="020F0502020204030204" pitchFamily="34" charset="0"/>
              </a:rPr>
              <a:t>Dẫn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dắt</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từ</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việc</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kể</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chuyện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của</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bà</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đến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giới</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thiệu</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câu</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chuyện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cần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kể</a:t>
            </a:r>
            <a:r>
              <a:rPr lang="en-US" sz="3600" dirty="0">
                <a:solidFill>
                  <a:srgbClr val="FF0000"/>
                </a:solidFill>
                <a:latin typeface="Calibri" panose="020F0502020204030204" pitchFamily="34" charset="0"/>
                <a:cs typeface="Calibri" panose="020F0502020204030204" pitchFamily="34" charset="0"/>
              </a:rPr>
              <a:t>.</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9" name="Rectangle 8"/>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201910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68A25A71-114F-3F6C-5D69-1581C47B15A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62198" y="923693"/>
            <a:ext cx="10796401" cy="5934307"/>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id="{A0532887-C57F-E03F-8DDF-55B8025F11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540" y="2941983"/>
            <a:ext cx="3405626" cy="3747052"/>
          </a:xfrm>
          <a:prstGeom prst="rect">
            <a:avLst/>
          </a:prstGeom>
        </p:spPr>
      </p:pic>
      <p:sp>
        <p:nvSpPr>
          <p:cNvPr id="4" name="TextBox 3">
            <a:extLst>
              <a:ext uri="{FF2B5EF4-FFF2-40B4-BE49-F238E27FC236}">
                <a16:creationId xmlns:a16="http://schemas.microsoft.com/office/drawing/2014/main" id="{EB3A9941-9F36-C058-5392-36567B4792D3}"/>
              </a:ext>
            </a:extLst>
          </p:cNvPr>
          <p:cNvSpPr txBox="1"/>
          <p:nvPr/>
        </p:nvSpPr>
        <p:spPr>
          <a:xfrm>
            <a:off x="2792896" y="2067339"/>
            <a:ext cx="7106477" cy="1477328"/>
          </a:xfrm>
          <a:prstGeom prst="rect">
            <a:avLst/>
          </a:prstGeom>
          <a:noFill/>
        </p:spPr>
        <p:txBody>
          <a:bodyPr wrap="square" lIns="0" tIns="0" rIns="0" bIns="0" rtlCol="0">
            <a:spAutoFit/>
          </a:bodyPr>
          <a:lstStyle/>
          <a:p>
            <a:pPr lvl="0" algn="ctr"/>
            <a:r>
              <a:rPr lang="en-US" sz="4800" b="1">
                <a:solidFill>
                  <a:prstClr val="black"/>
                </a:solidFill>
                <a:latin typeface="Calibri" panose="020F0502020204030204" pitchFamily="34" charset="0"/>
                <a:cs typeface="Calibri" panose="020F0502020204030204" pitchFamily="34" charset="0"/>
              </a:rPr>
              <a:t>Hoạt động 2: Xác định kiểu kết bài của mỗi đoạn văn</a:t>
            </a:r>
            <a:endParaRPr kumimoji="0" lang="en-US" sz="4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Rectangle 4"/>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40930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34618" y="2286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6" name="Picture 18">
            <a:extLst>
              <a:ext uri="{FF2B5EF4-FFF2-40B4-BE49-F238E27FC236}">
                <a16:creationId xmlns:a16="http://schemas.microsoft.com/office/drawing/2014/main" id="{8B9DAD56-ADDC-96EE-D99E-4F526300D629}"/>
              </a:ext>
            </a:extLst>
          </p:cNvPr>
          <p:cNvPicPr>
            <a:picLocks noChangeAspect="1"/>
          </p:cNvPicPr>
          <p:nvPr/>
        </p:nvPicPr>
        <p:blipFill>
          <a:blip r:embed="rId2"/>
          <a:srcRect/>
          <a:stretch>
            <a:fillRect/>
          </a:stretch>
        </p:blipFill>
        <p:spPr>
          <a:xfrm>
            <a:off x="10058400" y="4780024"/>
            <a:ext cx="2329544" cy="2085913"/>
          </a:xfrm>
          <a:prstGeom prst="rect">
            <a:avLst/>
          </a:prstGeom>
        </p:spPr>
      </p:pic>
      <p:sp>
        <p:nvSpPr>
          <p:cNvPr id="12" name="Straight Connector 4">
            <a:extLst>
              <a:ext uri="{FF2B5EF4-FFF2-40B4-BE49-F238E27FC236}">
                <a16:creationId xmlns:a16="http://schemas.microsoft.com/office/drawing/2014/main" id="{389A61D1-4E4B-9053-7B0D-B80C0A01437C}"/>
              </a:ext>
            </a:extLst>
          </p:cNvPr>
          <p:cNvSpPr/>
          <p:nvPr/>
        </p:nvSpPr>
        <p:spPr>
          <a:xfrm>
            <a:off x="1827786" y="2444045"/>
            <a:ext cx="4042108" cy="1016820"/>
          </a:xfrm>
          <a:custGeom>
            <a:avLst/>
            <a:gdLst/>
            <a:ahLst/>
            <a:cxnLst/>
            <a:rect l="0" t="0" r="0" b="0"/>
            <a:pathLst>
              <a:path>
                <a:moveTo>
                  <a:pt x="0" y="0"/>
                </a:moveTo>
                <a:lnTo>
                  <a:pt x="3717291" y="0"/>
                </a:lnTo>
                <a:lnTo>
                  <a:pt x="3717291" y="1016820"/>
                </a:lnTo>
                <a:lnTo>
                  <a:pt x="4042108" y="1016820"/>
                </a:lnTo>
              </a:path>
            </a:pathLst>
          </a:custGeom>
          <a:noFill/>
          <a:ln w="57150">
            <a:solidFill>
              <a:schemeClr val="accent6">
                <a:lumMod val="50000"/>
              </a:schemeClr>
            </a:solidFill>
          </a:ln>
          <a:scene3d>
            <a:camera prst="orthographicFront"/>
            <a:lightRig rig="flat" dir="t"/>
          </a:scene3d>
          <a:sp3d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3" name="Straight Connector 5">
            <a:extLst>
              <a:ext uri="{FF2B5EF4-FFF2-40B4-BE49-F238E27FC236}">
                <a16:creationId xmlns:a16="http://schemas.microsoft.com/office/drawing/2014/main" id="{0532220B-ED4C-8C71-E929-CA218EFE1431}"/>
              </a:ext>
            </a:extLst>
          </p:cNvPr>
          <p:cNvSpPr/>
          <p:nvPr/>
        </p:nvSpPr>
        <p:spPr>
          <a:xfrm>
            <a:off x="1827786" y="1313636"/>
            <a:ext cx="4042108" cy="1130408"/>
          </a:xfrm>
          <a:custGeom>
            <a:avLst/>
            <a:gdLst/>
            <a:ahLst/>
            <a:cxnLst/>
            <a:rect l="0" t="0" r="0" b="0"/>
            <a:pathLst>
              <a:path>
                <a:moveTo>
                  <a:pt x="0" y="1130408"/>
                </a:moveTo>
                <a:lnTo>
                  <a:pt x="3717291" y="1130408"/>
                </a:lnTo>
                <a:lnTo>
                  <a:pt x="3717291" y="0"/>
                </a:lnTo>
                <a:lnTo>
                  <a:pt x="4042108" y="0"/>
                </a:lnTo>
              </a:path>
            </a:pathLst>
          </a:custGeom>
          <a:noFill/>
          <a:ln w="57150">
            <a:solidFill>
              <a:schemeClr val="accent6">
                <a:lumMod val="50000"/>
              </a:schemeClr>
            </a:solidFill>
          </a:ln>
          <a:scene3d>
            <a:camera prst="orthographicFront"/>
            <a:lightRig rig="flat" dir="t"/>
          </a:scene3d>
          <a:sp3d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9" name="TextBox 18">
            <a:extLst>
              <a:ext uri="{FF2B5EF4-FFF2-40B4-BE49-F238E27FC236}">
                <a16:creationId xmlns:a16="http://schemas.microsoft.com/office/drawing/2014/main" id="{7130B3F2-8C6F-0F47-7C9B-538EA75DA6EA}"/>
              </a:ext>
            </a:extLst>
          </p:cNvPr>
          <p:cNvSpPr txBox="1"/>
          <p:nvPr/>
        </p:nvSpPr>
        <p:spPr>
          <a:xfrm>
            <a:off x="5909652" y="529644"/>
            <a:ext cx="5579983" cy="2014774"/>
          </a:xfrm>
          <a:prstGeom prst="rect">
            <a:avLst/>
          </a:prstGeom>
          <a:solidFill>
            <a:srgbClr val="FFFF00"/>
          </a:solidFill>
          <a:ln>
            <a:solidFill>
              <a:schemeClr val="accent6">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Kết</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bài</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mở</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rộng</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just" defTabSz="1422400" rtl="0" eaLnBrk="1" fontAlgn="auto" latinLnBrk="0" hangingPunct="1">
              <a:lnSpc>
                <a:spcPct val="90000"/>
              </a:lnSpc>
              <a:spcBef>
                <a:spcPct val="0"/>
              </a:spcBef>
              <a:spcAft>
                <a:spcPct val="35000"/>
              </a:spcAft>
              <a:buClrTx/>
              <a:buSzTx/>
              <a:buFontTx/>
              <a:buNone/>
              <a:tabLst/>
              <a:defRPr/>
            </a:pP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Nêu</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suy</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nghĩ</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cảm</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xúc</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và</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những</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liên</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tưởng</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suy</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luận</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được</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gợi</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ra</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từ</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câu</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chuyện</a:t>
            </a:r>
            <a:endPar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endParaRPr>
          </a:p>
        </p:txBody>
      </p:sp>
      <p:sp>
        <p:nvSpPr>
          <p:cNvPr id="22" name="TextBox 21">
            <a:extLst>
              <a:ext uri="{FF2B5EF4-FFF2-40B4-BE49-F238E27FC236}">
                <a16:creationId xmlns:a16="http://schemas.microsoft.com/office/drawing/2014/main" id="{520BEC8B-5869-1771-2A14-53AEC5C0BE61}"/>
              </a:ext>
            </a:extLst>
          </p:cNvPr>
          <p:cNvSpPr txBox="1"/>
          <p:nvPr/>
        </p:nvSpPr>
        <p:spPr>
          <a:xfrm>
            <a:off x="5869895" y="3130826"/>
            <a:ext cx="5351383" cy="1520688"/>
          </a:xfrm>
          <a:prstGeom prst="rect">
            <a:avLst/>
          </a:prstGeom>
          <a:solidFill>
            <a:srgbClr val="FFFF00"/>
          </a:solidFill>
          <a:ln>
            <a:solidFill>
              <a:schemeClr val="accent6">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Kết</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bài</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không</a:t>
            </a:r>
            <a:r>
              <a:rPr kumimoji="0" lang="en-US" sz="3200" b="1" i="0" u="sng" strike="noStrike" kern="1200" cap="none" spc="0" normalizeH="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noProof="0" dirty="0" err="1">
                <a:ln w="0"/>
                <a:solidFill>
                  <a:prstClr val="black"/>
                </a:solidFill>
                <a:effectLst/>
                <a:uLnTx/>
                <a:uFillTx/>
                <a:latin typeface="Calibri" panose="020F0502020204030204" pitchFamily="34" charset="0"/>
                <a:ea typeface="+mn-ea"/>
                <a:cs typeface="Calibri" panose="020F0502020204030204" pitchFamily="34" charset="0"/>
              </a:rPr>
              <a:t>mở</a:t>
            </a:r>
            <a:r>
              <a:rPr kumimoji="0" lang="en-US" sz="3200" b="1" i="0" u="sng" strike="noStrike" kern="1200" cap="none" spc="0" normalizeH="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noProof="0" dirty="0" err="1">
                <a:ln w="0"/>
                <a:solidFill>
                  <a:prstClr val="black"/>
                </a:solidFill>
                <a:effectLst/>
                <a:uLnTx/>
                <a:uFillTx/>
                <a:latin typeface="Calibri" panose="020F0502020204030204" pitchFamily="34" charset="0"/>
                <a:ea typeface="+mn-ea"/>
                <a:cs typeface="Calibri" panose="020F0502020204030204" pitchFamily="34" charset="0"/>
              </a:rPr>
              <a:t>rộng</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just" defTabSz="1422400" rtl="0" eaLnBrk="1" fontAlgn="auto" latinLnBrk="0" hangingPunct="1">
              <a:lnSpc>
                <a:spcPct val="90000"/>
              </a:lnSpc>
              <a:spcBef>
                <a:spcPct val="0"/>
              </a:spcBef>
              <a:spcAft>
                <a:spcPct val="35000"/>
              </a:spcAft>
              <a:buClrTx/>
              <a:buSzTx/>
              <a:buFontTx/>
              <a:buNone/>
              <a:tabLst/>
              <a:defRPr/>
            </a:pP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Nêu</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suy</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nghĩ</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cảm</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xúc</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về</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câu</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chuyện</a:t>
            </a:r>
            <a:endPar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23" name="Group 22">
            <a:extLst>
              <a:ext uri="{FF2B5EF4-FFF2-40B4-BE49-F238E27FC236}">
                <a16:creationId xmlns:a16="http://schemas.microsoft.com/office/drawing/2014/main" id="{7E4CF2F9-AB88-A5FB-B4AA-C40A1B3B04DA}"/>
              </a:ext>
            </a:extLst>
          </p:cNvPr>
          <p:cNvGrpSpPr/>
          <p:nvPr/>
        </p:nvGrpSpPr>
        <p:grpSpPr>
          <a:xfrm>
            <a:off x="460566" y="1749287"/>
            <a:ext cx="3336182" cy="1138056"/>
            <a:chOff x="1567739" y="1416755"/>
            <a:chExt cx="2330012" cy="1138056"/>
          </a:xfrm>
          <a:solidFill>
            <a:srgbClr val="FFFF00"/>
          </a:solidFill>
          <a:scene3d>
            <a:camera prst="orthographicFront"/>
            <a:lightRig rig="flat" dir="t"/>
          </a:scene3d>
        </p:grpSpPr>
        <p:sp>
          <p:nvSpPr>
            <p:cNvPr id="24" name="Rectangle 23">
              <a:extLst>
                <a:ext uri="{FF2B5EF4-FFF2-40B4-BE49-F238E27FC236}">
                  <a16:creationId xmlns:a16="http://schemas.microsoft.com/office/drawing/2014/main" id="{2FCB8044-CC90-F14C-FA70-B9B3AF5E58D2}"/>
                </a:ext>
              </a:extLst>
            </p:cNvPr>
            <p:cNvSpPr/>
            <p:nvPr/>
          </p:nvSpPr>
          <p:spPr>
            <a:xfrm>
              <a:off x="1567739" y="1564117"/>
              <a:ext cx="2330012" cy="990693"/>
            </a:xfrm>
            <a:prstGeom prst="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lstStyle/>
            <a:p>
              <a:endParaRPr lang="en-US"/>
            </a:p>
          </p:txBody>
        </p:sp>
        <p:sp>
          <p:nvSpPr>
            <p:cNvPr id="25" name="TextBox 24">
              <a:extLst>
                <a:ext uri="{FF2B5EF4-FFF2-40B4-BE49-F238E27FC236}">
                  <a16:creationId xmlns:a16="http://schemas.microsoft.com/office/drawing/2014/main" id="{9CC8EC2C-C080-29B6-243D-BF94CC407CCB}"/>
                </a:ext>
              </a:extLst>
            </p:cNvPr>
            <p:cNvSpPr txBox="1"/>
            <p:nvPr/>
          </p:nvSpPr>
          <p:spPr>
            <a:xfrm>
              <a:off x="1567739" y="1416755"/>
              <a:ext cx="2330012" cy="1138056"/>
            </a:xfrm>
            <a:prstGeom prst="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2225" tIns="22225" rIns="22225" bIns="22225" numCol="1" spcCol="1270" anchor="ctr" anchorCtr="0">
              <a:noAutofit/>
            </a:bodyPr>
            <a:lstStyle/>
            <a:p>
              <a:pPr marL="0" marR="0" lvl="0" indent="0" algn="ctr" defTabSz="1555750" rtl="0" eaLnBrk="1" fontAlgn="auto" latinLnBrk="0" hangingPunct="1">
                <a:lnSpc>
                  <a:spcPct val="90000"/>
                </a:lnSpc>
                <a:spcBef>
                  <a:spcPct val="0"/>
                </a:spcBef>
                <a:spcAft>
                  <a:spcPct val="35000"/>
                </a:spcAft>
                <a:buClrTx/>
                <a:buSzTx/>
                <a:buFontTx/>
                <a:buNone/>
                <a:tabLst/>
                <a:defRPr/>
              </a:pP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Có</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hai</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cách</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kết</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bài</a:t>
              </a:r>
              <a:endPar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endParaRPr>
            </a:p>
          </p:txBody>
        </p:sp>
      </p:grpSp>
      <p:sp>
        <p:nvSpPr>
          <p:cNvPr id="11" name="Rectangle 10"/>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1882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34618" y="106326"/>
            <a:ext cx="11582400" cy="6599274"/>
          </a:xfrm>
          <a:custGeom>
            <a:avLst/>
            <a:gdLst>
              <a:gd name="connsiteX0" fmla="*/ 1099901 w 11582400"/>
              <a:gd name="connsiteY0" fmla="*/ 0 h 6599274"/>
              <a:gd name="connsiteX1" fmla="*/ 11582400 w 11582400"/>
              <a:gd name="connsiteY1" fmla="*/ 0 h 6599274"/>
              <a:gd name="connsiteX2" fmla="*/ 11582400 w 11582400"/>
              <a:gd name="connsiteY2" fmla="*/ 0 h 6599274"/>
              <a:gd name="connsiteX3" fmla="*/ 11582400 w 11582400"/>
              <a:gd name="connsiteY3" fmla="*/ 5499373 h 6599274"/>
              <a:gd name="connsiteX4" fmla="*/ 10482499 w 11582400"/>
              <a:gd name="connsiteY4" fmla="*/ 6599274 h 6599274"/>
              <a:gd name="connsiteX5" fmla="*/ 0 w 11582400"/>
              <a:gd name="connsiteY5" fmla="*/ 6599274 h 6599274"/>
              <a:gd name="connsiteX6" fmla="*/ 0 w 11582400"/>
              <a:gd name="connsiteY6" fmla="*/ 6599274 h 6599274"/>
              <a:gd name="connsiteX7" fmla="*/ 0 w 11582400"/>
              <a:gd name="connsiteY7" fmla="*/ 1099901 h 6599274"/>
              <a:gd name="connsiteX8" fmla="*/ 1099901 w 11582400"/>
              <a:gd name="connsiteY8" fmla="*/ 0 h 659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599274" fill="none" extrusionOk="0">
                <a:moveTo>
                  <a:pt x="1099901" y="0"/>
                </a:moveTo>
                <a:cubicBezTo>
                  <a:pt x="6248315" y="48231"/>
                  <a:pt x="7259501" y="-84455"/>
                  <a:pt x="11582400" y="0"/>
                </a:cubicBezTo>
                <a:lnTo>
                  <a:pt x="11582400" y="0"/>
                </a:lnTo>
                <a:cubicBezTo>
                  <a:pt x="11620981" y="1161575"/>
                  <a:pt x="11519059" y="3902509"/>
                  <a:pt x="11582400" y="5499373"/>
                </a:cubicBezTo>
                <a:cubicBezTo>
                  <a:pt x="11501438" y="6093737"/>
                  <a:pt x="11163515" y="6659430"/>
                  <a:pt x="10482499" y="6599274"/>
                </a:cubicBezTo>
                <a:cubicBezTo>
                  <a:pt x="7680904" y="6468320"/>
                  <a:pt x="2046847" y="6555700"/>
                  <a:pt x="0" y="6599274"/>
                </a:cubicBezTo>
                <a:lnTo>
                  <a:pt x="0" y="6599274"/>
                </a:lnTo>
                <a:cubicBezTo>
                  <a:pt x="-80982" y="5257201"/>
                  <a:pt x="-72255" y="2975252"/>
                  <a:pt x="0" y="1099901"/>
                </a:cubicBezTo>
                <a:cubicBezTo>
                  <a:pt x="15628" y="478759"/>
                  <a:pt x="502769" y="-48575"/>
                  <a:pt x="1099901" y="0"/>
                </a:cubicBezTo>
                <a:close/>
              </a:path>
              <a:path w="11582400" h="6599274" stroke="0" extrusionOk="0">
                <a:moveTo>
                  <a:pt x="1099901" y="0"/>
                </a:moveTo>
                <a:cubicBezTo>
                  <a:pt x="4991070" y="118645"/>
                  <a:pt x="9274126" y="116012"/>
                  <a:pt x="11582400" y="0"/>
                </a:cubicBezTo>
                <a:lnTo>
                  <a:pt x="11582400" y="0"/>
                </a:lnTo>
                <a:cubicBezTo>
                  <a:pt x="11449518" y="1326202"/>
                  <a:pt x="11667351" y="2976688"/>
                  <a:pt x="11582400" y="5499373"/>
                </a:cubicBezTo>
                <a:cubicBezTo>
                  <a:pt x="11502599" y="6184762"/>
                  <a:pt x="11081371" y="6646736"/>
                  <a:pt x="10482499" y="6599274"/>
                </a:cubicBezTo>
                <a:cubicBezTo>
                  <a:pt x="7757453" y="6619461"/>
                  <a:pt x="2227111" y="6751754"/>
                  <a:pt x="0" y="6599274"/>
                </a:cubicBezTo>
                <a:lnTo>
                  <a:pt x="0" y="6599274"/>
                </a:lnTo>
                <a:cubicBezTo>
                  <a:pt x="-49533" y="4331585"/>
                  <a:pt x="-14809" y="3633551"/>
                  <a:pt x="0" y="1099901"/>
                </a:cubicBezTo>
                <a:cubicBezTo>
                  <a:pt x="-38133" y="486602"/>
                  <a:pt x="417118" y="70917"/>
                  <a:pt x="1099901"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Hình ảnh 5">
            <a:extLst>
              <a:ext uri="{FF2B5EF4-FFF2-40B4-BE49-F238E27FC236}">
                <a16:creationId xmlns:a16="http://schemas.microsoft.com/office/drawing/2014/main" id="{567FAADF-8AD4-8817-8F89-97625B9831A1}"/>
              </a:ext>
            </a:extLst>
          </p:cNvPr>
          <p:cNvPicPr>
            <a:picLocks noChangeAspect="1"/>
          </p:cNvPicPr>
          <p:nvPr/>
        </p:nvPicPr>
        <p:blipFill>
          <a:blip r:embed="rId2"/>
          <a:stretch>
            <a:fillRect/>
          </a:stretch>
        </p:blipFill>
        <p:spPr>
          <a:xfrm>
            <a:off x="694633" y="2705878"/>
            <a:ext cx="4513847" cy="2090058"/>
          </a:xfrm>
          <a:prstGeom prst="rect">
            <a:avLst/>
          </a:prstGeom>
        </p:spPr>
      </p:pic>
      <p:pic>
        <p:nvPicPr>
          <p:cNvPr id="3" name="Hình ảnh 4">
            <a:extLst>
              <a:ext uri="{FF2B5EF4-FFF2-40B4-BE49-F238E27FC236}">
                <a16:creationId xmlns:a16="http://schemas.microsoft.com/office/drawing/2014/main" id="{FF0AD0A6-B8C3-25D0-1F0B-51ED9433A7CD}"/>
              </a:ext>
            </a:extLst>
          </p:cNvPr>
          <p:cNvPicPr>
            <a:picLocks noChangeAspect="1"/>
          </p:cNvPicPr>
          <p:nvPr/>
        </p:nvPicPr>
        <p:blipFill>
          <a:blip r:embed="rId3"/>
          <a:stretch>
            <a:fillRect/>
          </a:stretch>
        </p:blipFill>
        <p:spPr>
          <a:xfrm>
            <a:off x="6821669" y="342350"/>
            <a:ext cx="4947343" cy="1676420"/>
          </a:xfrm>
          <a:prstGeom prst="rect">
            <a:avLst/>
          </a:prstGeom>
        </p:spPr>
      </p:pic>
      <p:pic>
        <p:nvPicPr>
          <p:cNvPr id="7" name="Hình ảnh 7" descr="Ảnh có chứa hình mẫu, Phim hoạt hình, minh họa, phim hoạt hình&#10;&#10;Mô tả được tạo tự động">
            <a:extLst>
              <a:ext uri="{FF2B5EF4-FFF2-40B4-BE49-F238E27FC236}">
                <a16:creationId xmlns:a16="http://schemas.microsoft.com/office/drawing/2014/main" id="{8E159221-E2E2-4510-A172-D8BBE251333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0624" b="51871"/>
          <a:stretch/>
        </p:blipFill>
        <p:spPr>
          <a:xfrm>
            <a:off x="6920164" y="187416"/>
            <a:ext cx="1444487" cy="993144"/>
          </a:xfrm>
          <a:prstGeom prst="rect">
            <a:avLst/>
          </a:prstGeom>
        </p:spPr>
      </p:pic>
      <p:pic>
        <p:nvPicPr>
          <p:cNvPr id="8" name="Hình ảnh 9" descr="Ảnh có chứa hình mẫu, Phim hoạt hình, minh họa, phim hoạt hình&#10;&#10;Mô tả được tạo tự động">
            <a:extLst>
              <a:ext uri="{FF2B5EF4-FFF2-40B4-BE49-F238E27FC236}">
                <a16:creationId xmlns:a16="http://schemas.microsoft.com/office/drawing/2014/main" id="{D420CCBC-336A-12EA-FD31-4436D590AFE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2977" t="32947"/>
          <a:stretch/>
        </p:blipFill>
        <p:spPr>
          <a:xfrm>
            <a:off x="835705" y="3617471"/>
            <a:ext cx="1314194" cy="1338842"/>
          </a:xfrm>
          <a:prstGeom prst="rect">
            <a:avLst/>
          </a:prstGeom>
        </p:spPr>
      </p:pic>
      <p:pic>
        <p:nvPicPr>
          <p:cNvPr id="9" name="Hình ảnh 10" descr="Ảnh có chứa hình mẫu, Phim hoạt hình, minh họa, phim hoạt hình&#10;&#10;Mô tả được tạo tự động">
            <a:extLst>
              <a:ext uri="{FF2B5EF4-FFF2-40B4-BE49-F238E27FC236}">
                <a16:creationId xmlns:a16="http://schemas.microsoft.com/office/drawing/2014/main" id="{824809C1-038D-BEF8-2CED-5CD0C6461AD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7210" t="34857" r="35767" b="-1910"/>
          <a:stretch/>
        </p:blipFill>
        <p:spPr>
          <a:xfrm>
            <a:off x="835705" y="1367036"/>
            <a:ext cx="1314194" cy="1338842"/>
          </a:xfrm>
          <a:prstGeom prst="rect">
            <a:avLst/>
          </a:prstGeom>
        </p:spPr>
      </p:pic>
      <p:grpSp>
        <p:nvGrpSpPr>
          <p:cNvPr id="14" name="Group 13">
            <a:extLst>
              <a:ext uri="{FF2B5EF4-FFF2-40B4-BE49-F238E27FC236}">
                <a16:creationId xmlns:a16="http://schemas.microsoft.com/office/drawing/2014/main" id="{1FE505BB-CEF8-2EE6-A779-E011A995ADB9}"/>
              </a:ext>
            </a:extLst>
          </p:cNvPr>
          <p:cNvGrpSpPr/>
          <p:nvPr/>
        </p:nvGrpSpPr>
        <p:grpSpPr>
          <a:xfrm>
            <a:off x="4235123" y="1828799"/>
            <a:ext cx="4026374" cy="1509822"/>
            <a:chOff x="1567739" y="1416755"/>
            <a:chExt cx="2330012" cy="1138056"/>
          </a:xfrm>
          <a:solidFill>
            <a:schemeClr val="accent2">
              <a:lumMod val="40000"/>
              <a:lumOff val="60000"/>
            </a:schemeClr>
          </a:solidFill>
          <a:scene3d>
            <a:camera prst="orthographicFront"/>
            <a:lightRig rig="flat" dir="t"/>
          </a:scene3d>
        </p:grpSpPr>
        <p:sp>
          <p:nvSpPr>
            <p:cNvPr id="15" name="Rectangle 28">
              <a:extLst>
                <a:ext uri="{FF2B5EF4-FFF2-40B4-BE49-F238E27FC236}">
                  <a16:creationId xmlns:a16="http://schemas.microsoft.com/office/drawing/2014/main" id="{A25757DA-829D-E24D-E7A9-D6AAD0225971}"/>
                </a:ext>
              </a:extLst>
            </p:cNvPr>
            <p:cNvSpPr/>
            <p:nvPr/>
          </p:nvSpPr>
          <p:spPr>
            <a:xfrm>
              <a:off x="1567739" y="1564117"/>
              <a:ext cx="2330012" cy="990693"/>
            </a:xfrm>
            <a:prstGeom prst="round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lstStyle/>
            <a:p>
              <a:endParaRPr lang="en-US"/>
            </a:p>
          </p:txBody>
        </p:sp>
        <p:sp>
          <p:nvSpPr>
            <p:cNvPr id="16" name="TextBox 15">
              <a:extLst>
                <a:ext uri="{FF2B5EF4-FFF2-40B4-BE49-F238E27FC236}">
                  <a16:creationId xmlns:a16="http://schemas.microsoft.com/office/drawing/2014/main" id="{5F9B10A9-F028-9C08-A61A-362F4D561E9A}"/>
                </a:ext>
              </a:extLst>
            </p:cNvPr>
            <p:cNvSpPr txBox="1"/>
            <p:nvPr/>
          </p:nvSpPr>
          <p:spPr>
            <a:xfrm>
              <a:off x="1567739" y="1416755"/>
              <a:ext cx="2330012" cy="1138056"/>
            </a:xfrm>
            <a:prstGeom prst="round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Kết</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trong</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văn</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kể</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chuyện</a:t>
              </a:r>
              <a:endPar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grpSp>
      <p:sp>
        <p:nvSpPr>
          <p:cNvPr id="11" name="Rectangle 10"/>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798685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right)">
                                      <p:cBhvr>
                                        <p:cTn id="23" dur="500"/>
                                        <p:tgtEl>
                                          <p:spTgt spid="2"/>
                                        </p:tgtEl>
                                      </p:cBhvr>
                                    </p:animEffect>
                                  </p:childTnLst>
                                </p:cTn>
                              </p:par>
                            </p:childTnLst>
                          </p:cTn>
                        </p:par>
                        <p:par>
                          <p:cTn id="24" fill="hold">
                            <p:stCondLst>
                              <p:cond delay="500"/>
                            </p:stCondLst>
                            <p:childTnLst>
                              <p:par>
                                <p:cTn id="25" presetID="42"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par>
                          <p:cTn id="30" fill="hold">
                            <p:stCondLst>
                              <p:cond delay="1500"/>
                            </p:stCondLst>
                            <p:childTnLst>
                              <p:par>
                                <p:cTn id="31" presetID="42" presetClass="entr" presetSubtype="0"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 name="Picture 18">
            <a:extLst>
              <a:ext uri="{FF2B5EF4-FFF2-40B4-BE49-F238E27FC236}">
                <a16:creationId xmlns:a16="http://schemas.microsoft.com/office/drawing/2014/main" id="{36388848-2E7D-1D45-D96F-75F1819E0F6F}"/>
              </a:ext>
            </a:extLst>
          </p:cNvPr>
          <p:cNvPicPr>
            <a:picLocks noChangeAspect="1"/>
          </p:cNvPicPr>
          <p:nvPr/>
        </p:nvPicPr>
        <p:blipFill>
          <a:blip r:embed="rId2"/>
          <a:srcRect/>
          <a:stretch>
            <a:fillRect/>
          </a:stretch>
        </p:blipFill>
        <p:spPr>
          <a:xfrm>
            <a:off x="367748" y="1"/>
            <a:ext cx="11420061" cy="1073426"/>
          </a:xfrm>
          <a:prstGeom prst="rect">
            <a:avLst/>
          </a:prstGeom>
        </p:spPr>
      </p:pic>
      <p:sp>
        <p:nvSpPr>
          <p:cNvPr id="9" name="TextBox 8">
            <a:extLst>
              <a:ext uri="{FF2B5EF4-FFF2-40B4-BE49-F238E27FC236}">
                <a16:creationId xmlns:a16="http://schemas.microsoft.com/office/drawing/2014/main" id="{4B907265-4D54-6354-AE82-7708861017D2}"/>
              </a:ext>
            </a:extLst>
          </p:cNvPr>
          <p:cNvSpPr txBox="1"/>
          <p:nvPr/>
        </p:nvSpPr>
        <p:spPr>
          <a:xfrm>
            <a:off x="258417" y="47404"/>
            <a:ext cx="11469757" cy="769441"/>
          </a:xfrm>
          <a:prstGeom prst="rect">
            <a:avLst/>
          </a:prstGeom>
          <a:noFill/>
        </p:spPr>
        <p:txBody>
          <a:bodyPr wrap="square">
            <a:spAutoFit/>
          </a:bodyPr>
          <a:lstStyle/>
          <a:p>
            <a:pPr lvl="0" algn="ctr"/>
            <a:r>
              <a:rPr lang="en-US" sz="4400" b="1" dirty="0">
                <a:solidFill>
                  <a:srgbClr val="092D6C">
                    <a:lumMod val="50000"/>
                  </a:srgbClr>
                </a:solidFill>
                <a:latin typeface="Calibri" panose="020F0502020204030204" pitchFamily="34" charset="0"/>
                <a:cs typeface="Calibri" panose="020F0502020204030204" pitchFamily="34" charset="0"/>
              </a:rPr>
              <a:t>2. </a:t>
            </a:r>
            <a:r>
              <a:rPr lang="vi-VN" sz="4400" b="1" dirty="0">
                <a:solidFill>
                  <a:srgbClr val="092D6C">
                    <a:lumMod val="50000"/>
                  </a:srgbClr>
                </a:solidFill>
                <a:latin typeface="Calibri" panose="020F0502020204030204" pitchFamily="34" charset="0"/>
                <a:cs typeface="Calibri" panose="020F0502020204030204" pitchFamily="34" charset="0"/>
              </a:rPr>
              <a:t>Xác định kiểu kết bài của mỗi đoạn dưới đây:</a:t>
            </a:r>
            <a:endParaRPr kumimoji="0" lang="en-US" sz="2000" b="0" i="0" u="none" strike="noStrike" kern="1200" cap="none" spc="0" normalizeH="0" baseline="0" noProof="0" dirty="0">
              <a:ln>
                <a:noFill/>
              </a:ln>
              <a:solidFill>
                <a:srgbClr val="092D6C">
                  <a:lumMod val="50000"/>
                </a:srgbClr>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914401" y="1252332"/>
            <a:ext cx="8461828" cy="90446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rPr>
              <a:t>Em rất thích câu chuyện </a:t>
            </a:r>
            <a:r>
              <a:rPr lang="vi-VN" sz="3200" i="1" dirty="0">
                <a:solidFill>
                  <a:prstClr val="black"/>
                </a:solidFill>
              </a:rPr>
              <a:t>Cô bé Lọ Lem</a:t>
            </a:r>
            <a:r>
              <a:rPr lang="vi-VN" sz="3200" dirty="0">
                <a:solidFill>
                  <a:prstClr val="black"/>
                </a:solidFill>
              </a:rPr>
              <a:t>.</a:t>
            </a:r>
          </a:p>
        </p:txBody>
      </p:sp>
      <p:sp>
        <p:nvSpPr>
          <p:cNvPr id="6" name="Rectangle: Rounded Corners 5">
            <a:extLst>
              <a:ext uri="{FF2B5EF4-FFF2-40B4-BE49-F238E27FC236}">
                <a16:creationId xmlns:a16="http://schemas.microsoft.com/office/drawing/2014/main" id="{BDD9F04F-F921-571B-2B69-52BD4989C671}"/>
              </a:ext>
            </a:extLst>
          </p:cNvPr>
          <p:cNvSpPr/>
          <p:nvPr/>
        </p:nvSpPr>
        <p:spPr>
          <a:xfrm>
            <a:off x="725557" y="2594113"/>
            <a:ext cx="10296939" cy="142129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rPr>
              <a:t>Em rất thích câu chuyện này vì cái kết thật có hậu. </a:t>
            </a:r>
            <a:r>
              <a:rPr lang="vi-VN" sz="3200" i="1" dirty="0">
                <a:solidFill>
                  <a:prstClr val="black"/>
                </a:solidFill>
              </a:rPr>
              <a:t>Cô bé Lọ Lem</a:t>
            </a:r>
            <a:r>
              <a:rPr lang="vi-VN" sz="3200" dirty="0">
                <a:solidFill>
                  <a:prstClr val="black"/>
                </a:solidFill>
              </a:rPr>
              <a:t> xứng đáng là một trong những câu chuyện cổ tích hay nhất thế giới.</a:t>
            </a:r>
          </a:p>
        </p:txBody>
      </p:sp>
      <p:sp>
        <p:nvSpPr>
          <p:cNvPr id="7" name="Rectangle: Rounded Corners 6">
            <a:extLst>
              <a:ext uri="{FF2B5EF4-FFF2-40B4-BE49-F238E27FC236}">
                <a16:creationId xmlns:a16="http://schemas.microsoft.com/office/drawing/2014/main" id="{B90472EF-D198-DB6C-5071-A140D3A848B8}"/>
              </a:ext>
            </a:extLst>
          </p:cNvPr>
          <p:cNvSpPr/>
          <p:nvPr/>
        </p:nvSpPr>
        <p:spPr>
          <a:xfrm>
            <a:off x="735497" y="4363279"/>
            <a:ext cx="10759817" cy="2197178"/>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i="1" dirty="0">
                <a:solidFill>
                  <a:prstClr val="black"/>
                </a:solidFill>
              </a:rPr>
              <a:t>Câu chuyện Cô bé Lọ Lem </a:t>
            </a:r>
            <a:r>
              <a:rPr lang="vi-VN" sz="3200" dirty="0">
                <a:solidFill>
                  <a:prstClr val="black"/>
                </a:solidFill>
              </a:rPr>
              <a:t>mặc dù đã kết thúc nhưng thế giới của những hoàng tử, công chúa, những bà tiên với phép màu kì diệu vẫn khiến em thao thức mãi. Ước gì trong giấc mơ, em được bước vào thế giới thần tiên ấy.</a:t>
            </a:r>
          </a:p>
        </p:txBody>
      </p:sp>
      <p:sp>
        <p:nvSpPr>
          <p:cNvPr id="8" name="Rectangle 7"/>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291248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795131" y="725557"/>
            <a:ext cx="4452730" cy="1391478"/>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rPr>
              <a:t>Em rất thích câu chuyện </a:t>
            </a:r>
            <a:r>
              <a:rPr lang="vi-VN" sz="3200" i="1" dirty="0">
                <a:solidFill>
                  <a:prstClr val="black"/>
                </a:solidFill>
              </a:rPr>
              <a:t>Cô bé Lọ Lem</a:t>
            </a:r>
            <a:r>
              <a:rPr lang="vi-VN" sz="3200" dirty="0">
                <a:solidFill>
                  <a:prstClr val="black"/>
                </a:solidFill>
              </a:rPr>
              <a:t>.</a:t>
            </a:r>
          </a:p>
        </p:txBody>
      </p:sp>
      <p:grpSp>
        <p:nvGrpSpPr>
          <p:cNvPr id="11" name="Group 10">
            <a:extLst>
              <a:ext uri="{FF2B5EF4-FFF2-40B4-BE49-F238E27FC236}">
                <a16:creationId xmlns:a16="http://schemas.microsoft.com/office/drawing/2014/main" id="{E995EA45-5482-CB7E-EF6E-F03A22C7AEDD}"/>
              </a:ext>
            </a:extLst>
          </p:cNvPr>
          <p:cNvGrpSpPr/>
          <p:nvPr/>
        </p:nvGrpSpPr>
        <p:grpSpPr>
          <a:xfrm>
            <a:off x="1371600" y="4172529"/>
            <a:ext cx="3845321" cy="2244702"/>
            <a:chOff x="-68838" y="2658367"/>
            <a:chExt cx="3483430" cy="2244702"/>
          </a:xfrm>
        </p:grpSpPr>
        <p:pic>
          <p:nvPicPr>
            <p:cNvPr id="12" name="PA_图片 6">
              <a:extLst>
                <a:ext uri="{FF2B5EF4-FFF2-40B4-BE49-F238E27FC236}">
                  <a16:creationId xmlns:a16="http://schemas.microsoft.com/office/drawing/2014/main" id="{0712716E-A1F3-C2B7-7232-CC42E0414998}"/>
                </a:ext>
              </a:extLst>
            </p:cNvPr>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13" name="原创设计师QQ：178119980 喵小姐">
              <a:extLst>
                <a:ext uri="{FF2B5EF4-FFF2-40B4-BE49-F238E27FC236}">
                  <a16:creationId xmlns:a16="http://schemas.microsoft.com/office/drawing/2014/main" id="{7F5BF4F4-65B4-957D-5B0D-7B34D347893F}"/>
                </a:ext>
              </a:extLst>
            </p:cNvPr>
            <p:cNvSpPr/>
            <p:nvPr/>
          </p:nvSpPr>
          <p:spPr>
            <a:xfrm>
              <a:off x="536675" y="3094376"/>
              <a:ext cx="2272404" cy="1167371"/>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Kết</a:t>
              </a:r>
              <a:r>
                <a:rPr kumimoji="0" lang="en-US" altLang="zh-CN" sz="28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bài</a:t>
              </a:r>
              <a:r>
                <a:rPr kumimoji="0" lang="en-US" altLang="zh-CN" sz="28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không</a:t>
              </a:r>
              <a:r>
                <a:rPr kumimoji="0" lang="en-US" altLang="zh-CN" sz="28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mở</a:t>
              </a:r>
              <a:r>
                <a:rPr kumimoji="0" lang="en-US" altLang="zh-CN" sz="28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rộng</a:t>
              </a:r>
              <a:endParaRPr kumimoji="0" lang="en-US" altLang="zh-CN" sz="1800" b="0"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endParaRPr>
            </a:p>
          </p:txBody>
        </p:sp>
      </p:grpSp>
      <p:sp>
        <p:nvSpPr>
          <p:cNvPr id="14" name="淘宝网Chenying0907出品 5">
            <a:extLst>
              <a:ext uri="{FF2B5EF4-FFF2-40B4-BE49-F238E27FC236}">
                <a16:creationId xmlns:a16="http://schemas.microsoft.com/office/drawing/2014/main" id="{1261419A-0658-64FA-8474-9C7ECE81FA33}"/>
              </a:ext>
            </a:extLst>
          </p:cNvPr>
          <p:cNvSpPr>
            <a:spLocks noEditPoints="1"/>
          </p:cNvSpPr>
          <p:nvPr/>
        </p:nvSpPr>
        <p:spPr bwMode="auto">
          <a:xfrm rot="5400000">
            <a:off x="2696594" y="2263114"/>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mn-lt"/>
            </a:endParaRPr>
          </a:p>
        </p:txBody>
      </p:sp>
      <p:sp>
        <p:nvSpPr>
          <p:cNvPr id="16" name="Rounded Rectangle 25">
            <a:extLst>
              <a:ext uri="{FF2B5EF4-FFF2-40B4-BE49-F238E27FC236}">
                <a16:creationId xmlns:a16="http://schemas.microsoft.com/office/drawing/2014/main" id="{F44867A6-E375-9FAA-BCEB-D0D20D434B0B}"/>
              </a:ext>
            </a:extLst>
          </p:cNvPr>
          <p:cNvSpPr/>
          <p:nvPr/>
        </p:nvSpPr>
        <p:spPr>
          <a:xfrm>
            <a:off x="636104" y="2989583"/>
            <a:ext cx="4731026" cy="1304121"/>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a:r>
              <a:rPr lang="en-US" sz="3600" dirty="0" err="1">
                <a:solidFill>
                  <a:srgbClr val="FF0000"/>
                </a:solidFill>
                <a:latin typeface="Calibri" panose="020F0502020204030204" pitchFamily="34" charset="0"/>
                <a:cs typeface="Calibri" panose="020F0502020204030204" pitchFamily="34" charset="0"/>
              </a:rPr>
              <a:t>Nê</a:t>
            </a:r>
            <a:r>
              <a:rPr lang="vi-VN" sz="3600" dirty="0">
                <a:solidFill>
                  <a:srgbClr val="FF0000"/>
                </a:solidFill>
                <a:latin typeface="Calibri" panose="020F0502020204030204" pitchFamily="34" charset="0"/>
                <a:cs typeface="Calibri" panose="020F0502020204030204" pitchFamily="34" charset="0"/>
              </a:rPr>
              <a:t>u cảm xúc của người viết về câu chuyện</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24" name="Rectangle: Rounded Corners 23">
            <a:extLst>
              <a:ext uri="{FF2B5EF4-FFF2-40B4-BE49-F238E27FC236}">
                <a16:creationId xmlns:a16="http://schemas.microsoft.com/office/drawing/2014/main" id="{630F791C-2D71-6B4B-E53C-E8D383529B42}"/>
              </a:ext>
            </a:extLst>
          </p:cNvPr>
          <p:cNvSpPr/>
          <p:nvPr/>
        </p:nvSpPr>
        <p:spPr>
          <a:xfrm>
            <a:off x="6440557" y="168964"/>
            <a:ext cx="5078896" cy="2226365"/>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prstClr val="black"/>
                </a:solidFill>
              </a:rPr>
              <a:t>Em rất thích câu chuyện này vì cái kết thật có hậu. </a:t>
            </a:r>
            <a:r>
              <a:rPr lang="vi-VN" sz="2800" i="1" dirty="0">
                <a:solidFill>
                  <a:prstClr val="black"/>
                </a:solidFill>
              </a:rPr>
              <a:t>Cô bé Lọ Lem</a:t>
            </a:r>
            <a:r>
              <a:rPr lang="vi-VN" sz="2800" dirty="0">
                <a:solidFill>
                  <a:prstClr val="black"/>
                </a:solidFill>
              </a:rPr>
              <a:t> xứng đáng là một trong những câu chuyện cổ tích hay nhất thế giới.</a:t>
            </a:r>
          </a:p>
        </p:txBody>
      </p:sp>
      <p:grpSp>
        <p:nvGrpSpPr>
          <p:cNvPr id="25" name="Group 24">
            <a:extLst>
              <a:ext uri="{FF2B5EF4-FFF2-40B4-BE49-F238E27FC236}">
                <a16:creationId xmlns:a16="http://schemas.microsoft.com/office/drawing/2014/main" id="{A866E054-0EE5-7AF8-0FBD-6FED1DC28035}"/>
              </a:ext>
            </a:extLst>
          </p:cNvPr>
          <p:cNvGrpSpPr/>
          <p:nvPr/>
        </p:nvGrpSpPr>
        <p:grpSpPr>
          <a:xfrm>
            <a:off x="7295321" y="4788756"/>
            <a:ext cx="3845321" cy="2244702"/>
            <a:chOff x="-68838" y="2658367"/>
            <a:chExt cx="3483430" cy="2244702"/>
          </a:xfrm>
        </p:grpSpPr>
        <p:pic>
          <p:nvPicPr>
            <p:cNvPr id="26" name="PA_图片 6">
              <a:extLst>
                <a:ext uri="{FF2B5EF4-FFF2-40B4-BE49-F238E27FC236}">
                  <a16:creationId xmlns:a16="http://schemas.microsoft.com/office/drawing/2014/main" id="{DC593A05-1965-3A43-ED23-37A46B68A4F4}"/>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27" name="原创设计师QQ：178119980 喵小姐">
              <a:extLst>
                <a:ext uri="{FF2B5EF4-FFF2-40B4-BE49-F238E27FC236}">
                  <a16:creationId xmlns:a16="http://schemas.microsoft.com/office/drawing/2014/main" id="{CA24525D-AD8D-E6E8-D0C4-0969BEAF8F66}"/>
                </a:ext>
              </a:extLst>
            </p:cNvPr>
            <p:cNvSpPr/>
            <p:nvPr/>
          </p:nvSpPr>
          <p:spPr>
            <a:xfrm>
              <a:off x="759508" y="3094376"/>
              <a:ext cx="1890786" cy="1321003"/>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Kết</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bài</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mở</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rộng</a:t>
              </a:r>
              <a:endParaRPr kumimoji="0" lang="en-US" altLang="zh-CN" sz="2000" b="0"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endParaRPr>
            </a:p>
          </p:txBody>
        </p:sp>
      </p:grpSp>
      <p:sp>
        <p:nvSpPr>
          <p:cNvPr id="28" name="淘宝网Chenying0907出品 5">
            <a:extLst>
              <a:ext uri="{FF2B5EF4-FFF2-40B4-BE49-F238E27FC236}">
                <a16:creationId xmlns:a16="http://schemas.microsoft.com/office/drawing/2014/main" id="{C0B56324-A6EF-02A1-8DD9-E81E2581B52E}"/>
              </a:ext>
            </a:extLst>
          </p:cNvPr>
          <p:cNvSpPr>
            <a:spLocks noEditPoints="1"/>
          </p:cNvSpPr>
          <p:nvPr/>
        </p:nvSpPr>
        <p:spPr bwMode="auto">
          <a:xfrm rot="5400000">
            <a:off x="8789280" y="2610984"/>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mn-lt"/>
            </a:endParaRPr>
          </a:p>
        </p:txBody>
      </p:sp>
      <p:sp>
        <p:nvSpPr>
          <p:cNvPr id="29" name="Rounded Rectangle 25">
            <a:extLst>
              <a:ext uri="{FF2B5EF4-FFF2-40B4-BE49-F238E27FC236}">
                <a16:creationId xmlns:a16="http://schemas.microsoft.com/office/drawing/2014/main" id="{F27DEFE3-0672-BB57-9DEA-61810040E3AD}"/>
              </a:ext>
            </a:extLst>
          </p:cNvPr>
          <p:cNvSpPr/>
          <p:nvPr/>
        </p:nvSpPr>
        <p:spPr>
          <a:xfrm>
            <a:off x="6738730" y="3307635"/>
            <a:ext cx="4790661" cy="1562792"/>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a:r>
              <a:rPr lang="en-US" sz="3200" dirty="0">
                <a:solidFill>
                  <a:srgbClr val="FF0000"/>
                </a:solidFill>
                <a:latin typeface="Calibri" panose="020F0502020204030204" pitchFamily="34" charset="0"/>
                <a:cs typeface="Calibri" panose="020F0502020204030204" pitchFamily="34" charset="0"/>
              </a:rPr>
              <a:t>N</a:t>
            </a:r>
            <a:r>
              <a:rPr lang="vi-VN" sz="3200" dirty="0">
                <a:solidFill>
                  <a:srgbClr val="FF0000"/>
                </a:solidFill>
                <a:latin typeface="Calibri" panose="020F0502020204030204" pitchFamily="34" charset="0"/>
                <a:cs typeface="Calibri" panose="020F0502020204030204" pitchFamily="34" charset="0"/>
              </a:rPr>
              <a:t>êu cảm xúc, lí do có cảm xúc, và đánh giả của người viết về câu chuyện.</a:t>
            </a:r>
            <a:endParaRPr kumimoji="0" lang="en-US" sz="32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5" name="Rectangle 14"/>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785539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5" name="Trò-chơi-ting.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up)">
                                      <p:cBhvr>
                                        <p:cTn id="32" dur="10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down)">
                                      <p:cBhvr>
                                        <p:cTn id="42" dur="500"/>
                                        <p:tgtEl>
                                          <p:spTgt spid="25"/>
                                        </p:tgtEl>
                                      </p:cBhvr>
                                    </p:animEffect>
                                  </p:childTnLst>
                                  <p:subTnLst>
                                    <p:audio>
                                      <p:cMediaNode>
                                        <p:cTn display="0" masterRel="sameClick">
                                          <p:stCondLst>
                                            <p:cond evt="begin" delay="0">
                                              <p:tn val="40"/>
                                            </p:cond>
                                          </p:stCondLst>
                                          <p:endCondLst>
                                            <p:cond evt="onStopAudio" delay="0">
                                              <p:tgtEl>
                                                <p:sldTgt/>
                                              </p:tgtEl>
                                            </p:cond>
                                          </p:endCondLst>
                                        </p:cTn>
                                        <p:tgtEl>
                                          <p:sndTgt r:embed="rId5"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P spid="24" grpId="0" animBg="1"/>
      <p:bldP spid="28" grpId="0" animBg="1"/>
      <p:bldP spid="2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1769165" y="228600"/>
            <a:ext cx="8517835" cy="2771419"/>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rPr>
              <a:t>Câu chuyện Cô bé Lọ Lem mặc dù đã kết thúc nhưng thế giới của những hoàng tử, công chúa, những bà tiên với phép màu kì diệu vẫn khiến em thao thức mãi. Ước gì trong giấc mơ, em  được bước vào thế giới thần tiên ấy.</a:t>
            </a:r>
          </a:p>
        </p:txBody>
      </p:sp>
      <p:grpSp>
        <p:nvGrpSpPr>
          <p:cNvPr id="11" name="Group 10">
            <a:extLst>
              <a:ext uri="{FF2B5EF4-FFF2-40B4-BE49-F238E27FC236}">
                <a16:creationId xmlns:a16="http://schemas.microsoft.com/office/drawing/2014/main" id="{E995EA45-5482-CB7E-EF6E-F03A22C7AEDD}"/>
              </a:ext>
            </a:extLst>
          </p:cNvPr>
          <p:cNvGrpSpPr/>
          <p:nvPr/>
        </p:nvGrpSpPr>
        <p:grpSpPr>
          <a:xfrm>
            <a:off x="4333459" y="4454272"/>
            <a:ext cx="4520255" cy="2244702"/>
            <a:chOff x="-68838" y="2658367"/>
            <a:chExt cx="3483430" cy="2244702"/>
          </a:xfrm>
        </p:grpSpPr>
        <p:pic>
          <p:nvPicPr>
            <p:cNvPr id="12" name="PA_图片 6">
              <a:extLst>
                <a:ext uri="{FF2B5EF4-FFF2-40B4-BE49-F238E27FC236}">
                  <a16:creationId xmlns:a16="http://schemas.microsoft.com/office/drawing/2014/main" id="{0712716E-A1F3-C2B7-7232-CC42E0414998}"/>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13" name="原创设计师QQ：178119980 喵小姐">
              <a:extLst>
                <a:ext uri="{FF2B5EF4-FFF2-40B4-BE49-F238E27FC236}">
                  <a16:creationId xmlns:a16="http://schemas.microsoft.com/office/drawing/2014/main" id="{7F5BF4F4-65B4-957D-5B0D-7B34D347893F}"/>
                </a:ext>
              </a:extLst>
            </p:cNvPr>
            <p:cNvSpPr/>
            <p:nvPr/>
          </p:nvSpPr>
          <p:spPr>
            <a:xfrm>
              <a:off x="497977" y="3474111"/>
              <a:ext cx="2349799" cy="732508"/>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Kết</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bài</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mở</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rộng</a:t>
              </a:r>
              <a:endParaRPr kumimoji="0" lang="en-US" altLang="zh-CN" sz="2000" b="0"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endParaRPr>
            </a:p>
          </p:txBody>
        </p:sp>
      </p:grpSp>
      <p:sp>
        <p:nvSpPr>
          <p:cNvPr id="14" name="淘宝网Chenying0907出品 5">
            <a:extLst>
              <a:ext uri="{FF2B5EF4-FFF2-40B4-BE49-F238E27FC236}">
                <a16:creationId xmlns:a16="http://schemas.microsoft.com/office/drawing/2014/main" id="{1261419A-0658-64FA-8474-9C7ECE81FA33}"/>
              </a:ext>
            </a:extLst>
          </p:cNvPr>
          <p:cNvSpPr>
            <a:spLocks noEditPoints="1"/>
          </p:cNvSpPr>
          <p:nvPr/>
        </p:nvSpPr>
        <p:spPr bwMode="auto">
          <a:xfrm rot="5400000">
            <a:off x="5757845" y="2743639"/>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mn-lt"/>
            </a:endParaRPr>
          </a:p>
        </p:txBody>
      </p:sp>
      <p:sp>
        <p:nvSpPr>
          <p:cNvPr id="16" name="Rounded Rectangle 25">
            <a:extLst>
              <a:ext uri="{FF2B5EF4-FFF2-40B4-BE49-F238E27FC236}">
                <a16:creationId xmlns:a16="http://schemas.microsoft.com/office/drawing/2014/main" id="{F44867A6-E375-9FAA-BCEB-D0D20D434B0B}"/>
              </a:ext>
            </a:extLst>
          </p:cNvPr>
          <p:cNvSpPr/>
          <p:nvPr/>
        </p:nvSpPr>
        <p:spPr>
          <a:xfrm>
            <a:off x="1520687" y="3460170"/>
            <a:ext cx="9322904" cy="1191344"/>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a:r>
              <a:rPr lang="vi-VN" sz="3200" dirty="0">
                <a:solidFill>
                  <a:srgbClr val="FF0000"/>
                </a:solidFill>
                <a:latin typeface="Calibri" panose="020F0502020204030204" pitchFamily="34" charset="0"/>
                <a:cs typeface="Calibri" panose="020F0502020204030204" pitchFamily="34" charset="0"/>
              </a:rPr>
              <a:t>Đoạn 3 nếu mong ước, liên tưởng của người viết sau khi nghe câu chuyện) và xếp vào nhóm phù hợp.</a:t>
            </a:r>
            <a:endParaRPr kumimoji="0" lang="en-US" sz="32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9" name="Rectangle 8"/>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393915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68A25A71-114F-3F6C-5D69-1581C47B15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62198" y="923693"/>
            <a:ext cx="10796401" cy="5934307"/>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id="{A0532887-C57F-E03F-8DDF-55B8025F11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540" y="2941983"/>
            <a:ext cx="3405626" cy="3747052"/>
          </a:xfrm>
          <a:prstGeom prst="rect">
            <a:avLst/>
          </a:prstGeom>
        </p:spPr>
      </p:pic>
      <p:sp>
        <p:nvSpPr>
          <p:cNvPr id="4" name="TextBox 3">
            <a:extLst>
              <a:ext uri="{FF2B5EF4-FFF2-40B4-BE49-F238E27FC236}">
                <a16:creationId xmlns:a16="http://schemas.microsoft.com/office/drawing/2014/main" id="{EB3A9941-9F36-C058-5392-36567B4792D3}"/>
              </a:ext>
            </a:extLst>
          </p:cNvPr>
          <p:cNvSpPr txBox="1"/>
          <p:nvPr/>
        </p:nvSpPr>
        <p:spPr>
          <a:xfrm>
            <a:off x="2663688" y="2067339"/>
            <a:ext cx="7841974" cy="1846659"/>
          </a:xfrm>
          <a:prstGeom prst="rect">
            <a:avLst/>
          </a:prstGeom>
          <a:noFill/>
        </p:spPr>
        <p:txBody>
          <a:bodyPr wrap="square" lIns="0" tIns="0" rIns="0" bIns="0" rtlCol="0">
            <a:spAutoFit/>
          </a:bodyPr>
          <a:lstStyle/>
          <a:p>
            <a:pPr lvl="0" algn="ctr"/>
            <a:r>
              <a:rPr lang="en-US" sz="4000" b="1" dirty="0" err="1">
                <a:solidFill>
                  <a:prstClr val="black"/>
                </a:solidFill>
                <a:latin typeface="Calibri" panose="020F0502020204030204" pitchFamily="34" charset="0"/>
                <a:cs typeface="Calibri" panose="020F0502020204030204" pitchFamily="34" charset="0"/>
              </a:rPr>
              <a:t>Hoạt</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động</a:t>
            </a:r>
            <a:r>
              <a:rPr lang="en-US" sz="4000" b="1" dirty="0">
                <a:solidFill>
                  <a:prstClr val="black"/>
                </a:solidFill>
                <a:latin typeface="Calibri" panose="020F0502020204030204" pitchFamily="34" charset="0"/>
                <a:cs typeface="Calibri" panose="020F0502020204030204" pitchFamily="34" charset="0"/>
              </a:rPr>
              <a:t> 3: </a:t>
            </a:r>
            <a:r>
              <a:rPr lang="en-US" sz="4000" b="1" dirty="0" err="1">
                <a:solidFill>
                  <a:prstClr val="black"/>
                </a:solidFill>
                <a:latin typeface="Calibri" panose="020F0502020204030204" pitchFamily="34" charset="0"/>
                <a:cs typeface="Calibri" panose="020F0502020204030204" pitchFamily="34" charset="0"/>
              </a:rPr>
              <a:t>Viết</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mở</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bài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gián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tiếp</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và</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kết</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bài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mở</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rộng</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khác</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cho</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bài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văn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kể</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lại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câu</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chuyện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Cô</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bé</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Lọ</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Lem</a:t>
            </a:r>
            <a:r>
              <a:rPr lang="en-US" sz="4000" b="1" dirty="0">
                <a:solidFill>
                  <a:prstClr val="black"/>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5" name="Rectangle 4"/>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31494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3A925934-A32E-2931-AE8C-2A4D0566E5C9}"/>
              </a:ext>
            </a:extLst>
          </p:cNvPr>
          <p:cNvSpPr/>
          <p:nvPr/>
        </p:nvSpPr>
        <p:spPr>
          <a:xfrm>
            <a:off x="3379304" y="414886"/>
            <a:ext cx="4671392" cy="1175375"/>
          </a:xfrm>
          <a:prstGeom prst="roundRect">
            <a:avLst/>
          </a:prstGeom>
          <a:solidFill>
            <a:srgbClr val="CCFFC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solidFill>
                  <a:srgbClr val="FF0000"/>
                </a:solidFill>
                <a:latin typeface="Calibri" panose="020F0502020204030204" pitchFamily="34" charset="0"/>
                <a:ea typeface="Cambria" panose="02040503050406030204" pitchFamily="18" charset="0"/>
                <a:cs typeface="Calibri" panose="020F0502020204030204" pitchFamily="34" charset="0"/>
              </a:rPr>
              <a:t>Viết</a:t>
            </a:r>
            <a:r>
              <a:rPr lang="en-US" sz="40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FF0000"/>
                </a:solidFill>
                <a:latin typeface="Calibri" panose="020F0502020204030204" pitchFamily="34" charset="0"/>
                <a:ea typeface="Cambria" panose="02040503050406030204" pitchFamily="18" charset="0"/>
                <a:cs typeface="Calibri" panose="020F0502020204030204" pitchFamily="34" charset="0"/>
              </a:rPr>
              <a:t>mở</a:t>
            </a:r>
            <a:r>
              <a:rPr lang="en-US" sz="40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FF0000"/>
                </a:solidFill>
                <a:latin typeface="Calibri" panose="020F0502020204030204" pitchFamily="34" charset="0"/>
                <a:ea typeface="Cambria" panose="02040503050406030204" pitchFamily="18" charset="0"/>
                <a:cs typeface="Calibri" panose="020F0502020204030204" pitchFamily="34" charset="0"/>
              </a:rPr>
              <a:t>bài</a:t>
            </a:r>
            <a:r>
              <a:rPr lang="en-US" sz="40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FF0000"/>
                </a:solidFill>
                <a:latin typeface="Calibri" panose="020F0502020204030204" pitchFamily="34" charset="0"/>
                <a:ea typeface="Cambria" panose="02040503050406030204" pitchFamily="18" charset="0"/>
                <a:cs typeface="Calibri" panose="020F0502020204030204" pitchFamily="34" charset="0"/>
              </a:rPr>
              <a:t>gián</a:t>
            </a:r>
            <a:r>
              <a:rPr lang="en-US" sz="40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FF0000"/>
                </a:solidFill>
                <a:latin typeface="Calibri" panose="020F0502020204030204" pitchFamily="34" charset="0"/>
                <a:ea typeface="Cambria" panose="02040503050406030204" pitchFamily="18" charset="0"/>
                <a:cs typeface="Calibri" panose="020F0502020204030204" pitchFamily="34" charset="0"/>
              </a:rPr>
              <a:t>tiếp</a:t>
            </a:r>
            <a:endParaRPr lang="en-US" sz="40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cxnSp>
        <p:nvCxnSpPr>
          <p:cNvPr id="7" name="Straight Connector 6">
            <a:extLst>
              <a:ext uri="{FF2B5EF4-FFF2-40B4-BE49-F238E27FC236}">
                <a16:creationId xmlns:a16="http://schemas.microsoft.com/office/drawing/2014/main" id="{C2BDE959-F250-3D59-A246-E1AF0854B7D2}"/>
              </a:ext>
            </a:extLst>
          </p:cNvPr>
          <p:cNvCxnSpPr>
            <a:cxnSpLocks/>
            <a:endCxn id="8" idx="0"/>
          </p:cNvCxnSpPr>
          <p:nvPr/>
        </p:nvCxnSpPr>
        <p:spPr>
          <a:xfrm flipH="1">
            <a:off x="1713286" y="1561209"/>
            <a:ext cx="3577083" cy="79057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2968225B-7FD1-2FE8-3952-CA462DC4EE4D}"/>
              </a:ext>
            </a:extLst>
          </p:cNvPr>
          <p:cNvSpPr/>
          <p:nvPr/>
        </p:nvSpPr>
        <p:spPr>
          <a:xfrm>
            <a:off x="460087" y="2351785"/>
            <a:ext cx="2506397" cy="1444038"/>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Calibri" panose="020F0502020204030204" pitchFamily="34" charset="0"/>
                <a:ea typeface="Cambria" panose="02040503050406030204" pitchFamily="18" charset="0"/>
                <a:cs typeface="Calibri" panose="020F0502020204030204" pitchFamily="34" charset="0"/>
              </a:rPr>
              <a:t>Nêu</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bối</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cảnh</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nghe</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đọc</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câu</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chuyện</a:t>
            </a:r>
            <a:endParaRPr lang="vi-VN" sz="2800" b="1" dirty="0">
              <a:latin typeface="Calibri" panose="020F0502020204030204" pitchFamily="34" charset="0"/>
              <a:ea typeface="Cambria" panose="02040503050406030204" pitchFamily="18"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B7491B11-666E-0EAE-F5EB-C36BB4F36DCA}"/>
              </a:ext>
            </a:extLst>
          </p:cNvPr>
          <p:cNvSpPr/>
          <p:nvPr/>
        </p:nvSpPr>
        <p:spPr>
          <a:xfrm>
            <a:off x="4359348" y="2399410"/>
            <a:ext cx="2679405" cy="1476851"/>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libri" panose="020F0502020204030204" pitchFamily="34" charset="0"/>
                <a:ea typeface="Cambria" panose="02040503050406030204" pitchFamily="18" charset="0"/>
                <a:cs typeface="Calibri" panose="020F0502020204030204" pitchFamily="34" charset="0"/>
              </a:rPr>
              <a:t>Nêu</a:t>
            </a:r>
            <a:r>
              <a:rPr lang="en-US" sz="3200" b="1" dirty="0">
                <a:latin typeface="Calibri" panose="020F0502020204030204" pitchFamily="34" charset="0"/>
                <a:ea typeface="Cambria" panose="02040503050406030204" pitchFamily="18" charset="0"/>
                <a:cs typeface="Calibri" panose="020F0502020204030204" pitchFamily="34" charset="0"/>
              </a:rPr>
              <a:t> </a:t>
            </a:r>
            <a:r>
              <a:rPr lang="en-US" sz="3200" b="1" dirty="0" err="1">
                <a:latin typeface="Calibri" panose="020F0502020204030204" pitchFamily="34" charset="0"/>
                <a:ea typeface="Cambria" panose="02040503050406030204" pitchFamily="18" charset="0"/>
                <a:cs typeface="Calibri" panose="020F0502020204030204" pitchFamily="34" charset="0"/>
              </a:rPr>
              <a:t>cảm</a:t>
            </a:r>
            <a:r>
              <a:rPr lang="en-US" sz="3200" b="1" dirty="0">
                <a:latin typeface="Calibri" panose="020F0502020204030204" pitchFamily="34" charset="0"/>
                <a:ea typeface="Cambria" panose="02040503050406030204" pitchFamily="18" charset="0"/>
                <a:cs typeface="Calibri" panose="020F0502020204030204" pitchFamily="34" charset="0"/>
              </a:rPr>
              <a:t> </a:t>
            </a:r>
            <a:r>
              <a:rPr lang="en-US" sz="3200" b="1" dirty="0" err="1">
                <a:latin typeface="Calibri" panose="020F0502020204030204" pitchFamily="34" charset="0"/>
                <a:ea typeface="Cambria" panose="02040503050406030204" pitchFamily="18" charset="0"/>
                <a:cs typeface="Calibri" panose="020F0502020204030204" pitchFamily="34" charset="0"/>
              </a:rPr>
              <a:t>nghĩ</a:t>
            </a:r>
            <a:r>
              <a:rPr lang="en-US" sz="3200" b="1" dirty="0">
                <a:latin typeface="Calibri" panose="020F0502020204030204" pitchFamily="34" charset="0"/>
                <a:ea typeface="Cambria" panose="02040503050406030204" pitchFamily="18" charset="0"/>
                <a:cs typeface="Calibri" panose="020F0502020204030204" pitchFamily="34" charset="0"/>
              </a:rPr>
              <a:t> </a:t>
            </a:r>
            <a:r>
              <a:rPr lang="en-US" sz="3200" b="1" dirty="0" err="1">
                <a:latin typeface="Calibri" panose="020F0502020204030204" pitchFamily="34" charset="0"/>
                <a:ea typeface="Cambria" panose="02040503050406030204" pitchFamily="18" charset="0"/>
                <a:cs typeface="Calibri" panose="020F0502020204030204" pitchFamily="34" charset="0"/>
              </a:rPr>
              <a:t>về</a:t>
            </a:r>
            <a:r>
              <a:rPr lang="en-US" sz="3200" b="1" dirty="0">
                <a:latin typeface="Calibri" panose="020F0502020204030204" pitchFamily="34" charset="0"/>
                <a:ea typeface="Cambria" panose="02040503050406030204" pitchFamily="18" charset="0"/>
                <a:cs typeface="Calibri" panose="020F0502020204030204" pitchFamily="34" charset="0"/>
              </a:rPr>
              <a:t> </a:t>
            </a:r>
            <a:r>
              <a:rPr lang="en-US" sz="3200" b="1" dirty="0" err="1">
                <a:latin typeface="Calibri" panose="020F0502020204030204" pitchFamily="34" charset="0"/>
                <a:ea typeface="Cambria" panose="02040503050406030204" pitchFamily="18" charset="0"/>
                <a:cs typeface="Calibri" panose="020F0502020204030204" pitchFamily="34" charset="0"/>
              </a:rPr>
              <a:t>câu</a:t>
            </a:r>
            <a:r>
              <a:rPr lang="en-US" sz="3200" b="1" dirty="0">
                <a:latin typeface="Calibri" panose="020F0502020204030204" pitchFamily="34" charset="0"/>
                <a:ea typeface="Cambria" panose="02040503050406030204" pitchFamily="18" charset="0"/>
                <a:cs typeface="Calibri" panose="020F0502020204030204" pitchFamily="34" charset="0"/>
              </a:rPr>
              <a:t> </a:t>
            </a:r>
            <a:r>
              <a:rPr lang="en-US" sz="3200" b="1" dirty="0" err="1">
                <a:latin typeface="Calibri" panose="020F0502020204030204" pitchFamily="34" charset="0"/>
                <a:ea typeface="Cambria" panose="02040503050406030204" pitchFamily="18" charset="0"/>
                <a:cs typeface="Calibri" panose="020F0502020204030204" pitchFamily="34" charset="0"/>
              </a:rPr>
              <a:t>chuyện</a:t>
            </a:r>
            <a:endParaRPr lang="vi-VN" sz="3200" b="1" dirty="0">
              <a:latin typeface="Calibri" panose="020F0502020204030204" pitchFamily="34" charset="0"/>
              <a:ea typeface="Cambria" panose="02040503050406030204" pitchFamily="18" charset="0"/>
              <a:cs typeface="Calibri" panose="020F0502020204030204" pitchFamily="34" charset="0"/>
            </a:endParaRPr>
          </a:p>
        </p:txBody>
      </p:sp>
      <p:cxnSp>
        <p:nvCxnSpPr>
          <p:cNvPr id="10" name="Straight Connector 9">
            <a:extLst>
              <a:ext uri="{FF2B5EF4-FFF2-40B4-BE49-F238E27FC236}">
                <a16:creationId xmlns:a16="http://schemas.microsoft.com/office/drawing/2014/main" id="{07804AA8-2ABE-4F5A-4B6A-152C279AD512}"/>
              </a:ext>
            </a:extLst>
          </p:cNvPr>
          <p:cNvCxnSpPr>
            <a:cxnSpLocks/>
          </p:cNvCxnSpPr>
          <p:nvPr/>
        </p:nvCxnSpPr>
        <p:spPr>
          <a:xfrm>
            <a:off x="5748605" y="1580673"/>
            <a:ext cx="0" cy="8382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3CA63F4-1EF3-21DD-B2AA-B594649AD411}"/>
              </a:ext>
            </a:extLst>
          </p:cNvPr>
          <p:cNvCxnSpPr>
            <a:cxnSpLocks/>
          </p:cNvCxnSpPr>
          <p:nvPr/>
        </p:nvCxnSpPr>
        <p:spPr>
          <a:xfrm>
            <a:off x="6230679" y="1562986"/>
            <a:ext cx="4016564" cy="693197"/>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FD51E54A-1504-1008-E5F6-B55F8DB8C0A4}"/>
              </a:ext>
            </a:extLst>
          </p:cNvPr>
          <p:cNvSpPr/>
          <p:nvPr/>
        </p:nvSpPr>
        <p:spPr>
          <a:xfrm>
            <a:off x="8591106" y="2315816"/>
            <a:ext cx="2976237" cy="1451114"/>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Calibri" panose="020F0502020204030204" pitchFamily="34" charset="0"/>
                <a:ea typeface="Cambria" panose="02040503050406030204" pitchFamily="18" charset="0"/>
                <a:cs typeface="Calibri" panose="020F0502020204030204" pitchFamily="34" charset="0"/>
              </a:rPr>
              <a:t>Nêu</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một</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kỉ</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niệm</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gắn</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bó</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với</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câu</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chuyện</a:t>
            </a:r>
            <a:endParaRPr lang="vi-VN" sz="2800" b="1" dirty="0">
              <a:latin typeface="Calibri" panose="020F0502020204030204" pitchFamily="34" charset="0"/>
              <a:ea typeface="Cambria" panose="02040503050406030204" pitchFamily="18" charset="0"/>
              <a:cs typeface="Calibri" panose="020F0502020204030204" pitchFamily="34" charset="0"/>
            </a:endParaRPr>
          </a:p>
        </p:txBody>
      </p:sp>
      <p:sp>
        <p:nvSpPr>
          <p:cNvPr id="23" name="Rectangle: Rounded Corners 22">
            <a:extLst>
              <a:ext uri="{FF2B5EF4-FFF2-40B4-BE49-F238E27FC236}">
                <a16:creationId xmlns:a16="http://schemas.microsoft.com/office/drawing/2014/main" id="{A5214E40-518E-724E-B29B-4DCFC5EFABA5}"/>
              </a:ext>
            </a:extLst>
          </p:cNvPr>
          <p:cNvSpPr/>
          <p:nvPr/>
        </p:nvSpPr>
        <p:spPr>
          <a:xfrm>
            <a:off x="1411358" y="4323459"/>
            <a:ext cx="9780104" cy="2097219"/>
          </a:xfrm>
          <a:prstGeom prst="roundRect">
            <a:avLst/>
          </a:prstGeom>
          <a:solidFill>
            <a:srgbClr val="FFFF00"/>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600" b="1" u="sng" dirty="0">
                <a:latin typeface="Calibri" panose="020F0502020204030204" pitchFamily="34" charset="0"/>
                <a:ea typeface="Cambria" panose="02040503050406030204" pitchFamily="18" charset="0"/>
                <a:cs typeface="Calibri" panose="020F0502020204030204" pitchFamily="34" charset="0"/>
              </a:rPr>
              <a:t> </a:t>
            </a:r>
            <a:r>
              <a:rPr lang="en-US" sz="2600" b="1" u="sng" dirty="0" err="1">
                <a:latin typeface="Calibri" panose="020F0502020204030204" pitchFamily="34" charset="0"/>
                <a:ea typeface="Cambria" panose="02040503050406030204" pitchFamily="18" charset="0"/>
                <a:cs typeface="Calibri" panose="020F0502020204030204" pitchFamily="34" charset="0"/>
              </a:rPr>
              <a:t>Ví</a:t>
            </a:r>
            <a:r>
              <a:rPr lang="en-US" sz="2600" b="1" u="sng" dirty="0">
                <a:latin typeface="Calibri" panose="020F0502020204030204" pitchFamily="34" charset="0"/>
                <a:ea typeface="Cambria" panose="02040503050406030204" pitchFamily="18" charset="0"/>
                <a:cs typeface="Calibri" panose="020F0502020204030204" pitchFamily="34" charset="0"/>
              </a:rPr>
              <a:t> </a:t>
            </a:r>
            <a:r>
              <a:rPr lang="en-US" sz="2600" b="1" u="sng" dirty="0" err="1">
                <a:latin typeface="Calibri" panose="020F0502020204030204" pitchFamily="34" charset="0"/>
                <a:ea typeface="Cambria" panose="02040503050406030204" pitchFamily="18" charset="0"/>
                <a:cs typeface="Calibri" panose="020F0502020204030204" pitchFamily="34" charset="0"/>
              </a:rPr>
              <a:t>dụ</a:t>
            </a:r>
            <a:r>
              <a:rPr lang="en-US" sz="2600" b="1" u="sng" dirty="0">
                <a:latin typeface="Calibri" panose="020F0502020204030204" pitchFamily="34" charset="0"/>
                <a:ea typeface="Cambria" panose="02040503050406030204" pitchFamily="18" charset="0"/>
                <a:cs typeface="Calibri" panose="020F0502020204030204" pitchFamily="34" charset="0"/>
              </a:rPr>
              <a:t>: </a:t>
            </a:r>
            <a:r>
              <a:rPr lang="vi-VN" sz="2600" b="1" dirty="0">
                <a:latin typeface="Calibri" panose="020F0502020204030204" pitchFamily="34" charset="0"/>
                <a:ea typeface="Cambria" panose="02040503050406030204" pitchFamily="18" charset="0"/>
                <a:cs typeface="Calibri" panose="020F0502020204030204" pitchFamily="34" charset="0"/>
              </a:rPr>
              <a:t>Tuổi thơ của em cũng như bao bạn nhỏ khác luôn tràn ngập những câu truyện cổ tích li kì, hấp dẫn, trong số những truyện mà em đã đọc, em thích nhất là truyện cổ tích "Cô bé Lọ Lem", cứ mỗi lần nhắc đến truyện này em lại tưởng tượng ra dáng vẻ xinh đẹp, nhân hậu của cô bé Lọ Lem.</a:t>
            </a:r>
          </a:p>
        </p:txBody>
      </p:sp>
      <p:sp>
        <p:nvSpPr>
          <p:cNvPr id="11" name="Rectangle 10"/>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08890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22" presetClass="entr" presetSubtype="8"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par>
                                <p:cTn id="21" presetID="22" presetClass="entr" presetSubtype="8"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par>
                                <p:cTn id="29" presetID="22" presetClass="entr" presetSubtype="8"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arn(inVertical)">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7" grpId="0" animBg="1"/>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B56DCC00-15FC-FE23-65E5-E18014C8B6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76145" y="3905241"/>
            <a:ext cx="2844800" cy="2844800"/>
          </a:xfrm>
          <a:prstGeom prst="rect">
            <a:avLst/>
          </a:prstGeom>
        </p:spPr>
      </p:pic>
      <p:sp>
        <p:nvSpPr>
          <p:cNvPr id="3" name="Rectangle 2"/>
          <p:cNvSpPr/>
          <p:nvPr/>
        </p:nvSpPr>
        <p:spPr>
          <a:xfrm>
            <a:off x="5466661" y="3244334"/>
            <a:ext cx="184731" cy="369332"/>
          </a:xfrm>
          <a:prstGeom prst="rect">
            <a:avLst/>
          </a:prstGeom>
        </p:spPr>
        <p:txBody>
          <a:bodyPr wrap="none">
            <a:spAutoFit/>
          </a:bodyPr>
          <a:lstStyle/>
          <a:p>
            <a:endParaRPr lang="en-US" dirty="0"/>
          </a:p>
        </p:txBody>
      </p:sp>
      <p:sp>
        <p:nvSpPr>
          <p:cNvPr id="5" name="Rectangle 4"/>
          <p:cNvSpPr/>
          <p:nvPr/>
        </p:nvSpPr>
        <p:spPr>
          <a:xfrm>
            <a:off x="453200" y="1310662"/>
            <a:ext cx="11579143" cy="1569660"/>
          </a:xfrm>
          <a:prstGeom prst="rect">
            <a:avLst/>
          </a:prstGeom>
        </p:spPr>
        <p:txBody>
          <a:bodyPr wrap="square">
            <a:spAutoFit/>
          </a:bodyPr>
          <a:lstStyle/>
          <a:p>
            <a:pPr lvl="0" algn="just">
              <a:lnSpc>
                <a:spcPct val="150000"/>
              </a:lnSpc>
              <a:spcBef>
                <a:spcPts val="100"/>
              </a:spcBef>
              <a:spcAft>
                <a:spcPts val="100"/>
              </a:spcAft>
            </a:pP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vi-VN"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Biết viết mở bài trực tiếp, mở bài gián tiếp; kết bài mở rộng và kết bài không mở rộng cho bài văn kể lại một câu chuyện.</a:t>
            </a:r>
            <a:endPar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6" name="Rectangle 5"/>
          <p:cNvSpPr/>
          <p:nvPr/>
        </p:nvSpPr>
        <p:spPr>
          <a:xfrm>
            <a:off x="418669" y="2794148"/>
            <a:ext cx="11302276" cy="4070345"/>
          </a:xfrm>
          <a:prstGeom prst="rect">
            <a:avLst/>
          </a:prstGeom>
        </p:spPr>
        <p:txBody>
          <a:bodyPr wrap="square">
            <a:spAutoFit/>
          </a:bodyPr>
          <a:lstStyle/>
          <a:p>
            <a:pPr algn="just">
              <a:lnSpc>
                <a:spcPct val="150000"/>
              </a:lnSpc>
              <a:spcBef>
                <a:spcPts val="100"/>
              </a:spcBef>
              <a:spcAft>
                <a:spcPts val="100"/>
              </a:spcAft>
            </a:pP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Năng</a:t>
            </a: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lực</a:t>
            </a: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chung</a:t>
            </a: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Năng</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lực</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giao</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tiếp</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hợp</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vi-VN"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tác; n</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ăng</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lực</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giải</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quyết</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vấn</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đề</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và</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sáng</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vi-VN"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tạo.</a:t>
            </a:r>
            <a:endPar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a:p>
            <a:pPr algn="just">
              <a:lnSpc>
                <a:spcPct val="150000"/>
              </a:lnSpc>
              <a:spcBef>
                <a:spcPts val="100"/>
              </a:spcBef>
              <a:spcAft>
                <a:spcPts val="100"/>
              </a:spcAft>
            </a:pP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Năng</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lực</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riêng</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Hình</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thành</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phát</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triển</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năng</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lực</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ngôn</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ngữ</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và</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năng</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lực</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văn</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vi-VN"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học.</a:t>
            </a:r>
          </a:p>
          <a:p>
            <a:pPr lvl="0"/>
            <a:r>
              <a:rPr lang="en-US" sz="3200" b="1" dirty="0">
                <a:solidFill>
                  <a:srgbClr val="FF0000"/>
                </a:solidFill>
                <a:latin typeface="Cambria" panose="02040503050406030204" pitchFamily="18" charset="0"/>
                <a:ea typeface="Cambria" panose="02040503050406030204" pitchFamily="18" charset="0"/>
              </a:rPr>
              <a:t>-</a:t>
            </a:r>
            <a:r>
              <a:rPr lang="vi-VN" sz="3200" b="1" dirty="0">
                <a:solidFill>
                  <a:srgbClr val="FF0000"/>
                </a:solidFill>
                <a:latin typeface="Cambria" panose="02040503050406030204" pitchFamily="18" charset="0"/>
                <a:ea typeface="Cambria" panose="02040503050406030204" pitchFamily="18" charset="0"/>
              </a:rPr>
              <a:t>Bồi dưỡng tinh thần ham học hỏi, khám phá</a:t>
            </a:r>
            <a:r>
              <a:rPr lang="fr-FR" sz="3200" b="1" dirty="0">
                <a:solidFill>
                  <a:srgbClr val="FF0000"/>
                </a:solidFill>
                <a:latin typeface="Cambria" panose="02040503050406030204" pitchFamily="18" charset="0"/>
                <a:ea typeface="Cambria" panose="02040503050406030204" pitchFamily="18" charset="0"/>
              </a:rPr>
              <a:t>.</a:t>
            </a:r>
            <a:endParaRPr lang="en-US" sz="3200" b="1" dirty="0">
              <a:solidFill>
                <a:srgbClr val="FF0000"/>
              </a:solidFill>
              <a:latin typeface="Cambria" panose="02040503050406030204" pitchFamily="18" charset="0"/>
              <a:ea typeface="Cambria" panose="02040503050406030204" pitchFamily="18" charset="0"/>
            </a:endParaRPr>
          </a:p>
          <a:p>
            <a:pPr lvl="0"/>
            <a:r>
              <a:rPr lang="vi-VN" sz="3200" b="1" dirty="0">
                <a:solidFill>
                  <a:srgbClr val="FF0000"/>
                </a:solidFill>
                <a:latin typeface="Cambria" panose="02040503050406030204" pitchFamily="18" charset="0"/>
                <a:ea typeface="Cambria" panose="02040503050406030204" pitchFamily="18" charset="0"/>
              </a:rPr>
              <a:t>Bồi dưỡng tinh thần nghiêm túc trong học tập. </a:t>
            </a:r>
            <a:endParaRPr lang="en-US" sz="3200" b="1" dirty="0">
              <a:solidFill>
                <a:srgbClr val="FF0000"/>
              </a:solidFill>
              <a:latin typeface="Cambria" panose="02040503050406030204" pitchFamily="18" charset="0"/>
              <a:ea typeface="Cambria" panose="02040503050406030204" pitchFamily="18" charset="0"/>
            </a:endParaRPr>
          </a:p>
        </p:txBody>
      </p:sp>
      <p:pic>
        <p:nvPicPr>
          <p:cNvPr id="7" name="Picture 6"/>
          <p:cNvPicPr>
            <a:picLocks noChangeAspect="1"/>
          </p:cNvPicPr>
          <p:nvPr/>
        </p:nvPicPr>
        <p:blipFill>
          <a:blip r:embed="rId3"/>
          <a:stretch>
            <a:fillRect/>
          </a:stretch>
        </p:blipFill>
        <p:spPr>
          <a:xfrm>
            <a:off x="3298437" y="299788"/>
            <a:ext cx="6675699" cy="1103472"/>
          </a:xfrm>
          <a:prstGeom prst="rect">
            <a:avLst/>
          </a:prstGeom>
        </p:spPr>
      </p:pic>
      <p:sp>
        <p:nvSpPr>
          <p:cNvPr id="9" name="Rectangle 8"/>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46639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6" name="Rectangle: Rounded Corners 5">
            <a:extLst>
              <a:ext uri="{FF2B5EF4-FFF2-40B4-BE49-F238E27FC236}">
                <a16:creationId xmlns:a16="http://schemas.microsoft.com/office/drawing/2014/main" id="{3A925934-A32E-2931-AE8C-2A4D0566E5C9}"/>
              </a:ext>
            </a:extLst>
          </p:cNvPr>
          <p:cNvSpPr/>
          <p:nvPr/>
        </p:nvSpPr>
        <p:spPr>
          <a:xfrm>
            <a:off x="3120888" y="576470"/>
            <a:ext cx="4810538" cy="1013791"/>
          </a:xfrm>
          <a:prstGeom prst="roundRect">
            <a:avLst/>
          </a:prstGeom>
          <a:solidFill>
            <a:schemeClr val="accent1">
              <a:lumMod val="20000"/>
              <a:lumOff val="80000"/>
            </a:schemeClr>
          </a:solidFill>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Viết</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kết</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bài</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mở</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rộng</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B7491B11-666E-0EAE-F5EB-C36BB4F36DCA}"/>
              </a:ext>
            </a:extLst>
          </p:cNvPr>
          <p:cNvSpPr/>
          <p:nvPr/>
        </p:nvSpPr>
        <p:spPr>
          <a:xfrm>
            <a:off x="2355574" y="2399410"/>
            <a:ext cx="6251713" cy="1476851"/>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b="1" dirty="0">
                <a:solidFill>
                  <a:prstClr val="black"/>
                </a:solidFill>
                <a:latin typeface="Calibri" panose="020F0502020204030204" pitchFamily="34" charset="0"/>
                <a:ea typeface="Cambria" panose="02040503050406030204" pitchFamily="18" charset="0"/>
                <a:cs typeface="Calibri" panose="020F0502020204030204" pitchFamily="34" charset="0"/>
              </a:rPr>
              <a:t>N</a:t>
            </a:r>
            <a:r>
              <a:rPr lang="vi-VN" sz="3200" b="1" dirty="0">
                <a:solidFill>
                  <a:prstClr val="black"/>
                </a:solidFill>
                <a:latin typeface="Calibri" panose="020F0502020204030204" pitchFamily="34" charset="0"/>
                <a:ea typeface="Cambria" panose="02040503050406030204" pitchFamily="18" charset="0"/>
                <a:cs typeface="Calibri" panose="020F0502020204030204" pitchFamily="34" charset="0"/>
              </a:rPr>
              <a:t>êu suy nghĩ, cảm xúc hay mong ước, đánh giá,... và các suy luận, liên tưởng về câu chuyện</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cxnSp>
        <p:nvCxnSpPr>
          <p:cNvPr id="10" name="Straight Connector 9">
            <a:extLst>
              <a:ext uri="{FF2B5EF4-FFF2-40B4-BE49-F238E27FC236}">
                <a16:creationId xmlns:a16="http://schemas.microsoft.com/office/drawing/2014/main" id="{07804AA8-2ABE-4F5A-4B6A-152C279AD512}"/>
              </a:ext>
            </a:extLst>
          </p:cNvPr>
          <p:cNvCxnSpPr>
            <a:cxnSpLocks/>
          </p:cNvCxnSpPr>
          <p:nvPr/>
        </p:nvCxnSpPr>
        <p:spPr>
          <a:xfrm>
            <a:off x="5748605" y="1580673"/>
            <a:ext cx="0" cy="8382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A5214E40-518E-724E-B29B-4DCFC5EFABA5}"/>
              </a:ext>
            </a:extLst>
          </p:cNvPr>
          <p:cNvSpPr/>
          <p:nvPr/>
        </p:nvSpPr>
        <p:spPr>
          <a:xfrm>
            <a:off x="854766" y="4313520"/>
            <a:ext cx="9780104" cy="2097219"/>
          </a:xfrm>
          <a:prstGeom prst="roundRect">
            <a:avLst/>
          </a:prstGeom>
          <a:solidFill>
            <a:srgbClr val="FFFF00"/>
          </a:solidFill>
          <a:ln w="38100"/>
        </p:spPr>
        <p:style>
          <a:lnRef idx="2">
            <a:schemeClr val="accent6"/>
          </a:lnRef>
          <a:fillRef idx="1">
            <a:schemeClr val="lt1"/>
          </a:fillRef>
          <a:effectRef idx="0">
            <a:schemeClr val="accent6"/>
          </a:effectRef>
          <a:fontRef idx="minor">
            <a:schemeClr val="dk1"/>
          </a:fontRef>
        </p:style>
        <p:txBody>
          <a:bodyPr rtlCol="0" anchor="ctr"/>
          <a:lstStyle/>
          <a:p>
            <a:pPr lvl="0" algn="just"/>
            <a:r>
              <a:rPr kumimoji="0" lang="vi-VN" sz="2800" b="1" i="0"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800" b="1" i="0" u="sng"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Ví</a:t>
            </a:r>
            <a:r>
              <a:rPr kumimoji="0" lang="en-US" sz="2800" b="1" i="0" u="sng"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800" b="1" i="0" u="sng"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dụ</a:t>
            </a:r>
            <a:r>
              <a:rPr kumimoji="0" lang="en-US" sz="2800" b="1" i="0" u="sng"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a:t>
            </a:r>
            <a:r>
              <a:rPr kumimoji="0" lang="en-US" sz="2800" b="1" i="0"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lang="vi-VN" sz="2800" b="1" dirty="0">
                <a:solidFill>
                  <a:prstClr val="black"/>
                </a:solidFill>
                <a:latin typeface="Calibri" panose="020F0502020204030204" pitchFamily="34" charset="0"/>
                <a:ea typeface="Cambria" panose="02040503050406030204" pitchFamily="18" charset="0"/>
                <a:cs typeface="Calibri" panose="020F0502020204030204" pitchFamily="34" charset="0"/>
              </a:rPr>
              <a:t>Dù chỉ là câu chuyện cổ tích, nhưng mỗi nhân vật, dù là chính diện hay phản diện, đều mang đến cho người đọc một ý nghĩa và bài học riêng. “Cô bé Lọ Lem" thực sự là câu chuyện cổ tích thú vị đáng đọc của mỗi người.</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7" name="Rectangle 6"/>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319430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2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B1848233-5D6E-22DE-98D9-779FAAFFE07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91478" y="149918"/>
            <a:ext cx="9163879" cy="1599914"/>
          </a:xfrm>
          <a:prstGeom prst="rect">
            <a:avLst/>
          </a:prstGeom>
        </p:spPr>
      </p:pic>
      <p:sp>
        <p:nvSpPr>
          <p:cNvPr id="3" name="TextBox 2">
            <a:extLst>
              <a:ext uri="{FF2B5EF4-FFF2-40B4-BE49-F238E27FC236}">
                <a16:creationId xmlns:a16="http://schemas.microsoft.com/office/drawing/2014/main" id="{2F5F5C07-C737-33CD-7903-536A2F77BF88}"/>
              </a:ext>
            </a:extLst>
          </p:cNvPr>
          <p:cNvSpPr txBox="1"/>
          <p:nvPr/>
        </p:nvSpPr>
        <p:spPr>
          <a:xfrm>
            <a:off x="2315707" y="533400"/>
            <a:ext cx="8231741" cy="584775"/>
          </a:xfrm>
          <a:prstGeom prst="rect">
            <a:avLst/>
          </a:prstGeom>
          <a:noFill/>
        </p:spPr>
        <p:txBody>
          <a:bodyPr wrap="none" rtlCol="0">
            <a:spAutoFit/>
          </a:bodyPr>
          <a:lstStyle/>
          <a:p>
            <a:pPr lvl="0">
              <a:defRPr/>
            </a:pPr>
            <a:r>
              <a:rPr lang="en-US" sz="3200" b="1" dirty="0" err="1">
                <a:latin typeface="Calibri" panose="020F0502020204030204" pitchFamily="34" charset="0"/>
                <a:cs typeface="Calibri" panose="020F0502020204030204" pitchFamily="34" charset="0"/>
              </a:rPr>
              <a:t>Một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số</a:t>
            </a:r>
            <a:r>
              <a:rPr lang="en-US" sz="3200" b="1" dirty="0">
                <a:latin typeface="Calibri" panose="020F0502020204030204" pitchFamily="34" charset="0"/>
                <a:cs typeface="Calibri" panose="020F0502020204030204" pitchFamily="34" charset="0"/>
              </a:rPr>
              <a:t> l</a:t>
            </a:r>
            <a:r>
              <a:rPr lang="vi-VN" sz="3200" b="1" dirty="0">
                <a:latin typeface="Calibri" panose="020F0502020204030204" pitchFamily="34" charset="0"/>
                <a:cs typeface="Calibri" panose="020F0502020204030204" pitchFamily="34" charset="0"/>
              </a:rPr>
              <a:t>ỗi thường gặp khi viết kết bài mở rộng </a:t>
            </a:r>
            <a:endParaRPr kumimoji="0" lang="en-US" sz="9600" b="1" i="0" u="none" strike="noStrike" kern="1200" cap="none" spc="300" normalizeH="0" baseline="0" noProof="0" dirty="0">
              <a:ln w="28575">
                <a:solidFill>
                  <a:prstClr val="white"/>
                </a:solidFill>
              </a:ln>
              <a:solidFill>
                <a:prstClr val="black"/>
              </a:solidFill>
              <a:effectLst>
                <a:glow rad="63500">
                  <a:srgbClr val="FFC000">
                    <a:satMod val="175000"/>
                    <a:alpha val="40000"/>
                  </a:srgbClr>
                </a:glow>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BC99FC96-D2E3-A10B-DA2A-86F6CD5845DB}"/>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988" b="93651" l="9994" r="89974">
                        <a14:foregroundMark x1="36675" y1="34937" x2="43532" y2="49211"/>
                        <a14:foregroundMark x1="34508" y1="44925" x2="40103" y2="52204"/>
                        <a14:foregroundMark x1="36287" y1="41731" x2="36546" y2="46826"/>
                        <a14:foregroundMark x1="37937" y1="41124" x2="38583" y2="50465"/>
                        <a14:foregroundMark x1="38454" y1="82370" x2="38842" y2="63728"/>
                        <a14:foregroundMark x1="38842" y1="63728" x2="40589" y2="56652"/>
                        <a14:foregroundMark x1="38195" y1="64294" x2="45569" y2="72867"/>
                        <a14:foregroundMark x1="42626" y1="67125" x2="43273" y2="81278"/>
                        <a14:foregroundMark x1="43273" y1="81278" x2="43273" y2="81278"/>
                        <a14:foregroundMark x1="19497" y1="68483" x2="40492" y2="73959"/>
                        <a14:foregroundMark x1="30951" y1="58714" x2="29301" y2="75536"/>
                        <a14:foregroundMark x1="24483" y1="60493" x2="25744" y2="72382"/>
                        <a14:foregroundMark x1="25744" y1="72382" x2="25744" y2="72382"/>
                        <a14:foregroundMark x1="27652" y1="81925" x2="25356" y2="72058"/>
                        <a14:foregroundMark x1="30304" y1="91751" x2="29172" y2="87950"/>
                        <a14:foregroundMark x1="20925" y1="74606" x2="28655" y2="82531"/>
                        <a14:backgroundMark x1="19534" y1="68581" x2="18370" y2="67772"/>
                        <a14:backgroundMark x1="29560" y1="93651" x2="30951" y2="93651"/>
                      </a14:backgroundRemoval>
                    </a14:imgEffect>
                  </a14:imgLayer>
                </a14:imgProps>
              </a:ext>
              <a:ext uri="{28A0092B-C50C-407E-A947-70E740481C1C}">
                <a14:useLocalDpi xmlns:a14="http://schemas.microsoft.com/office/drawing/2010/main" val="0"/>
              </a:ext>
            </a:extLst>
          </a:blip>
          <a:stretch>
            <a:fillRect/>
          </a:stretch>
        </p:blipFill>
        <p:spPr>
          <a:xfrm>
            <a:off x="7976224" y="3180522"/>
            <a:ext cx="5149431" cy="4119347"/>
          </a:xfrm>
          <a:prstGeom prst="rect">
            <a:avLst/>
          </a:prstGeom>
        </p:spPr>
      </p:pic>
      <p:sp>
        <p:nvSpPr>
          <p:cNvPr id="6" name="Rectangle: Rounded Corners 5">
            <a:extLst>
              <a:ext uri="{FF2B5EF4-FFF2-40B4-BE49-F238E27FC236}">
                <a16:creationId xmlns:a16="http://schemas.microsoft.com/office/drawing/2014/main" id="{6330B545-780F-90B4-26F8-7FEAFC2F0D4B}"/>
              </a:ext>
            </a:extLst>
          </p:cNvPr>
          <p:cNvSpPr/>
          <p:nvPr/>
        </p:nvSpPr>
        <p:spPr>
          <a:xfrm>
            <a:off x="457200" y="1828514"/>
            <a:ext cx="8637104" cy="4879568"/>
          </a:xfrm>
          <a:prstGeom prst="roundRect">
            <a:avLst/>
          </a:prstGeom>
          <a:solidFill>
            <a:schemeClr val="accent4">
              <a:lumMod val="20000"/>
              <a:lumOff val="80000"/>
            </a:schemeClr>
          </a:solidFill>
          <a:ln>
            <a:noFill/>
          </a:ln>
          <a:effectLst>
            <a:softEdge rad="762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dirty="0">
              <a:ln>
                <a:noFill/>
              </a:ln>
              <a:solidFill>
                <a:srgbClr val="092D6C">
                  <a:lumMod val="50000"/>
                </a:srgbClr>
              </a:solidFill>
              <a:effectLst/>
              <a:uLnTx/>
              <a:uFillTx/>
              <a:latin typeface="#9Slide02 Noi dung dai"/>
              <a:ea typeface="+mn-ea"/>
              <a:cs typeface="+mn-cs"/>
            </a:endParaRPr>
          </a:p>
        </p:txBody>
      </p:sp>
      <p:pic>
        <p:nvPicPr>
          <p:cNvPr id="7" name="Picture 5">
            <a:extLst>
              <a:ext uri="{FF2B5EF4-FFF2-40B4-BE49-F238E27FC236}">
                <a16:creationId xmlns:a16="http://schemas.microsoft.com/office/drawing/2014/main" id="{F37806E3-5C37-3363-23DF-D5C5DC16930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09345" y="1021545"/>
            <a:ext cx="2030111" cy="1613938"/>
          </a:xfrm>
          <a:prstGeom prst="rect">
            <a:avLst/>
          </a:prstGeom>
        </p:spPr>
      </p:pic>
      <p:sp>
        <p:nvSpPr>
          <p:cNvPr id="4" name="TextBox 3">
            <a:extLst>
              <a:ext uri="{FF2B5EF4-FFF2-40B4-BE49-F238E27FC236}">
                <a16:creationId xmlns:a16="http://schemas.microsoft.com/office/drawing/2014/main" id="{EB139B3B-6153-AA38-31DF-D0E3A01B7A44}"/>
              </a:ext>
            </a:extLst>
          </p:cNvPr>
          <p:cNvSpPr txBox="1"/>
          <p:nvPr/>
        </p:nvSpPr>
        <p:spPr>
          <a:xfrm>
            <a:off x="884583" y="2484783"/>
            <a:ext cx="7812156" cy="3693319"/>
          </a:xfrm>
          <a:prstGeom prst="rect">
            <a:avLst/>
          </a:prstGeom>
          <a:noFill/>
        </p:spPr>
        <p:txBody>
          <a:bodyPr wrap="square" lIns="0" tIns="0" rIns="0" bIns="0" rtlCol="0">
            <a:spAutoFit/>
          </a:bodyPr>
          <a:lstStyle/>
          <a:p>
            <a:pPr marL="457200" indent="-457200" algn="l">
              <a:buFont typeface="Wingdings" panose="05000000000000000000" pitchFamily="2" charset="2"/>
              <a:buChar char="v"/>
            </a:pPr>
            <a:r>
              <a:rPr lang="en-US" sz="4000" dirty="0">
                <a:solidFill>
                  <a:srgbClr val="002060"/>
                </a:solidFill>
                <a:latin typeface="Calibri" panose="020F0502020204030204" pitchFamily="34" charset="0"/>
                <a:cs typeface="Calibri" panose="020F0502020204030204" pitchFamily="34" charset="0"/>
              </a:rPr>
              <a:t>T</a:t>
            </a:r>
            <a:r>
              <a:rPr lang="vi-VN" sz="4000" dirty="0">
                <a:solidFill>
                  <a:srgbClr val="002060"/>
                </a:solidFill>
                <a:latin typeface="Calibri" panose="020F0502020204030204" pitchFamily="34" charset="0"/>
                <a:cs typeface="Calibri" panose="020F0502020204030204" pitchFamily="34" charset="0"/>
              </a:rPr>
              <a:t>iếp tục kể câu chuyện;</a:t>
            </a:r>
            <a:endParaRPr lang="en-US" sz="4000" dirty="0">
              <a:solidFill>
                <a:srgbClr val="002060"/>
              </a:solidFill>
              <a:latin typeface="Calibri" panose="020F0502020204030204" pitchFamily="34" charset="0"/>
              <a:cs typeface="Calibri" panose="020F0502020204030204" pitchFamily="34" charset="0"/>
            </a:endParaRPr>
          </a:p>
          <a:p>
            <a:pPr marL="457200" indent="-457200" algn="l">
              <a:buFont typeface="Wingdings" panose="05000000000000000000" pitchFamily="2" charset="2"/>
              <a:buChar char="v"/>
            </a:pPr>
            <a:r>
              <a:rPr lang="en-US" sz="4000" dirty="0">
                <a:solidFill>
                  <a:srgbClr val="002060"/>
                </a:solidFill>
                <a:latin typeface="Calibri" panose="020F0502020204030204" pitchFamily="34" charset="0"/>
                <a:cs typeface="Calibri" panose="020F0502020204030204" pitchFamily="34" charset="0"/>
              </a:rPr>
              <a:t>N</a:t>
            </a:r>
            <a:r>
              <a:rPr lang="vi-VN" sz="4000" dirty="0">
                <a:solidFill>
                  <a:srgbClr val="002060"/>
                </a:solidFill>
                <a:latin typeface="Calibri" panose="020F0502020204030204" pitchFamily="34" charset="0"/>
                <a:cs typeface="Calibri" panose="020F0502020204030204" pitchFamily="34" charset="0"/>
              </a:rPr>
              <a:t>êu nhận xét qu</a:t>
            </a:r>
            <a:r>
              <a:rPr lang="en-US" sz="4000">
                <a:solidFill>
                  <a:srgbClr val="002060"/>
                </a:solidFill>
                <a:latin typeface="Calibri" panose="020F0502020204030204" pitchFamily="34" charset="0"/>
                <a:cs typeface="Calibri" panose="020F0502020204030204" pitchFamily="34" charset="0"/>
              </a:rPr>
              <a:t>á</a:t>
            </a:r>
            <a:r>
              <a:rPr lang="vi-VN" sz="4000">
                <a:solidFill>
                  <a:srgbClr val="002060"/>
                </a:solidFill>
                <a:latin typeface="Calibri" panose="020F0502020204030204" pitchFamily="34" charset="0"/>
                <a:cs typeface="Calibri" panose="020F0502020204030204" pitchFamily="34" charset="0"/>
              </a:rPr>
              <a:t> </a:t>
            </a:r>
            <a:r>
              <a:rPr lang="vi-VN" sz="4000" dirty="0">
                <a:solidFill>
                  <a:srgbClr val="002060"/>
                </a:solidFill>
                <a:latin typeface="Calibri" panose="020F0502020204030204" pitchFamily="34" charset="0"/>
                <a:cs typeface="Calibri" panose="020F0502020204030204" pitchFamily="34" charset="0"/>
              </a:rPr>
              <a:t>cụ thể về một chi tiết trong câu chuyện khi</a:t>
            </a:r>
            <a:r>
              <a:rPr lang="en-US" sz="4000" dirty="0">
                <a:solidFill>
                  <a:srgbClr val="002060"/>
                </a:solidFill>
                <a:latin typeface="Calibri" panose="020F0502020204030204" pitchFamily="34" charset="0"/>
                <a:cs typeface="Calibri" panose="020F0502020204030204" pitchFamily="34" charset="0"/>
              </a:rPr>
              <a:t>ế</a:t>
            </a:r>
            <a:r>
              <a:rPr lang="vi-VN" sz="4000" dirty="0">
                <a:solidFill>
                  <a:srgbClr val="002060"/>
                </a:solidFill>
                <a:latin typeface="Calibri" panose="020F0502020204030204" pitchFamily="34" charset="0"/>
                <a:cs typeface="Calibri" panose="020F0502020204030204" pitchFamily="34" charset="0"/>
              </a:rPr>
              <a:t>n kết bài qu</a:t>
            </a:r>
            <a:r>
              <a:rPr lang="en-US" sz="4000" dirty="0">
                <a:solidFill>
                  <a:srgbClr val="002060"/>
                </a:solidFill>
                <a:latin typeface="Calibri" panose="020F0502020204030204" pitchFamily="34" charset="0"/>
                <a:cs typeface="Calibri" panose="020F0502020204030204" pitchFamily="34" charset="0"/>
              </a:rPr>
              <a:t>á</a:t>
            </a:r>
            <a:r>
              <a:rPr lang="vi-VN" sz="4000" dirty="0">
                <a:solidFill>
                  <a:srgbClr val="002060"/>
                </a:solidFill>
                <a:latin typeface="Calibri" panose="020F0502020204030204" pitchFamily="34" charset="0"/>
                <a:cs typeface="Calibri" panose="020F0502020204030204" pitchFamily="34" charset="0"/>
              </a:rPr>
              <a:t> dài;</a:t>
            </a:r>
            <a:endParaRPr lang="en-US" sz="4000" dirty="0">
              <a:solidFill>
                <a:srgbClr val="002060"/>
              </a:solidFill>
              <a:latin typeface="Calibri" panose="020F0502020204030204" pitchFamily="34" charset="0"/>
              <a:cs typeface="Calibri" panose="020F0502020204030204" pitchFamily="34" charset="0"/>
            </a:endParaRPr>
          </a:p>
          <a:p>
            <a:pPr marL="457200" indent="-457200" algn="l">
              <a:buFont typeface="Wingdings" panose="05000000000000000000" pitchFamily="2" charset="2"/>
              <a:buChar char="v"/>
            </a:pPr>
            <a:r>
              <a:rPr lang="en-US" sz="4000" dirty="0">
                <a:solidFill>
                  <a:srgbClr val="002060"/>
                </a:solidFill>
                <a:latin typeface="Calibri" panose="020F0502020204030204" pitchFamily="34" charset="0"/>
                <a:cs typeface="Calibri" panose="020F0502020204030204" pitchFamily="34" charset="0"/>
              </a:rPr>
              <a:t>V</a:t>
            </a:r>
            <a:r>
              <a:rPr lang="vi-VN" sz="4000" dirty="0">
                <a:solidFill>
                  <a:srgbClr val="002060"/>
                </a:solidFill>
                <a:latin typeface="Calibri" panose="020F0502020204030204" pitchFamily="34" charset="0"/>
                <a:cs typeface="Calibri" panose="020F0502020204030204" pitchFamily="34" charset="0"/>
              </a:rPr>
              <a:t>iết lan man, chưa đúng trọng tâm của kết bài</a:t>
            </a:r>
            <a:endParaRPr lang="en-US" sz="4000" dirty="0">
              <a:solidFill>
                <a:srgbClr val="002060"/>
              </a:solidFill>
              <a:latin typeface="Calibri" panose="020F0502020204030204" pitchFamily="34" charset="0"/>
              <a:cs typeface="Calibri" panose="020F0502020204030204" pitchFamily="34" charset="0"/>
            </a:endParaRPr>
          </a:p>
        </p:txBody>
      </p:sp>
      <p:sp>
        <p:nvSpPr>
          <p:cNvPr id="8" name="Rectangle 7"/>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82898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Effect transition="in" filter="barn(inVertical)">
                                      <p:cBhvr>
                                        <p:cTn id="29" dur="500"/>
                                        <p:tgtEl>
                                          <p:spTgt spid="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4">
                                            <p:txEl>
                                              <p:pRg st="1" end="1"/>
                                            </p:txEl>
                                          </p:spTgt>
                                        </p:tgtEl>
                                        <p:attrNameLst>
                                          <p:attrName>style.visibility</p:attrName>
                                        </p:attrNameLst>
                                      </p:cBhvr>
                                      <p:to>
                                        <p:strVal val="visible"/>
                                      </p:to>
                                    </p:set>
                                    <p:animEffect transition="in" filter="barn(inVertical)">
                                      <p:cBhvr>
                                        <p:cTn id="34" dur="500"/>
                                        <p:tgtEl>
                                          <p:spTgt spid="4">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animEffect transition="in" filter="barn(inVertical)">
                                      <p:cBhvr>
                                        <p:cTn id="3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23502EC8-D880-A82A-CA66-A8977E59AA07}"/>
              </a:ext>
            </a:extLst>
          </p:cNvPr>
          <p:cNvPicPr>
            <a:picLocks noChangeAspect="1"/>
          </p:cNvPicPr>
          <p:nvPr/>
        </p:nvPicPr>
        <p:blipFill>
          <a:blip r:embed="rId2"/>
          <a:stretch>
            <a:fillRect/>
          </a:stretch>
        </p:blipFill>
        <p:spPr>
          <a:xfrm>
            <a:off x="731354" y="462375"/>
            <a:ext cx="10756176" cy="4059929"/>
          </a:xfrm>
          <a:prstGeom prst="rect">
            <a:avLst/>
          </a:prstGeom>
        </p:spPr>
      </p:pic>
      <p:pic>
        <p:nvPicPr>
          <p:cNvPr id="5" name="Picture 4" descr="A cartoon of a child in a dress&#10;&#10;Description automatically generated">
            <a:extLst>
              <a:ext uri="{FF2B5EF4-FFF2-40B4-BE49-F238E27FC236}">
                <a16:creationId xmlns:a16="http://schemas.microsoft.com/office/drawing/2014/main" id="{452DAA0D-091E-1590-B1ED-CF27359518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540" y="4250405"/>
            <a:ext cx="2216425" cy="2438629"/>
          </a:xfrm>
          <a:prstGeom prst="rect">
            <a:avLst/>
          </a:prstGeom>
        </p:spPr>
      </p:pic>
      <p:sp>
        <p:nvSpPr>
          <p:cNvPr id="6" name="Rectangle 5"/>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525753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68A25A71-114F-3F6C-5D69-1581C47B15A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434" y="923693"/>
            <a:ext cx="5823040" cy="5934307"/>
          </a:xfrm>
          <a:prstGeom prst="rect">
            <a:avLst/>
          </a:prstGeom>
        </p:spPr>
      </p:pic>
      <p:pic>
        <p:nvPicPr>
          <p:cNvPr id="5" name="Picture 28">
            <a:extLst>
              <a:ext uri="{FF2B5EF4-FFF2-40B4-BE49-F238E27FC236}">
                <a16:creationId xmlns:a16="http://schemas.microsoft.com/office/drawing/2014/main" id="{9DD1E9E8-5282-EC62-09C6-654DBD0DCAC8}"/>
              </a:ext>
            </a:extLst>
          </p:cNvPr>
          <p:cNvPicPr>
            <a:picLocks noChangeAspect="1"/>
          </p:cNvPicPr>
          <p:nvPr/>
        </p:nvPicPr>
        <p:blipFill>
          <a:blip r:embed="rId4">
            <a:alphaModFix amt="80000"/>
          </a:blip>
          <a:srcRect/>
          <a:stretch>
            <a:fillRect/>
          </a:stretch>
        </p:blipFill>
        <p:spPr>
          <a:xfrm rot="20401667">
            <a:off x="8268904" y="1751910"/>
            <a:ext cx="3667153" cy="1370599"/>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id="{A0532887-C57F-E03F-8DDF-55B8025F11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307493" y="2319737"/>
            <a:ext cx="4094921" cy="4538263"/>
          </a:xfrm>
          <a:prstGeom prst="rect">
            <a:avLst/>
          </a:prstGeom>
        </p:spPr>
      </p:pic>
      <p:pic>
        <p:nvPicPr>
          <p:cNvPr id="6" name="Picture 5">
            <a:extLst>
              <a:ext uri="{FF2B5EF4-FFF2-40B4-BE49-F238E27FC236}">
                <a16:creationId xmlns:a16="http://schemas.microsoft.com/office/drawing/2014/main" id="{D28875CE-7C8C-4E2D-F438-46761BB625F3}"/>
              </a:ext>
            </a:extLst>
          </p:cNvPr>
          <p:cNvPicPr>
            <a:picLocks noChangeAspect="1"/>
          </p:cNvPicPr>
          <p:nvPr/>
        </p:nvPicPr>
        <p:blipFill>
          <a:blip r:embed="rId6"/>
          <a:stretch>
            <a:fillRect/>
          </a:stretch>
        </p:blipFill>
        <p:spPr>
          <a:xfrm>
            <a:off x="1171594" y="1779391"/>
            <a:ext cx="3785944" cy="2523963"/>
          </a:xfrm>
          <a:prstGeom prst="rect">
            <a:avLst/>
          </a:prstGeom>
        </p:spPr>
      </p:pic>
      <p:sp>
        <p:nvSpPr>
          <p:cNvPr id="7" name="Rectangle 6"/>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06639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a:extLst>
              <a:ext uri="{FF2B5EF4-FFF2-40B4-BE49-F238E27FC236}">
                <a16:creationId xmlns:a16="http://schemas.microsoft.com/office/drawing/2014/main" id="{0C720CE8-01A9-DDC8-885C-FD1D9446C35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31968" y="896113"/>
            <a:ext cx="10073901" cy="5868046"/>
          </a:xfrm>
          <a:prstGeom prst="rect">
            <a:avLst/>
          </a:prstGeom>
        </p:spPr>
      </p:pic>
      <p:pic>
        <p:nvPicPr>
          <p:cNvPr id="6" name="Picture 9">
            <a:extLst>
              <a:ext uri="{FF2B5EF4-FFF2-40B4-BE49-F238E27FC236}">
                <a16:creationId xmlns:a16="http://schemas.microsoft.com/office/drawing/2014/main" id="{3D5D2D4F-6D9C-E41B-262C-724B3A7A9FCA}"/>
              </a:ext>
            </a:extLst>
          </p:cNvPr>
          <p:cNvPicPr>
            <a:picLocks noChangeAspect="1"/>
          </p:cNvPicPr>
          <p:nvPr/>
        </p:nvPicPr>
        <p:blipFill>
          <a:blip r:embed="rId4"/>
          <a:srcRect/>
          <a:stretch>
            <a:fillRect/>
          </a:stretch>
        </p:blipFill>
        <p:spPr>
          <a:xfrm>
            <a:off x="0" y="2697479"/>
            <a:ext cx="2617140" cy="3710063"/>
          </a:xfrm>
          <a:prstGeom prst="rect">
            <a:avLst/>
          </a:prstGeom>
        </p:spPr>
      </p:pic>
      <p:sp>
        <p:nvSpPr>
          <p:cNvPr id="7" name="TextBox 6">
            <a:extLst>
              <a:ext uri="{FF2B5EF4-FFF2-40B4-BE49-F238E27FC236}">
                <a16:creationId xmlns:a16="http://schemas.microsoft.com/office/drawing/2014/main" id="{C520C518-8AEE-22DE-81AA-8319FB798FB6}"/>
              </a:ext>
            </a:extLst>
          </p:cNvPr>
          <p:cNvSpPr txBox="1"/>
          <p:nvPr/>
        </p:nvSpPr>
        <p:spPr>
          <a:xfrm>
            <a:off x="2961861" y="2305878"/>
            <a:ext cx="8001000" cy="2954655"/>
          </a:xfrm>
          <a:prstGeom prst="rect">
            <a:avLst/>
          </a:prstGeom>
          <a:noFill/>
        </p:spPr>
        <p:txBody>
          <a:bodyPr wrap="square" lIns="0" tIns="0" rIns="0" bIns="0" rtlCol="0">
            <a:spAutoFit/>
          </a:bodyPr>
          <a:lstStyle/>
          <a:p>
            <a:pPr algn="ctr"/>
            <a:r>
              <a:rPr lang="en-US" sz="4800" b="1" u="sng" dirty="0" err="1">
                <a:solidFill>
                  <a:srgbClr val="FFFF00"/>
                </a:solidFill>
                <a:latin typeface="Calibri" panose="020F0502020204030204" pitchFamily="34" charset="0"/>
                <a:cs typeface="Calibri" panose="020F0502020204030204" pitchFamily="34" charset="0"/>
              </a:rPr>
              <a:t>Hoạt</a:t>
            </a:r>
            <a:r>
              <a:rPr lang="en-US" sz="4800" b="1" u="sng" dirty="0">
                <a:solidFill>
                  <a:srgbClr val="FFFF00"/>
                </a:solidFill>
                <a:latin typeface="Calibri" panose="020F0502020204030204" pitchFamily="34" charset="0"/>
                <a:cs typeface="Calibri" panose="020F0502020204030204" pitchFamily="34" charset="0"/>
              </a:rPr>
              <a:t> </a:t>
            </a:r>
            <a:r>
              <a:rPr lang="en-US" sz="4800" b="1" u="sng" dirty="0" err="1">
                <a:solidFill>
                  <a:srgbClr val="FFFF00"/>
                </a:solidFill>
                <a:latin typeface="Calibri" panose="020F0502020204030204" pitchFamily="34" charset="0"/>
                <a:cs typeface="Calibri" panose="020F0502020204030204" pitchFamily="34" charset="0"/>
              </a:rPr>
              <a:t>động</a:t>
            </a:r>
            <a:r>
              <a:rPr lang="en-US" sz="4800" b="1" u="sng" dirty="0">
                <a:solidFill>
                  <a:srgbClr val="FFFF00"/>
                </a:solidFill>
                <a:latin typeface="Calibri" panose="020F0502020204030204" pitchFamily="34" charset="0"/>
                <a:cs typeface="Calibri" panose="020F0502020204030204" pitchFamily="34" charset="0"/>
              </a:rPr>
              <a:t> </a:t>
            </a:r>
            <a:r>
              <a:rPr lang="en-US" sz="4800" b="1" u="sng" dirty="0" err="1">
                <a:solidFill>
                  <a:srgbClr val="FFFF00"/>
                </a:solidFill>
                <a:latin typeface="Calibri" panose="020F0502020204030204" pitchFamily="34" charset="0"/>
                <a:cs typeface="Calibri" panose="020F0502020204030204" pitchFamily="34" charset="0"/>
              </a:rPr>
              <a:t>tiếp</a:t>
            </a:r>
            <a:r>
              <a:rPr lang="en-US" sz="4800" b="1" u="sng" dirty="0">
                <a:solidFill>
                  <a:srgbClr val="FFFF00"/>
                </a:solidFill>
                <a:latin typeface="Calibri" panose="020F0502020204030204" pitchFamily="34" charset="0"/>
                <a:cs typeface="Calibri" panose="020F0502020204030204" pitchFamily="34" charset="0"/>
              </a:rPr>
              <a:t> </a:t>
            </a:r>
            <a:r>
              <a:rPr lang="en-US" sz="4800" b="1" u="sng" dirty="0" err="1">
                <a:solidFill>
                  <a:srgbClr val="FFFF00"/>
                </a:solidFill>
                <a:latin typeface="Calibri" panose="020F0502020204030204" pitchFamily="34" charset="0"/>
                <a:cs typeface="Calibri" panose="020F0502020204030204" pitchFamily="34" charset="0"/>
              </a:rPr>
              <a:t>nối</a:t>
            </a:r>
            <a:endParaRPr lang="en-US" sz="4800" b="1" u="sng" dirty="0">
              <a:solidFill>
                <a:srgbClr val="FFFF00"/>
              </a:solidFill>
              <a:latin typeface="Calibri" panose="020F0502020204030204" pitchFamily="34" charset="0"/>
              <a:cs typeface="Calibri" panose="020F0502020204030204" pitchFamily="34" charset="0"/>
            </a:endParaRPr>
          </a:p>
          <a:p>
            <a:pPr algn="ctr"/>
            <a:r>
              <a:rPr lang="vi-VN" sz="4800" b="1" dirty="0">
                <a:solidFill>
                  <a:srgbClr val="FFFF00"/>
                </a:solidFill>
                <a:latin typeface="Calibri" panose="020F0502020204030204" pitchFamily="34" charset="0"/>
                <a:cs typeface="Calibri" panose="020F0502020204030204" pitchFamily="34" charset="0"/>
              </a:rPr>
              <a:t>Kể cho người thân nghe câu chuyện Con vẹt xanh và chia sẻ cảm nghĩ về câu chuyện.</a:t>
            </a:r>
            <a:endParaRPr lang="en-US" sz="4800" b="1" dirty="0">
              <a:solidFill>
                <a:srgbClr val="FFFF00"/>
              </a:solidFill>
              <a:latin typeface="Calibri" panose="020F0502020204030204" pitchFamily="34" charset="0"/>
              <a:cs typeface="Calibri" panose="020F0502020204030204" pitchFamily="34" charset="0"/>
            </a:endParaRPr>
          </a:p>
        </p:txBody>
      </p:sp>
      <p:sp>
        <p:nvSpPr>
          <p:cNvPr id="5" name="Rectangle 4"/>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383719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80">
                                          <p:stCondLst>
                                            <p:cond delay="0"/>
                                          </p:stCondLst>
                                        </p:cTn>
                                        <p:tgtEl>
                                          <p:spTgt spid="2"/>
                                        </p:tgtEl>
                                      </p:cBhvr>
                                    </p:animEffect>
                                    <p:anim calcmode="lin" valueType="num">
                                      <p:cBhvr>
                                        <p:cTn id="2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gtEl>
                                      </p:cBhvr>
                                      <p:to x="100000" y="60000"/>
                                    </p:animScale>
                                    <p:animScale>
                                      <p:cBhvr>
                                        <p:cTn id="30" dur="166" decel="50000">
                                          <p:stCondLst>
                                            <p:cond delay="676"/>
                                          </p:stCondLst>
                                        </p:cTn>
                                        <p:tgtEl>
                                          <p:spTgt spid="2"/>
                                        </p:tgtEl>
                                      </p:cBhvr>
                                      <p:to x="100000" y="100000"/>
                                    </p:animScale>
                                    <p:animScale>
                                      <p:cBhvr>
                                        <p:cTn id="31" dur="26">
                                          <p:stCondLst>
                                            <p:cond delay="1312"/>
                                          </p:stCondLst>
                                        </p:cTn>
                                        <p:tgtEl>
                                          <p:spTgt spid="2"/>
                                        </p:tgtEl>
                                      </p:cBhvr>
                                      <p:to x="100000" y="80000"/>
                                    </p:animScale>
                                    <p:animScale>
                                      <p:cBhvr>
                                        <p:cTn id="32" dur="166" decel="50000">
                                          <p:stCondLst>
                                            <p:cond delay="1338"/>
                                          </p:stCondLst>
                                        </p:cTn>
                                        <p:tgtEl>
                                          <p:spTgt spid="2"/>
                                        </p:tgtEl>
                                      </p:cBhvr>
                                      <p:to x="100000" y="100000"/>
                                    </p:animScale>
                                    <p:animScale>
                                      <p:cBhvr>
                                        <p:cTn id="33" dur="26">
                                          <p:stCondLst>
                                            <p:cond delay="1642"/>
                                          </p:stCondLst>
                                        </p:cTn>
                                        <p:tgtEl>
                                          <p:spTgt spid="2"/>
                                        </p:tgtEl>
                                      </p:cBhvr>
                                      <p:to x="100000" y="90000"/>
                                    </p:animScale>
                                    <p:animScale>
                                      <p:cBhvr>
                                        <p:cTn id="34" dur="166" decel="50000">
                                          <p:stCondLst>
                                            <p:cond delay="1668"/>
                                          </p:stCondLst>
                                        </p:cTn>
                                        <p:tgtEl>
                                          <p:spTgt spid="2"/>
                                        </p:tgtEl>
                                      </p:cBhvr>
                                      <p:to x="100000" y="100000"/>
                                    </p:animScale>
                                    <p:animScale>
                                      <p:cBhvr>
                                        <p:cTn id="35" dur="26">
                                          <p:stCondLst>
                                            <p:cond delay="1808"/>
                                          </p:stCondLst>
                                        </p:cTn>
                                        <p:tgtEl>
                                          <p:spTgt spid="2"/>
                                        </p:tgtEl>
                                      </p:cBhvr>
                                      <p:to x="100000" y="95000"/>
                                    </p:animScale>
                                    <p:animScale>
                                      <p:cBhvr>
                                        <p:cTn id="36" dur="166" decel="50000">
                                          <p:stCondLst>
                                            <p:cond delay="1834"/>
                                          </p:stCondLst>
                                        </p:cTn>
                                        <p:tgtEl>
                                          <p:spTgt spid="2"/>
                                        </p:tgtEl>
                                      </p:cBhvr>
                                      <p:to x="100000" y="100000"/>
                                    </p:animScale>
                                  </p:childTnLst>
                                </p:cTn>
                              </p:par>
                              <p:par>
                                <p:cTn id="37" presetID="16" presetClass="entr" presetSubtype="21" fill="hold" nodeType="withEffect">
                                  <p:stCondLst>
                                    <p:cond delay="0"/>
                                  </p:stCondLst>
                                  <p:childTnLst>
                                    <p:set>
                                      <p:cBhvr>
                                        <p:cTn id="38" dur="1" fill="hold">
                                          <p:stCondLst>
                                            <p:cond delay="0"/>
                                          </p:stCondLst>
                                        </p:cTn>
                                        <p:tgtEl>
                                          <p:spTgt spid="7">
                                            <p:txEl>
                                              <p:pRg st="1" end="1"/>
                                            </p:txEl>
                                          </p:spTgt>
                                        </p:tgtEl>
                                        <p:attrNameLst>
                                          <p:attrName>style.visibility</p:attrName>
                                        </p:attrNameLst>
                                      </p:cBhvr>
                                      <p:to>
                                        <p:strVal val="visible"/>
                                      </p:to>
                                    </p:set>
                                    <p:animEffect transition="in" filter="barn(inVertical)">
                                      <p:cBhvr>
                                        <p:cTn id="39" dur="500"/>
                                        <p:tgtEl>
                                          <p:spTgt spid="7">
                                            <p:txEl>
                                              <p:pRg st="1" end="1"/>
                                            </p:txEl>
                                          </p:spTgt>
                                        </p:tgtEl>
                                      </p:cBhvr>
                                    </p:animEffect>
                                  </p:childTnLst>
                                </p:cTn>
                              </p:par>
                              <p:par>
                                <p:cTn id="40" presetID="16" presetClass="entr" presetSubtype="21" fill="hold" nodeType="withEffect">
                                  <p:stCondLst>
                                    <p:cond delay="0"/>
                                  </p:stCondLst>
                                  <p:childTnLst>
                                    <p:set>
                                      <p:cBhvr>
                                        <p:cTn id="41" dur="1" fill="hold">
                                          <p:stCondLst>
                                            <p:cond delay="0"/>
                                          </p:stCondLst>
                                        </p:cTn>
                                        <p:tgtEl>
                                          <p:spTgt spid="7">
                                            <p:txEl>
                                              <p:pRg st="0" end="0"/>
                                            </p:txEl>
                                          </p:spTgt>
                                        </p:tgtEl>
                                        <p:attrNameLst>
                                          <p:attrName>style.visibility</p:attrName>
                                        </p:attrNameLst>
                                      </p:cBhvr>
                                      <p:to>
                                        <p:strVal val="visible"/>
                                      </p:to>
                                    </p:set>
                                    <p:animEffect transition="in" filter="barn(inVertical)">
                                      <p:cBhvr>
                                        <p:cTn id="4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F86B49F6-DA2D-2025-C7FC-5D6ECBB401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V="1">
            <a:off x="381000" y="108070"/>
            <a:ext cx="11655067" cy="5867400"/>
          </a:xfrm>
          <a:prstGeom prst="rect">
            <a:avLst/>
          </a:prstGeom>
        </p:spPr>
      </p:pic>
      <p:pic>
        <p:nvPicPr>
          <p:cNvPr id="7" name="Picture 27">
            <a:extLst>
              <a:ext uri="{FF2B5EF4-FFF2-40B4-BE49-F238E27FC236}">
                <a16:creationId xmlns:a16="http://schemas.microsoft.com/office/drawing/2014/main" id="{9DF06E32-1779-AF6D-2D04-6542883D59FD}"/>
              </a:ext>
            </a:extLst>
          </p:cNvPr>
          <p:cNvPicPr>
            <a:picLocks noChangeAspect="1"/>
          </p:cNvPicPr>
          <p:nvPr/>
        </p:nvPicPr>
        <p:blipFill>
          <a:blip r:embed="rId4">
            <a:alphaModFix amt="90000"/>
          </a:blip>
          <a:srcRect/>
          <a:stretch>
            <a:fillRect/>
          </a:stretch>
        </p:blipFill>
        <p:spPr>
          <a:xfrm>
            <a:off x="9417270" y="3682622"/>
            <a:ext cx="2774730" cy="3308174"/>
          </a:xfrm>
          <a:prstGeom prst="rect">
            <a:avLst/>
          </a:prstGeom>
        </p:spPr>
      </p:pic>
      <p:pic>
        <p:nvPicPr>
          <p:cNvPr id="9" name="Picture 32">
            <a:extLst>
              <a:ext uri="{FF2B5EF4-FFF2-40B4-BE49-F238E27FC236}">
                <a16:creationId xmlns:a16="http://schemas.microsoft.com/office/drawing/2014/main" id="{D58554C4-2D27-9F9D-4B69-D905A7709E57}"/>
              </a:ext>
            </a:extLst>
          </p:cNvPr>
          <p:cNvPicPr>
            <a:picLocks noChangeAspect="1"/>
          </p:cNvPicPr>
          <p:nvPr/>
        </p:nvPicPr>
        <p:blipFill>
          <a:blip r:embed="rId5">
            <a:alphaModFix amt="91000"/>
          </a:blip>
          <a:srcRect l="1724" r="1724"/>
          <a:stretch>
            <a:fillRect/>
          </a:stretch>
        </p:blipFill>
        <p:spPr>
          <a:xfrm>
            <a:off x="0" y="5284494"/>
            <a:ext cx="4537640" cy="1687975"/>
          </a:xfrm>
          <a:prstGeom prst="rect">
            <a:avLst/>
          </a:prstGeom>
          <a:effectLst>
            <a:outerShdw blurRad="76200" dir="18900000" sy="23000" kx="-1200000" algn="bl" rotWithShape="0">
              <a:prstClr val="black">
                <a:alpha val="20000"/>
              </a:prstClr>
            </a:outerShdw>
          </a:effectLst>
        </p:spPr>
      </p:pic>
      <p:pic>
        <p:nvPicPr>
          <p:cNvPr id="4" name="Picture 9">
            <a:extLst>
              <a:ext uri="{FF2B5EF4-FFF2-40B4-BE49-F238E27FC236}">
                <a16:creationId xmlns:a16="http://schemas.microsoft.com/office/drawing/2014/main" id="{C9214504-A957-BA4B-6A0E-3ED4118394CB}"/>
              </a:ext>
            </a:extLst>
          </p:cNvPr>
          <p:cNvPicPr>
            <a:picLocks noChangeAspect="1"/>
          </p:cNvPicPr>
          <p:nvPr/>
        </p:nvPicPr>
        <p:blipFill>
          <a:blip r:embed="rId6"/>
          <a:srcRect/>
          <a:stretch>
            <a:fillRect/>
          </a:stretch>
        </p:blipFill>
        <p:spPr>
          <a:xfrm>
            <a:off x="8660060" y="-50496"/>
            <a:ext cx="3163894" cy="3700461"/>
          </a:xfrm>
          <a:prstGeom prst="rect">
            <a:avLst/>
          </a:prstGeom>
        </p:spPr>
      </p:pic>
      <p:pic>
        <p:nvPicPr>
          <p:cNvPr id="3" name="Picture 2">
            <a:extLst>
              <a:ext uri="{FF2B5EF4-FFF2-40B4-BE49-F238E27FC236}">
                <a16:creationId xmlns:a16="http://schemas.microsoft.com/office/drawing/2014/main" id="{3E44C759-0898-9801-9240-C44E88F76B7A}"/>
              </a:ext>
            </a:extLst>
          </p:cNvPr>
          <p:cNvPicPr>
            <a:picLocks noChangeAspect="1"/>
          </p:cNvPicPr>
          <p:nvPr/>
        </p:nvPicPr>
        <p:blipFill>
          <a:blip r:embed="rId7"/>
          <a:stretch>
            <a:fillRect/>
          </a:stretch>
        </p:blipFill>
        <p:spPr>
          <a:xfrm>
            <a:off x="2452808" y="1083484"/>
            <a:ext cx="6968332" cy="3359187"/>
          </a:xfrm>
          <a:prstGeom prst="rect">
            <a:avLst/>
          </a:prstGeom>
        </p:spPr>
      </p:pic>
      <p:sp>
        <p:nvSpPr>
          <p:cNvPr id="8" name="Rectangle 7"/>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698374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68A25A71-114F-3F6C-5D69-1581C47B15A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434" y="923693"/>
            <a:ext cx="5823040" cy="5934307"/>
          </a:xfrm>
          <a:prstGeom prst="rect">
            <a:avLst/>
          </a:prstGeom>
        </p:spPr>
      </p:pic>
      <p:pic>
        <p:nvPicPr>
          <p:cNvPr id="5" name="Picture 28">
            <a:extLst>
              <a:ext uri="{FF2B5EF4-FFF2-40B4-BE49-F238E27FC236}">
                <a16:creationId xmlns:a16="http://schemas.microsoft.com/office/drawing/2014/main" id="{9DD1E9E8-5282-EC62-09C6-654DBD0DCAC8}"/>
              </a:ext>
            </a:extLst>
          </p:cNvPr>
          <p:cNvPicPr>
            <a:picLocks noChangeAspect="1"/>
          </p:cNvPicPr>
          <p:nvPr/>
        </p:nvPicPr>
        <p:blipFill>
          <a:blip r:embed="rId4">
            <a:alphaModFix amt="80000"/>
          </a:blip>
          <a:srcRect/>
          <a:stretch>
            <a:fillRect/>
          </a:stretch>
        </p:blipFill>
        <p:spPr>
          <a:xfrm rot="20401667">
            <a:off x="8268904" y="1751910"/>
            <a:ext cx="3667153" cy="1370599"/>
          </a:xfrm>
          <a:prstGeom prst="rect">
            <a:avLst/>
          </a:prstGeom>
        </p:spPr>
      </p:pic>
      <p:pic>
        <p:nvPicPr>
          <p:cNvPr id="2" name="Picture 1">
            <a:extLst>
              <a:ext uri="{FF2B5EF4-FFF2-40B4-BE49-F238E27FC236}">
                <a16:creationId xmlns:a16="http://schemas.microsoft.com/office/drawing/2014/main" id="{F4AA0D0B-A66A-DEAF-BBBB-3EDECB8AFC17}"/>
              </a:ext>
            </a:extLst>
          </p:cNvPr>
          <p:cNvPicPr>
            <a:picLocks noChangeAspect="1"/>
          </p:cNvPicPr>
          <p:nvPr/>
        </p:nvPicPr>
        <p:blipFill>
          <a:blip r:embed="rId5"/>
          <a:stretch>
            <a:fillRect/>
          </a:stretch>
        </p:blipFill>
        <p:spPr>
          <a:xfrm>
            <a:off x="1259734" y="1407782"/>
            <a:ext cx="3450635" cy="2969009"/>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id="{A0532887-C57F-E03F-8DDF-55B8025F11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307493" y="2319737"/>
            <a:ext cx="4094921" cy="4538263"/>
          </a:xfrm>
          <a:prstGeom prst="rect">
            <a:avLst/>
          </a:prstGeom>
        </p:spPr>
      </p:pic>
      <p:sp>
        <p:nvSpPr>
          <p:cNvPr id="6" name="Rectangle 5"/>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16944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1">
            <a:extLst>
              <a:ext uri="{FF2B5EF4-FFF2-40B4-BE49-F238E27FC236}">
                <a16:creationId xmlns:a16="http://schemas.microsoft.com/office/drawing/2014/main" id="{F1982D1C-609F-E50B-D37D-C4F6AC1C8855}"/>
              </a:ext>
            </a:extLst>
          </p:cNvPr>
          <p:cNvPicPr>
            <a:picLocks noChangeAspect="1"/>
          </p:cNvPicPr>
          <p:nvPr/>
        </p:nvPicPr>
        <p:blipFill>
          <a:blip r:embed="rId3"/>
          <a:srcRect/>
          <a:stretch>
            <a:fillRect/>
          </a:stretch>
        </p:blipFill>
        <p:spPr>
          <a:xfrm>
            <a:off x="1524000" y="381000"/>
            <a:ext cx="9854922" cy="1996092"/>
          </a:xfrm>
          <a:prstGeom prst="rect">
            <a:avLst/>
          </a:prstGeom>
        </p:spPr>
      </p:pic>
      <p:pic>
        <p:nvPicPr>
          <p:cNvPr id="7" name="Picture 10">
            <a:extLst>
              <a:ext uri="{FF2B5EF4-FFF2-40B4-BE49-F238E27FC236}">
                <a16:creationId xmlns:a16="http://schemas.microsoft.com/office/drawing/2014/main" id="{6BAABC08-E2D9-338B-7913-08BE8FFD00F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24000" y="110863"/>
            <a:ext cx="1699672" cy="2266229"/>
          </a:xfrm>
          <a:prstGeom prst="rect">
            <a:avLst/>
          </a:prstGeom>
        </p:spPr>
      </p:pic>
      <p:sp>
        <p:nvSpPr>
          <p:cNvPr id="8" name="TextBox 7">
            <a:extLst>
              <a:ext uri="{FF2B5EF4-FFF2-40B4-BE49-F238E27FC236}">
                <a16:creationId xmlns:a16="http://schemas.microsoft.com/office/drawing/2014/main" id="{0DC9F459-C44D-FB46-1D20-E71343610189}"/>
              </a:ext>
            </a:extLst>
          </p:cNvPr>
          <p:cNvSpPr txBox="1"/>
          <p:nvPr/>
        </p:nvSpPr>
        <p:spPr>
          <a:xfrm>
            <a:off x="2995152" y="688918"/>
            <a:ext cx="7949922" cy="123110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Em</a:t>
            </a:r>
            <a:r>
              <a:rPr kumimoji="0" lang="en-US" sz="4000" b="1" i="0" u="none" strike="noStrike" kern="1200" cap="none" spc="0" normalizeH="0" baseline="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hãy</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quan</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sát</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và</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dự</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đoán</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xem</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đây</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là</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câu</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chuyện</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cổ</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tích</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nào</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rgbClr val="ED5565">
                  <a:lumMod val="75000"/>
                </a:srgbClr>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9E754D2C-10D7-5655-FC23-47A5728F29B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66530" y="2620605"/>
            <a:ext cx="6748670" cy="4032785"/>
          </a:xfrm>
          <a:prstGeom prst="rect">
            <a:avLst/>
          </a:prstGeom>
          <a:solidFill>
            <a:schemeClr val="bg1"/>
          </a:solidFill>
          <a:ln w="114300">
            <a:solidFill>
              <a:schemeClr val="bg1"/>
            </a:solidFill>
          </a:ln>
          <a:effectLst>
            <a:outerShdw blurRad="50800" dist="38100" sx="89000" sy="89000" algn="l" rotWithShape="0">
              <a:prstClr val="black">
                <a:alpha val="40000"/>
              </a:prstClr>
            </a:outerShdw>
          </a:effectLst>
        </p:spPr>
      </p:pic>
      <p:sp>
        <p:nvSpPr>
          <p:cNvPr id="11" name="Rectangle 10">
            <a:extLst>
              <a:ext uri="{FF2B5EF4-FFF2-40B4-BE49-F238E27FC236}">
                <a16:creationId xmlns:a16="http://schemas.microsoft.com/office/drawing/2014/main" id="{2611BA17-5E3E-3565-77FD-E0E482D2FB42}"/>
              </a:ext>
            </a:extLst>
          </p:cNvPr>
          <p:cNvSpPr/>
          <p:nvPr/>
        </p:nvSpPr>
        <p:spPr>
          <a:xfrm flipV="1">
            <a:off x="563218" y="2600186"/>
            <a:ext cx="3295650" cy="2184500"/>
          </a:xfrm>
          <a:prstGeom prst="rect">
            <a:avLst/>
          </a:prstGeom>
          <a:solidFill>
            <a:schemeClr val="bg1"/>
          </a:solidFill>
          <a:ln w="444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 name="Rectangle 11">
            <a:extLst>
              <a:ext uri="{FF2B5EF4-FFF2-40B4-BE49-F238E27FC236}">
                <a16:creationId xmlns:a16="http://schemas.microsoft.com/office/drawing/2014/main" id="{4E5035FF-556F-9F81-BAD0-C90001E1BF52}"/>
              </a:ext>
            </a:extLst>
          </p:cNvPr>
          <p:cNvSpPr/>
          <p:nvPr/>
        </p:nvSpPr>
        <p:spPr>
          <a:xfrm flipV="1">
            <a:off x="3829050" y="2600185"/>
            <a:ext cx="3505200" cy="2164080"/>
          </a:xfrm>
          <a:prstGeom prst="rect">
            <a:avLst/>
          </a:prstGeom>
          <a:solidFill>
            <a:schemeClr val="bg1"/>
          </a:solidFill>
          <a:ln w="444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 name="Rectangle 12">
            <a:extLst>
              <a:ext uri="{FF2B5EF4-FFF2-40B4-BE49-F238E27FC236}">
                <a16:creationId xmlns:a16="http://schemas.microsoft.com/office/drawing/2014/main" id="{EFF7EDA2-13C6-E4BF-870B-100308AD9544}"/>
              </a:ext>
            </a:extLst>
          </p:cNvPr>
          <p:cNvSpPr/>
          <p:nvPr/>
        </p:nvSpPr>
        <p:spPr>
          <a:xfrm flipV="1">
            <a:off x="533401" y="4784685"/>
            <a:ext cx="3295650" cy="1962452"/>
          </a:xfrm>
          <a:prstGeom prst="rect">
            <a:avLst/>
          </a:prstGeom>
          <a:solidFill>
            <a:schemeClr val="bg1"/>
          </a:solidFill>
          <a:ln w="444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4" name="Rectangle 13">
            <a:extLst>
              <a:ext uri="{FF2B5EF4-FFF2-40B4-BE49-F238E27FC236}">
                <a16:creationId xmlns:a16="http://schemas.microsoft.com/office/drawing/2014/main" id="{9760DFA3-A0DD-C843-DD71-C7B20011EF99}"/>
              </a:ext>
            </a:extLst>
          </p:cNvPr>
          <p:cNvSpPr/>
          <p:nvPr/>
        </p:nvSpPr>
        <p:spPr>
          <a:xfrm flipV="1">
            <a:off x="3838689" y="4784685"/>
            <a:ext cx="3489593" cy="1962452"/>
          </a:xfrm>
          <a:prstGeom prst="rect">
            <a:avLst/>
          </a:prstGeom>
          <a:solidFill>
            <a:schemeClr val="bg1"/>
          </a:solidFill>
          <a:ln w="444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pic>
        <p:nvPicPr>
          <p:cNvPr id="15" name="Picture 20">
            <a:extLst>
              <a:ext uri="{FF2B5EF4-FFF2-40B4-BE49-F238E27FC236}">
                <a16:creationId xmlns:a16="http://schemas.microsoft.com/office/drawing/2014/main" id="{DCA2F52E-C745-4A43-6890-9D12BB218861}"/>
              </a:ext>
            </a:extLst>
          </p:cNvPr>
          <p:cNvPicPr>
            <a:picLocks noChangeAspect="1"/>
          </p:cNvPicPr>
          <p:nvPr/>
        </p:nvPicPr>
        <p:blipFill>
          <a:blip r:embed="rId7"/>
          <a:srcRect/>
          <a:stretch>
            <a:fillRect/>
          </a:stretch>
        </p:blipFill>
        <p:spPr>
          <a:xfrm>
            <a:off x="7772400" y="2743200"/>
            <a:ext cx="4281292" cy="3305515"/>
          </a:xfrm>
          <a:prstGeom prst="rect">
            <a:avLst/>
          </a:prstGeom>
        </p:spPr>
      </p:pic>
      <p:sp>
        <p:nvSpPr>
          <p:cNvPr id="16" name="TextBox 15">
            <a:extLst>
              <a:ext uri="{FF2B5EF4-FFF2-40B4-BE49-F238E27FC236}">
                <a16:creationId xmlns:a16="http://schemas.microsoft.com/office/drawing/2014/main" id="{0C7C43DF-0D28-774D-0D9D-DF4D4E393125}"/>
              </a:ext>
            </a:extLst>
          </p:cNvPr>
          <p:cNvSpPr txBox="1"/>
          <p:nvPr/>
        </p:nvSpPr>
        <p:spPr>
          <a:xfrm>
            <a:off x="8338096" y="3780404"/>
            <a:ext cx="3400018" cy="184665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Cô</a:t>
            </a:r>
            <a:r>
              <a:rPr kumimoji="0" lang="en-US" sz="6000" b="1" i="0" u="none" strike="noStrike" kern="1200" cap="none" spc="0" normalizeH="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noProof="0" dirty="0" err="1">
                <a:ln>
                  <a:noFill/>
                </a:ln>
                <a:solidFill>
                  <a:srgbClr val="C00000"/>
                </a:solidFill>
                <a:effectLst/>
                <a:uLnTx/>
                <a:uFillTx/>
                <a:latin typeface="Calibri" panose="020F0502020204030204" pitchFamily="34" charset="0"/>
                <a:cs typeface="Calibri" panose="020F0502020204030204" pitchFamily="34" charset="0"/>
              </a:rPr>
              <a:t>bé</a:t>
            </a:r>
            <a:r>
              <a:rPr kumimoji="0" lang="en-US" sz="6000" b="1" i="0" u="none" strike="noStrike" kern="1200" cap="none" spc="0" normalizeH="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noProof="0" dirty="0" err="1">
                <a:ln>
                  <a:noFill/>
                </a:ln>
                <a:solidFill>
                  <a:srgbClr val="C00000"/>
                </a:solidFill>
                <a:effectLst/>
                <a:uLnTx/>
                <a:uFillTx/>
                <a:latin typeface="Calibri" panose="020F0502020204030204" pitchFamily="34" charset="0"/>
                <a:cs typeface="Calibri" panose="020F0502020204030204" pitchFamily="34" charset="0"/>
              </a:rPr>
              <a:t>lọ</a:t>
            </a:r>
            <a:r>
              <a:rPr kumimoji="0" lang="en-US" sz="6000" b="1" i="0" u="none" strike="noStrike" kern="1200" cap="none" spc="0" normalizeH="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noProof="0" dirty="0" err="1">
                <a:ln>
                  <a:noFill/>
                </a:ln>
                <a:solidFill>
                  <a:srgbClr val="C00000"/>
                </a:solidFill>
                <a:effectLst/>
                <a:uLnTx/>
                <a:uFillTx/>
                <a:latin typeface="Calibri" panose="020F0502020204030204" pitchFamily="34" charset="0"/>
                <a:cs typeface="Calibri" panose="020F0502020204030204" pitchFamily="34" charset="0"/>
              </a:rPr>
              <a:t>lem</a:t>
            </a:r>
            <a:endParaRPr kumimoji="0" lang="en-US" sz="6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sp>
        <p:nvSpPr>
          <p:cNvPr id="17" name="Rectangle 16"/>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156422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900" decel="100000" fill="hold"/>
                                        <p:tgtEl>
                                          <p:spTgt spid="6"/>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 presetClass="exit" presetSubtype="32" fill="hold" grpId="0" nodeType="clickEffect">
                                  <p:stCondLst>
                                    <p:cond delay="0"/>
                                  </p:stCondLst>
                                  <p:childTnLst>
                                    <p:animEffect transition="out" filter="box(out)">
                                      <p:cBhvr>
                                        <p:cTn id="26" dur="1300"/>
                                        <p:tgtEl>
                                          <p:spTgt spid="11"/>
                                        </p:tgtEl>
                                      </p:cBhvr>
                                    </p:animEffect>
                                    <p:set>
                                      <p:cBhvr>
                                        <p:cTn id="27" dur="1" fill="hold">
                                          <p:stCondLst>
                                            <p:cond delay="12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4" presetClass="exit" presetSubtype="32" fill="hold" grpId="0" nodeType="clickEffect">
                                  <p:stCondLst>
                                    <p:cond delay="0"/>
                                  </p:stCondLst>
                                  <p:childTnLst>
                                    <p:animEffect transition="out" filter="box(out)">
                                      <p:cBhvr>
                                        <p:cTn id="31" dur="1300"/>
                                        <p:tgtEl>
                                          <p:spTgt spid="12"/>
                                        </p:tgtEl>
                                      </p:cBhvr>
                                    </p:animEffect>
                                    <p:set>
                                      <p:cBhvr>
                                        <p:cTn id="32" dur="1" fill="hold">
                                          <p:stCondLst>
                                            <p:cond delay="12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4" presetClass="exit" presetSubtype="32" fill="hold" grpId="0" nodeType="clickEffect">
                                  <p:stCondLst>
                                    <p:cond delay="0"/>
                                  </p:stCondLst>
                                  <p:childTnLst>
                                    <p:animEffect transition="out" filter="box(out)">
                                      <p:cBhvr>
                                        <p:cTn id="36" dur="1300"/>
                                        <p:tgtEl>
                                          <p:spTgt spid="13"/>
                                        </p:tgtEl>
                                      </p:cBhvr>
                                    </p:animEffect>
                                    <p:set>
                                      <p:cBhvr>
                                        <p:cTn id="37" dur="1" fill="hold">
                                          <p:stCondLst>
                                            <p:cond delay="1299"/>
                                          </p:stCondLst>
                                        </p:cTn>
                                        <p:tgtEl>
                                          <p:spTgt spid="1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 presetClass="exit" presetSubtype="32" fill="hold" grpId="0" nodeType="clickEffect">
                                  <p:stCondLst>
                                    <p:cond delay="0"/>
                                  </p:stCondLst>
                                  <p:childTnLst>
                                    <p:animEffect transition="out" filter="box(out)">
                                      <p:cBhvr>
                                        <p:cTn id="41" dur="1300"/>
                                        <p:tgtEl>
                                          <p:spTgt spid="14"/>
                                        </p:tgtEl>
                                      </p:cBhvr>
                                    </p:animEffect>
                                    <p:set>
                                      <p:cBhvr>
                                        <p:cTn id="42" dur="1" fill="hold">
                                          <p:stCondLst>
                                            <p:cond delay="1299"/>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500" fill="hold"/>
                                        <p:tgtEl>
                                          <p:spTgt spid="15"/>
                                        </p:tgtEl>
                                        <p:attrNameLst>
                                          <p:attrName>ppt_w</p:attrName>
                                        </p:attrNameLst>
                                      </p:cBhvr>
                                      <p:tavLst>
                                        <p:tav tm="0">
                                          <p:val>
                                            <p:fltVal val="0"/>
                                          </p:val>
                                        </p:tav>
                                        <p:tav tm="100000">
                                          <p:val>
                                            <p:strVal val="#ppt_w"/>
                                          </p:val>
                                        </p:tav>
                                      </p:tavLst>
                                    </p:anim>
                                    <p:anim calcmode="lin" valueType="num">
                                      <p:cBhvr>
                                        <p:cTn id="48" dur="500" fill="hold"/>
                                        <p:tgtEl>
                                          <p:spTgt spid="15"/>
                                        </p:tgtEl>
                                        <p:attrNameLst>
                                          <p:attrName>ppt_h</p:attrName>
                                        </p:attrNameLst>
                                      </p:cBhvr>
                                      <p:tavLst>
                                        <p:tav tm="0">
                                          <p:val>
                                            <p:fltVal val="0"/>
                                          </p:val>
                                        </p:tav>
                                        <p:tav tm="100000">
                                          <p:val>
                                            <p:strVal val="#ppt_h"/>
                                          </p:val>
                                        </p:tav>
                                      </p:tavLst>
                                    </p:anim>
                                    <p:animEffect transition="in" filter="fade">
                                      <p:cBhvr>
                                        <p:cTn id="49" dur="500"/>
                                        <p:tgtEl>
                                          <p:spTgt spid="15"/>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p:cTn id="52" dur="500" fill="hold"/>
                                        <p:tgtEl>
                                          <p:spTgt spid="16"/>
                                        </p:tgtEl>
                                        <p:attrNameLst>
                                          <p:attrName>ppt_w</p:attrName>
                                        </p:attrNameLst>
                                      </p:cBhvr>
                                      <p:tavLst>
                                        <p:tav tm="0">
                                          <p:val>
                                            <p:fltVal val="0"/>
                                          </p:val>
                                        </p:tav>
                                        <p:tav tm="100000">
                                          <p:val>
                                            <p:strVal val="#ppt_w"/>
                                          </p:val>
                                        </p:tav>
                                      </p:tavLst>
                                    </p:anim>
                                    <p:anim calcmode="lin" valueType="num">
                                      <p:cBhvr>
                                        <p:cTn id="53" dur="500" fill="hold"/>
                                        <p:tgtEl>
                                          <p:spTgt spid="16"/>
                                        </p:tgtEl>
                                        <p:attrNameLst>
                                          <p:attrName>ppt_h</p:attrName>
                                        </p:attrNameLst>
                                      </p:cBhvr>
                                      <p:tavLst>
                                        <p:tav tm="0">
                                          <p:val>
                                            <p:fltVal val="0"/>
                                          </p:val>
                                        </p:tav>
                                        <p:tav tm="100000">
                                          <p:val>
                                            <p:strVal val="#ppt_h"/>
                                          </p:val>
                                        </p:tav>
                                      </p:tavLst>
                                    </p:anim>
                                    <p:animEffect transition="in" filter="fade">
                                      <p:cBhvr>
                                        <p:cTn id="54" dur="5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32" presetClass="emph" presetSubtype="0" fill="hold" nodeType="clickEffect">
                                  <p:stCondLst>
                                    <p:cond delay="0"/>
                                  </p:stCondLst>
                                  <p:childTnLst>
                                    <p:animRot by="120000">
                                      <p:cBhvr>
                                        <p:cTn id="58" dur="100" fill="hold">
                                          <p:stCondLst>
                                            <p:cond delay="0"/>
                                          </p:stCondLst>
                                        </p:cTn>
                                        <p:tgtEl>
                                          <p:spTgt spid="15"/>
                                        </p:tgtEl>
                                        <p:attrNameLst>
                                          <p:attrName>r</p:attrName>
                                        </p:attrNameLst>
                                      </p:cBhvr>
                                    </p:animRot>
                                    <p:animRot by="-240000">
                                      <p:cBhvr>
                                        <p:cTn id="59" dur="200" fill="hold">
                                          <p:stCondLst>
                                            <p:cond delay="200"/>
                                          </p:stCondLst>
                                        </p:cTn>
                                        <p:tgtEl>
                                          <p:spTgt spid="15"/>
                                        </p:tgtEl>
                                        <p:attrNameLst>
                                          <p:attrName>r</p:attrName>
                                        </p:attrNameLst>
                                      </p:cBhvr>
                                    </p:animRot>
                                    <p:animRot by="240000">
                                      <p:cBhvr>
                                        <p:cTn id="60" dur="200" fill="hold">
                                          <p:stCondLst>
                                            <p:cond delay="400"/>
                                          </p:stCondLst>
                                        </p:cTn>
                                        <p:tgtEl>
                                          <p:spTgt spid="15"/>
                                        </p:tgtEl>
                                        <p:attrNameLst>
                                          <p:attrName>r</p:attrName>
                                        </p:attrNameLst>
                                      </p:cBhvr>
                                    </p:animRot>
                                    <p:animRot by="-240000">
                                      <p:cBhvr>
                                        <p:cTn id="61" dur="200" fill="hold">
                                          <p:stCondLst>
                                            <p:cond delay="600"/>
                                          </p:stCondLst>
                                        </p:cTn>
                                        <p:tgtEl>
                                          <p:spTgt spid="15"/>
                                        </p:tgtEl>
                                        <p:attrNameLst>
                                          <p:attrName>r</p:attrName>
                                        </p:attrNameLst>
                                      </p:cBhvr>
                                    </p:animRot>
                                    <p:animRot by="120000">
                                      <p:cBhvr>
                                        <p:cTn id="62" dur="200" fill="hold">
                                          <p:stCondLst>
                                            <p:cond delay="800"/>
                                          </p:stCondLst>
                                        </p:cTn>
                                        <p:tgtEl>
                                          <p:spTgt spid="15"/>
                                        </p:tgtEl>
                                        <p:attrNameLst>
                                          <p:attrName>r</p:attrName>
                                        </p:attrNameLst>
                                      </p:cBhvr>
                                    </p:animRot>
                                  </p:childTnLst>
                                </p:cTn>
                              </p:par>
                              <p:par>
                                <p:cTn id="63" presetID="32" presetClass="emph" presetSubtype="0" fill="hold" grpId="1" nodeType="withEffect">
                                  <p:stCondLst>
                                    <p:cond delay="0"/>
                                  </p:stCondLst>
                                  <p:childTnLst>
                                    <p:animRot by="120000">
                                      <p:cBhvr>
                                        <p:cTn id="64" dur="100" fill="hold">
                                          <p:stCondLst>
                                            <p:cond delay="0"/>
                                          </p:stCondLst>
                                        </p:cTn>
                                        <p:tgtEl>
                                          <p:spTgt spid="16"/>
                                        </p:tgtEl>
                                        <p:attrNameLst>
                                          <p:attrName>r</p:attrName>
                                        </p:attrNameLst>
                                      </p:cBhvr>
                                    </p:animRot>
                                    <p:animRot by="-240000">
                                      <p:cBhvr>
                                        <p:cTn id="65" dur="200" fill="hold">
                                          <p:stCondLst>
                                            <p:cond delay="200"/>
                                          </p:stCondLst>
                                        </p:cTn>
                                        <p:tgtEl>
                                          <p:spTgt spid="16"/>
                                        </p:tgtEl>
                                        <p:attrNameLst>
                                          <p:attrName>r</p:attrName>
                                        </p:attrNameLst>
                                      </p:cBhvr>
                                    </p:animRot>
                                    <p:animRot by="240000">
                                      <p:cBhvr>
                                        <p:cTn id="66" dur="200" fill="hold">
                                          <p:stCondLst>
                                            <p:cond delay="400"/>
                                          </p:stCondLst>
                                        </p:cTn>
                                        <p:tgtEl>
                                          <p:spTgt spid="16"/>
                                        </p:tgtEl>
                                        <p:attrNameLst>
                                          <p:attrName>r</p:attrName>
                                        </p:attrNameLst>
                                      </p:cBhvr>
                                    </p:animRot>
                                    <p:animRot by="-240000">
                                      <p:cBhvr>
                                        <p:cTn id="67" dur="200" fill="hold">
                                          <p:stCondLst>
                                            <p:cond delay="600"/>
                                          </p:stCondLst>
                                        </p:cTn>
                                        <p:tgtEl>
                                          <p:spTgt spid="16"/>
                                        </p:tgtEl>
                                        <p:attrNameLst>
                                          <p:attrName>r</p:attrName>
                                        </p:attrNameLst>
                                      </p:cBhvr>
                                    </p:animRot>
                                    <p:animRot by="120000">
                                      <p:cBhvr>
                                        <p:cTn id="68"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12" grpId="0" animBg="1"/>
      <p:bldP spid="13" grpId="0" animBg="1"/>
      <p:bldP spid="14" grpId="0" animBg="1"/>
      <p:bldP spid="16" grpId="0"/>
      <p:bldP spid="16"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68A25A71-114F-3F6C-5D69-1581C47B15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62198" y="923693"/>
            <a:ext cx="10796401" cy="5934307"/>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id="{A0532887-C57F-E03F-8DDF-55B8025F11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540" y="2941983"/>
            <a:ext cx="3405626" cy="3747052"/>
          </a:xfrm>
          <a:prstGeom prst="rect">
            <a:avLst/>
          </a:prstGeom>
        </p:spPr>
      </p:pic>
      <p:sp>
        <p:nvSpPr>
          <p:cNvPr id="4" name="TextBox 3">
            <a:extLst>
              <a:ext uri="{FF2B5EF4-FFF2-40B4-BE49-F238E27FC236}">
                <a16:creationId xmlns:a16="http://schemas.microsoft.com/office/drawing/2014/main" id="{EB3A9941-9F36-C058-5392-36567B4792D3}"/>
              </a:ext>
            </a:extLst>
          </p:cNvPr>
          <p:cNvSpPr txBox="1"/>
          <p:nvPr/>
        </p:nvSpPr>
        <p:spPr>
          <a:xfrm>
            <a:off x="3190460" y="2067339"/>
            <a:ext cx="6708913" cy="1477328"/>
          </a:xfrm>
          <a:prstGeom prst="rect">
            <a:avLst/>
          </a:prstGeom>
          <a:noFill/>
        </p:spPr>
        <p:txBody>
          <a:bodyPr wrap="square" lIns="0" tIns="0" rIns="0" bIns="0" rtlCol="0">
            <a:spAutoFit/>
          </a:bodyPr>
          <a:lstStyle/>
          <a:p>
            <a:pPr algn="ctr"/>
            <a:r>
              <a:rPr lang="en-US" sz="4800" b="1" dirty="0" err="1">
                <a:latin typeface="Calibri" panose="020F0502020204030204" pitchFamily="34" charset="0"/>
                <a:cs typeface="Calibri" panose="020F0502020204030204" pitchFamily="34" charset="0"/>
              </a:rPr>
              <a:t>Hoạt</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động</a:t>
            </a:r>
            <a:r>
              <a:rPr lang="en-US" sz="4800" b="1" dirty="0">
                <a:latin typeface="Calibri" panose="020F0502020204030204" pitchFamily="34" charset="0"/>
                <a:cs typeface="Calibri" panose="020F0502020204030204" pitchFamily="34" charset="0"/>
              </a:rPr>
              <a:t> 1: </a:t>
            </a:r>
            <a:r>
              <a:rPr lang="en-US" sz="4800" b="1" dirty="0" err="1">
                <a:latin typeface="Calibri" panose="020F0502020204030204" pitchFamily="34" charset="0"/>
                <a:cs typeface="Calibri" panose="020F0502020204030204" pitchFamily="34" charset="0"/>
              </a:rPr>
              <a:t>Xếp</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các</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mở</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bài</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vào</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nhóm</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thích</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hợp</a:t>
            </a:r>
            <a:endParaRPr lang="en-US" sz="4800" b="1" dirty="0">
              <a:latin typeface="Calibri" panose="020F0502020204030204" pitchFamily="34" charset="0"/>
              <a:cs typeface="Calibri" panose="020F0502020204030204" pitchFamily="34" charset="0"/>
            </a:endParaRPr>
          </a:p>
        </p:txBody>
      </p:sp>
      <p:sp>
        <p:nvSpPr>
          <p:cNvPr id="5" name="Rectangle 4"/>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62189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34618" y="2286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pic>
        <p:nvPicPr>
          <p:cNvPr id="6" name="Picture 18">
            <a:extLst>
              <a:ext uri="{FF2B5EF4-FFF2-40B4-BE49-F238E27FC236}">
                <a16:creationId xmlns:a16="http://schemas.microsoft.com/office/drawing/2014/main" id="{8B9DAD56-ADDC-96EE-D99E-4F526300D629}"/>
              </a:ext>
            </a:extLst>
          </p:cNvPr>
          <p:cNvPicPr>
            <a:picLocks noChangeAspect="1"/>
          </p:cNvPicPr>
          <p:nvPr/>
        </p:nvPicPr>
        <p:blipFill>
          <a:blip r:embed="rId3"/>
          <a:srcRect/>
          <a:stretch>
            <a:fillRect/>
          </a:stretch>
        </p:blipFill>
        <p:spPr>
          <a:xfrm>
            <a:off x="9515278" y="4293704"/>
            <a:ext cx="2872666" cy="2572233"/>
          </a:xfrm>
          <a:prstGeom prst="rect">
            <a:avLst/>
          </a:prstGeom>
        </p:spPr>
      </p:pic>
      <p:sp>
        <p:nvSpPr>
          <p:cNvPr id="12" name="Straight Connector 4">
            <a:extLst>
              <a:ext uri="{FF2B5EF4-FFF2-40B4-BE49-F238E27FC236}">
                <a16:creationId xmlns:a16="http://schemas.microsoft.com/office/drawing/2014/main" id="{389A61D1-4E4B-9053-7B0D-B80C0A01437C}"/>
              </a:ext>
            </a:extLst>
          </p:cNvPr>
          <p:cNvSpPr/>
          <p:nvPr/>
        </p:nvSpPr>
        <p:spPr>
          <a:xfrm>
            <a:off x="1827786" y="2444045"/>
            <a:ext cx="4042108" cy="1016820"/>
          </a:xfrm>
          <a:custGeom>
            <a:avLst/>
            <a:gdLst/>
            <a:ahLst/>
            <a:cxnLst/>
            <a:rect l="0" t="0" r="0" b="0"/>
            <a:pathLst>
              <a:path>
                <a:moveTo>
                  <a:pt x="0" y="0"/>
                </a:moveTo>
                <a:lnTo>
                  <a:pt x="3717291" y="0"/>
                </a:lnTo>
                <a:lnTo>
                  <a:pt x="3717291" y="1016820"/>
                </a:lnTo>
                <a:lnTo>
                  <a:pt x="4042108" y="1016820"/>
                </a:lnTo>
              </a:path>
            </a:pathLst>
          </a:custGeom>
          <a:noFill/>
          <a:ln w="57150">
            <a:solidFill>
              <a:schemeClr val="accent6">
                <a:lumMod val="50000"/>
              </a:schemeClr>
            </a:solidFill>
          </a:ln>
          <a:scene3d>
            <a:camera prst="orthographicFront"/>
            <a:lightRig rig="flat" dir="t"/>
          </a:scene3d>
          <a:sp3d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3" name="Straight Connector 5">
            <a:extLst>
              <a:ext uri="{FF2B5EF4-FFF2-40B4-BE49-F238E27FC236}">
                <a16:creationId xmlns:a16="http://schemas.microsoft.com/office/drawing/2014/main" id="{0532220B-ED4C-8C71-E929-CA218EFE1431}"/>
              </a:ext>
            </a:extLst>
          </p:cNvPr>
          <p:cNvSpPr/>
          <p:nvPr/>
        </p:nvSpPr>
        <p:spPr>
          <a:xfrm>
            <a:off x="1827786" y="1313636"/>
            <a:ext cx="4042108" cy="1130408"/>
          </a:xfrm>
          <a:custGeom>
            <a:avLst/>
            <a:gdLst/>
            <a:ahLst/>
            <a:cxnLst/>
            <a:rect l="0" t="0" r="0" b="0"/>
            <a:pathLst>
              <a:path>
                <a:moveTo>
                  <a:pt x="0" y="1130408"/>
                </a:moveTo>
                <a:lnTo>
                  <a:pt x="3717291" y="1130408"/>
                </a:lnTo>
                <a:lnTo>
                  <a:pt x="3717291" y="0"/>
                </a:lnTo>
                <a:lnTo>
                  <a:pt x="4042108" y="0"/>
                </a:lnTo>
              </a:path>
            </a:pathLst>
          </a:custGeom>
          <a:noFill/>
          <a:ln w="57150">
            <a:solidFill>
              <a:schemeClr val="accent6">
                <a:lumMod val="50000"/>
              </a:schemeClr>
            </a:solidFill>
          </a:ln>
          <a:scene3d>
            <a:camera prst="orthographicFront"/>
            <a:lightRig rig="flat" dir="t"/>
          </a:scene3d>
          <a:sp3d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grpSp>
        <p:nvGrpSpPr>
          <p:cNvPr id="17" name="Group 16">
            <a:extLst>
              <a:ext uri="{FF2B5EF4-FFF2-40B4-BE49-F238E27FC236}">
                <a16:creationId xmlns:a16="http://schemas.microsoft.com/office/drawing/2014/main" id="{C076B7E0-F70F-054A-5498-4D36D4BF8640}"/>
              </a:ext>
            </a:extLst>
          </p:cNvPr>
          <p:cNvGrpSpPr/>
          <p:nvPr/>
        </p:nvGrpSpPr>
        <p:grpSpPr>
          <a:xfrm>
            <a:off x="5869895" y="499826"/>
            <a:ext cx="3897223" cy="1627619"/>
            <a:chOff x="5188024" y="87781"/>
            <a:chExt cx="3897223" cy="1627619"/>
          </a:xfrm>
          <a:solidFill>
            <a:srgbClr val="FFFF00"/>
          </a:solidFill>
          <a:scene3d>
            <a:camera prst="orthographicFront"/>
            <a:lightRig rig="flat" dir="t"/>
          </a:scene3d>
        </p:grpSpPr>
        <p:sp>
          <p:nvSpPr>
            <p:cNvPr id="18" name="Rectangle 17">
              <a:extLst>
                <a:ext uri="{FF2B5EF4-FFF2-40B4-BE49-F238E27FC236}">
                  <a16:creationId xmlns:a16="http://schemas.microsoft.com/office/drawing/2014/main" id="{3F066906-1B7A-93D7-AE80-FA3E69F96B86}"/>
                </a:ext>
              </a:extLst>
            </p:cNvPr>
            <p:cNvSpPr/>
            <p:nvPr/>
          </p:nvSpPr>
          <p:spPr>
            <a:xfrm>
              <a:off x="5188024" y="87781"/>
              <a:ext cx="3897223" cy="1627619"/>
            </a:xfrm>
            <a:prstGeom prst="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lstStyle/>
            <a:p>
              <a:endParaRPr lang="en-US"/>
            </a:p>
          </p:txBody>
        </p:sp>
        <p:sp>
          <p:nvSpPr>
            <p:cNvPr id="19" name="TextBox 18">
              <a:extLst>
                <a:ext uri="{FF2B5EF4-FFF2-40B4-BE49-F238E27FC236}">
                  <a16:creationId xmlns:a16="http://schemas.microsoft.com/office/drawing/2014/main" id="{7130B3F2-8C6F-0F47-7C9B-538EA75DA6EA}"/>
                </a:ext>
              </a:extLst>
            </p:cNvPr>
            <p:cNvSpPr txBox="1"/>
            <p:nvPr/>
          </p:nvSpPr>
          <p:spPr>
            <a:xfrm>
              <a:off x="5188024" y="87781"/>
              <a:ext cx="3897223" cy="1627619"/>
            </a:xfrm>
            <a:prstGeom prst="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b="1" u="sng" kern="1200" dirty="0" err="1">
                  <a:ln w="0"/>
                  <a:solidFill>
                    <a:schemeClr val="tx1"/>
                  </a:solidFill>
                  <a:latin typeface="Calibri" panose="020F0502020204030204" pitchFamily="34" charset="0"/>
                  <a:cs typeface="Calibri" panose="020F0502020204030204" pitchFamily="34" charset="0"/>
                </a:rPr>
                <a:t>Mở</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bài</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trực</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tiếp</a:t>
              </a:r>
              <a:r>
                <a:rPr lang="en-US" sz="3200" b="1" u="sng" kern="1200" dirty="0">
                  <a:ln w="0"/>
                  <a:solidFill>
                    <a:schemeClr val="tx1"/>
                  </a:solidFill>
                  <a:latin typeface="Calibri" panose="020F0502020204030204" pitchFamily="34" charset="0"/>
                  <a:cs typeface="Calibri" panose="020F0502020204030204" pitchFamily="34" charset="0"/>
                </a:rPr>
                <a:t>: </a:t>
              </a:r>
            </a:p>
            <a:p>
              <a:pPr lvl="0" algn="just" defTabSz="1422400">
                <a:lnSpc>
                  <a:spcPct val="90000"/>
                </a:lnSpc>
                <a:spcBef>
                  <a:spcPct val="0"/>
                </a:spcBef>
                <a:spcAft>
                  <a:spcPct val="35000"/>
                </a:spcAft>
              </a:pPr>
              <a:r>
                <a:rPr lang="en-US" sz="3200" kern="1200" dirty="0" err="1">
                  <a:ln w="0"/>
                  <a:solidFill>
                    <a:schemeClr val="tx1"/>
                  </a:solidFill>
                  <a:latin typeface="Calibri" panose="020F0502020204030204" pitchFamily="34" charset="0"/>
                  <a:cs typeface="Calibri" panose="020F0502020204030204" pitchFamily="34" charset="0"/>
                </a:rPr>
                <a:t>Giới</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thiệu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ngay</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vào</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câu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chuyện</a:t>
              </a:r>
              <a:r>
                <a:rPr lang="en-US" sz="3200" kern="1200" dirty="0">
                  <a:ln w="0"/>
                  <a:solidFill>
                    <a:schemeClr val="tx1"/>
                  </a:solidFill>
                  <a:latin typeface="Calibri" panose="020F0502020204030204" pitchFamily="34" charset="0"/>
                  <a:cs typeface="Calibri" panose="020F0502020204030204" pitchFamily="34" charset="0"/>
                </a:rPr>
                <a:t>.</a:t>
              </a:r>
            </a:p>
          </p:txBody>
        </p:sp>
      </p:grpSp>
      <p:grpSp>
        <p:nvGrpSpPr>
          <p:cNvPr id="20" name="Group 19">
            <a:extLst>
              <a:ext uri="{FF2B5EF4-FFF2-40B4-BE49-F238E27FC236}">
                <a16:creationId xmlns:a16="http://schemas.microsoft.com/office/drawing/2014/main" id="{6AE7A8D3-0C05-690C-F451-C54DC2ABFDB5}"/>
              </a:ext>
            </a:extLst>
          </p:cNvPr>
          <p:cNvGrpSpPr/>
          <p:nvPr/>
        </p:nvGrpSpPr>
        <p:grpSpPr>
          <a:xfrm>
            <a:off x="5869895" y="2533467"/>
            <a:ext cx="3909469" cy="3012568"/>
            <a:chOff x="5188024" y="2121422"/>
            <a:chExt cx="3909469" cy="3012568"/>
          </a:xfrm>
          <a:solidFill>
            <a:srgbClr val="FFFF00"/>
          </a:solidFill>
          <a:scene3d>
            <a:camera prst="orthographicFront"/>
            <a:lightRig rig="flat" dir="t"/>
          </a:scene3d>
        </p:grpSpPr>
        <p:sp>
          <p:nvSpPr>
            <p:cNvPr id="21" name="Rectangle 20">
              <a:extLst>
                <a:ext uri="{FF2B5EF4-FFF2-40B4-BE49-F238E27FC236}">
                  <a16:creationId xmlns:a16="http://schemas.microsoft.com/office/drawing/2014/main" id="{213CDA94-DE8F-3214-F0A2-CCF7079A04AE}"/>
                </a:ext>
              </a:extLst>
            </p:cNvPr>
            <p:cNvSpPr/>
            <p:nvPr/>
          </p:nvSpPr>
          <p:spPr>
            <a:xfrm>
              <a:off x="5188024" y="2121422"/>
              <a:ext cx="3909469" cy="1854795"/>
            </a:xfrm>
            <a:prstGeom prst="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lstStyle/>
            <a:p>
              <a:endParaRPr lang="en-US"/>
            </a:p>
          </p:txBody>
        </p:sp>
        <p:sp>
          <p:nvSpPr>
            <p:cNvPr id="22" name="TextBox 21">
              <a:extLst>
                <a:ext uri="{FF2B5EF4-FFF2-40B4-BE49-F238E27FC236}">
                  <a16:creationId xmlns:a16="http://schemas.microsoft.com/office/drawing/2014/main" id="{520BEC8B-5869-1771-2A14-53AEC5C0BE61}"/>
                </a:ext>
              </a:extLst>
            </p:cNvPr>
            <p:cNvSpPr txBox="1"/>
            <p:nvPr/>
          </p:nvSpPr>
          <p:spPr>
            <a:xfrm>
              <a:off x="5188024" y="2121422"/>
              <a:ext cx="3909469" cy="3012568"/>
            </a:xfrm>
            <a:prstGeom prst="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b="1" u="sng" kern="1200" dirty="0" err="1">
                  <a:ln w="0"/>
                  <a:solidFill>
                    <a:schemeClr val="tx1"/>
                  </a:solidFill>
                  <a:latin typeface="Calibri" panose="020F0502020204030204" pitchFamily="34" charset="0"/>
                  <a:cs typeface="Calibri" panose="020F0502020204030204" pitchFamily="34" charset="0"/>
                </a:rPr>
                <a:t>Mở</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bài</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gián</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tiếp</a:t>
              </a:r>
              <a:r>
                <a:rPr lang="en-US" sz="3200" b="1" u="sng" kern="1200" dirty="0">
                  <a:ln w="0"/>
                  <a:solidFill>
                    <a:schemeClr val="tx1"/>
                  </a:solidFill>
                  <a:latin typeface="Calibri" panose="020F0502020204030204" pitchFamily="34" charset="0"/>
                  <a:cs typeface="Calibri" panose="020F0502020204030204" pitchFamily="34" charset="0"/>
                </a:rPr>
                <a:t>: </a:t>
              </a:r>
            </a:p>
            <a:p>
              <a:pPr lvl="0" algn="just" defTabSz="1422400">
                <a:lnSpc>
                  <a:spcPct val="90000"/>
                </a:lnSpc>
                <a:spcBef>
                  <a:spcPct val="0"/>
                </a:spcBef>
                <a:spcAft>
                  <a:spcPct val="35000"/>
                </a:spcAft>
              </a:pPr>
              <a:r>
                <a:rPr lang="en-US" sz="3200" kern="1200" dirty="0" err="1">
                  <a:ln w="0"/>
                  <a:solidFill>
                    <a:schemeClr val="tx1"/>
                  </a:solidFill>
                  <a:latin typeface="Calibri" panose="020F0502020204030204" pitchFamily="34" charset="0"/>
                  <a:cs typeface="Calibri" panose="020F0502020204030204" pitchFamily="34" charset="0"/>
                </a:rPr>
                <a:t>Giới</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thiệu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câu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chuyện</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kết</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hợp</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nêu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bối</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cảnh</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được</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nghe</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đọc</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hoặc</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nêu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cảm</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nghĩ</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kỉ</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niệm</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gắn</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với</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câu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chuyện</a:t>
              </a:r>
              <a:r>
                <a:rPr lang="en-US" sz="3200" kern="1200" dirty="0">
                  <a:ln w="0"/>
                  <a:solidFill>
                    <a:schemeClr val="tx1"/>
                  </a:solidFill>
                  <a:latin typeface="Calibri" panose="020F0502020204030204" pitchFamily="34" charset="0"/>
                  <a:cs typeface="Calibri" panose="020F0502020204030204" pitchFamily="34" charset="0"/>
                </a:rPr>
                <a:t>,…</a:t>
              </a:r>
            </a:p>
          </p:txBody>
        </p:sp>
      </p:grpSp>
      <p:grpSp>
        <p:nvGrpSpPr>
          <p:cNvPr id="23" name="Group 22">
            <a:extLst>
              <a:ext uri="{FF2B5EF4-FFF2-40B4-BE49-F238E27FC236}">
                <a16:creationId xmlns:a16="http://schemas.microsoft.com/office/drawing/2014/main" id="{7E4CF2F9-AB88-A5FB-B4AA-C40A1B3B04DA}"/>
              </a:ext>
            </a:extLst>
          </p:cNvPr>
          <p:cNvGrpSpPr/>
          <p:nvPr/>
        </p:nvGrpSpPr>
        <p:grpSpPr>
          <a:xfrm>
            <a:off x="460566" y="1749287"/>
            <a:ext cx="3336182" cy="1138056"/>
            <a:chOff x="1567739" y="1416755"/>
            <a:chExt cx="2330012" cy="1138056"/>
          </a:xfrm>
          <a:solidFill>
            <a:srgbClr val="FFFF00"/>
          </a:solidFill>
          <a:scene3d>
            <a:camera prst="orthographicFront"/>
            <a:lightRig rig="flat" dir="t"/>
          </a:scene3d>
        </p:grpSpPr>
        <p:sp>
          <p:nvSpPr>
            <p:cNvPr id="24" name="Rectangle 23">
              <a:extLst>
                <a:ext uri="{FF2B5EF4-FFF2-40B4-BE49-F238E27FC236}">
                  <a16:creationId xmlns:a16="http://schemas.microsoft.com/office/drawing/2014/main" id="{2FCB8044-CC90-F14C-FA70-B9B3AF5E58D2}"/>
                </a:ext>
              </a:extLst>
            </p:cNvPr>
            <p:cNvSpPr/>
            <p:nvPr/>
          </p:nvSpPr>
          <p:spPr>
            <a:xfrm>
              <a:off x="1567739" y="1564117"/>
              <a:ext cx="2330012" cy="990693"/>
            </a:xfrm>
            <a:prstGeom prst="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lstStyle/>
            <a:p>
              <a:endParaRPr lang="en-US"/>
            </a:p>
          </p:txBody>
        </p:sp>
        <p:sp>
          <p:nvSpPr>
            <p:cNvPr id="25" name="TextBox 24">
              <a:extLst>
                <a:ext uri="{FF2B5EF4-FFF2-40B4-BE49-F238E27FC236}">
                  <a16:creationId xmlns:a16="http://schemas.microsoft.com/office/drawing/2014/main" id="{9CC8EC2C-C080-29B6-243D-BF94CC407CCB}"/>
                </a:ext>
              </a:extLst>
            </p:cNvPr>
            <p:cNvSpPr txBox="1"/>
            <p:nvPr/>
          </p:nvSpPr>
          <p:spPr>
            <a:xfrm>
              <a:off x="1567739" y="1416755"/>
              <a:ext cx="2330012" cy="1138056"/>
            </a:xfrm>
            <a:prstGeom prst="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4400"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Có</a:t>
              </a:r>
              <a:r>
                <a:rPr lang="en-US" sz="4400"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400"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hai</a:t>
              </a:r>
              <a:r>
                <a:rPr lang="en-US" sz="4400"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400"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cách</a:t>
              </a:r>
              <a:r>
                <a:rPr lang="en-US" sz="4400"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400"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mở</a:t>
              </a:r>
              <a:r>
                <a:rPr lang="en-US" sz="4400"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400"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endParaRPr lang="en-US" sz="4400"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grpSp>
      <p:sp>
        <p:nvSpPr>
          <p:cNvPr id="15" name="Rectangle 14"/>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228555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34618" y="2286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3" name="Hình ảnh 2">
            <a:extLst>
              <a:ext uri="{FF2B5EF4-FFF2-40B4-BE49-F238E27FC236}">
                <a16:creationId xmlns:a16="http://schemas.microsoft.com/office/drawing/2014/main" id="{B16F6006-6F26-FA8F-6659-B76A0133E076}"/>
              </a:ext>
            </a:extLst>
          </p:cNvPr>
          <p:cNvPicPr>
            <a:picLocks noChangeAspect="1"/>
          </p:cNvPicPr>
          <p:nvPr/>
        </p:nvPicPr>
        <p:blipFill>
          <a:blip r:embed="rId3"/>
          <a:stretch>
            <a:fillRect/>
          </a:stretch>
        </p:blipFill>
        <p:spPr>
          <a:xfrm>
            <a:off x="651089" y="3392155"/>
            <a:ext cx="5382220" cy="2878909"/>
          </a:xfrm>
          <a:prstGeom prst="rect">
            <a:avLst/>
          </a:prstGeom>
        </p:spPr>
      </p:pic>
      <p:pic>
        <p:nvPicPr>
          <p:cNvPr id="5" name="Hình ảnh 1">
            <a:extLst>
              <a:ext uri="{FF2B5EF4-FFF2-40B4-BE49-F238E27FC236}">
                <a16:creationId xmlns:a16="http://schemas.microsoft.com/office/drawing/2014/main" id="{2A438CC1-6168-22C9-F780-95E5C65C7586}"/>
              </a:ext>
            </a:extLst>
          </p:cNvPr>
          <p:cNvPicPr>
            <a:picLocks noChangeAspect="1"/>
          </p:cNvPicPr>
          <p:nvPr/>
        </p:nvPicPr>
        <p:blipFill>
          <a:blip r:embed="rId4"/>
          <a:stretch>
            <a:fillRect/>
          </a:stretch>
        </p:blipFill>
        <p:spPr>
          <a:xfrm>
            <a:off x="7733762" y="152848"/>
            <a:ext cx="4460870" cy="2491257"/>
          </a:xfrm>
          <a:prstGeom prst="rect">
            <a:avLst/>
          </a:prstGeom>
        </p:spPr>
      </p:pic>
      <p:pic>
        <p:nvPicPr>
          <p:cNvPr id="7" name="Hình ảnh 49">
            <a:extLst>
              <a:ext uri="{FF2B5EF4-FFF2-40B4-BE49-F238E27FC236}">
                <a16:creationId xmlns:a16="http://schemas.microsoft.com/office/drawing/2014/main" id="{80CF183F-DD14-7219-B25D-4179F297476A}"/>
              </a:ext>
            </a:extLst>
          </p:cNvPr>
          <p:cNvPicPr>
            <a:picLocks noChangeAspect="1"/>
          </p:cNvPicPr>
          <p:nvPr/>
        </p:nvPicPr>
        <p:blipFill>
          <a:blip r:embed="rId5"/>
          <a:stretch>
            <a:fillRect/>
          </a:stretch>
        </p:blipFill>
        <p:spPr>
          <a:xfrm>
            <a:off x="7520749" y="377889"/>
            <a:ext cx="1207113" cy="1438781"/>
          </a:xfrm>
          <a:prstGeom prst="rect">
            <a:avLst/>
          </a:prstGeom>
        </p:spPr>
      </p:pic>
      <p:grpSp>
        <p:nvGrpSpPr>
          <p:cNvPr id="27" name="Group 26">
            <a:extLst>
              <a:ext uri="{FF2B5EF4-FFF2-40B4-BE49-F238E27FC236}">
                <a16:creationId xmlns:a16="http://schemas.microsoft.com/office/drawing/2014/main" id="{DCA0E737-7923-D329-8BDC-8DC0557761FF}"/>
              </a:ext>
            </a:extLst>
          </p:cNvPr>
          <p:cNvGrpSpPr/>
          <p:nvPr/>
        </p:nvGrpSpPr>
        <p:grpSpPr>
          <a:xfrm>
            <a:off x="625548" y="606055"/>
            <a:ext cx="4231760" cy="3296094"/>
            <a:chOff x="763771" y="489097"/>
            <a:chExt cx="4231760" cy="3296094"/>
          </a:xfrm>
        </p:grpSpPr>
        <p:pic>
          <p:nvPicPr>
            <p:cNvPr id="11" name="Picture 10" descr="A person reading a book with a cat and a cat&#10;&#10;Description automatically generated">
              <a:extLst>
                <a:ext uri="{FF2B5EF4-FFF2-40B4-BE49-F238E27FC236}">
                  <a16:creationId xmlns:a16="http://schemas.microsoft.com/office/drawing/2014/main" id="{CC05F705-AA4E-C4AE-D7CC-DA7A8B0D56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3771" y="1901456"/>
              <a:ext cx="1883735" cy="1883735"/>
            </a:xfrm>
            <a:prstGeom prst="rect">
              <a:avLst/>
            </a:prstGeom>
          </p:spPr>
        </p:pic>
        <p:pic>
          <p:nvPicPr>
            <p:cNvPr id="15" name="Picture 14" descr="A red arrow pointing down&#10;&#10;Description automatically generated">
              <a:extLst>
                <a:ext uri="{FF2B5EF4-FFF2-40B4-BE49-F238E27FC236}">
                  <a16:creationId xmlns:a16="http://schemas.microsoft.com/office/drawing/2014/main" id="{75D21959-C629-D76C-23A3-055CE7F54D2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141444">
              <a:off x="2030820" y="912628"/>
              <a:ext cx="803644" cy="1607288"/>
            </a:xfrm>
            <a:prstGeom prst="rect">
              <a:avLst/>
            </a:prstGeom>
          </p:spPr>
        </p:pic>
        <p:pic>
          <p:nvPicPr>
            <p:cNvPr id="26" name="Picture 25" descr="A cartoon of a princess&#10;&#10;Description automatically generated">
              <a:extLst>
                <a:ext uri="{FF2B5EF4-FFF2-40B4-BE49-F238E27FC236}">
                  <a16:creationId xmlns:a16="http://schemas.microsoft.com/office/drawing/2014/main" id="{50BB2590-40AF-077C-641E-E47CFEAE39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75585" y="489097"/>
              <a:ext cx="1819946" cy="1819946"/>
            </a:xfrm>
            <a:prstGeom prst="rect">
              <a:avLst/>
            </a:prstGeom>
          </p:spPr>
        </p:pic>
      </p:grpSp>
      <p:grpSp>
        <p:nvGrpSpPr>
          <p:cNvPr id="28" name="Group 27">
            <a:extLst>
              <a:ext uri="{FF2B5EF4-FFF2-40B4-BE49-F238E27FC236}">
                <a16:creationId xmlns:a16="http://schemas.microsoft.com/office/drawing/2014/main" id="{3F83121E-2606-38EE-7D60-A958F5DC044E}"/>
              </a:ext>
            </a:extLst>
          </p:cNvPr>
          <p:cNvGrpSpPr/>
          <p:nvPr/>
        </p:nvGrpSpPr>
        <p:grpSpPr>
          <a:xfrm>
            <a:off x="4415877" y="2434855"/>
            <a:ext cx="4026374" cy="1509822"/>
            <a:chOff x="1567739" y="1416755"/>
            <a:chExt cx="2330012" cy="1138056"/>
          </a:xfrm>
          <a:solidFill>
            <a:srgbClr val="FFFF00"/>
          </a:solidFill>
          <a:scene3d>
            <a:camera prst="orthographicFront"/>
            <a:lightRig rig="flat" dir="t"/>
          </a:scene3d>
        </p:grpSpPr>
        <p:sp>
          <p:nvSpPr>
            <p:cNvPr id="29" name="Rectangle 28">
              <a:extLst>
                <a:ext uri="{FF2B5EF4-FFF2-40B4-BE49-F238E27FC236}">
                  <a16:creationId xmlns:a16="http://schemas.microsoft.com/office/drawing/2014/main" id="{CCEC4523-C78B-0CE8-5105-265289138E19}"/>
                </a:ext>
              </a:extLst>
            </p:cNvPr>
            <p:cNvSpPr/>
            <p:nvPr/>
          </p:nvSpPr>
          <p:spPr>
            <a:xfrm>
              <a:off x="1567739" y="1564117"/>
              <a:ext cx="2330012" cy="990693"/>
            </a:xfrm>
            <a:prstGeom prst="round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lstStyle/>
            <a:p>
              <a:endParaRPr lang="en-US"/>
            </a:p>
          </p:txBody>
        </p:sp>
        <p:sp>
          <p:nvSpPr>
            <p:cNvPr id="30" name="TextBox 29">
              <a:extLst>
                <a:ext uri="{FF2B5EF4-FFF2-40B4-BE49-F238E27FC236}">
                  <a16:creationId xmlns:a16="http://schemas.microsoft.com/office/drawing/2014/main" id="{1D88FA30-051A-30A4-3066-F6F10DD39FA8}"/>
                </a:ext>
              </a:extLst>
            </p:cNvPr>
            <p:cNvSpPr txBox="1"/>
            <p:nvPr/>
          </p:nvSpPr>
          <p:spPr>
            <a:xfrm>
              <a:off x="1567739" y="1416755"/>
              <a:ext cx="2330012" cy="1138056"/>
            </a:xfrm>
            <a:prstGeom prst="roundRect">
              <a:avLst/>
            </a:prstGeom>
            <a:solidFill>
              <a:schemeClr val="accent4">
                <a:lumMod val="40000"/>
                <a:lumOff val="60000"/>
              </a:schemeClr>
            </a:solid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Mở</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trong</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văn</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kể</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chuyện</a:t>
              </a:r>
              <a:endPar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grpSp>
      <p:sp>
        <p:nvSpPr>
          <p:cNvPr id="13" name="Rectangle 12"/>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843792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right)">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 name="Picture 18">
            <a:extLst>
              <a:ext uri="{FF2B5EF4-FFF2-40B4-BE49-F238E27FC236}">
                <a16:creationId xmlns:a16="http://schemas.microsoft.com/office/drawing/2014/main" id="{36388848-2E7D-1D45-D96F-75F1819E0F6F}"/>
              </a:ext>
            </a:extLst>
          </p:cNvPr>
          <p:cNvPicPr>
            <a:picLocks noChangeAspect="1"/>
          </p:cNvPicPr>
          <p:nvPr/>
        </p:nvPicPr>
        <p:blipFill>
          <a:blip r:embed="rId2"/>
          <a:srcRect/>
          <a:stretch>
            <a:fillRect/>
          </a:stretch>
        </p:blipFill>
        <p:spPr>
          <a:xfrm>
            <a:off x="556591" y="1"/>
            <a:ext cx="11231218" cy="1073426"/>
          </a:xfrm>
          <a:prstGeom prst="rect">
            <a:avLst/>
          </a:prstGeom>
        </p:spPr>
      </p:pic>
      <p:sp>
        <p:nvSpPr>
          <p:cNvPr id="9" name="TextBox 8">
            <a:extLst>
              <a:ext uri="{FF2B5EF4-FFF2-40B4-BE49-F238E27FC236}">
                <a16:creationId xmlns:a16="http://schemas.microsoft.com/office/drawing/2014/main" id="{4B907265-4D54-6354-AE82-7708861017D2}"/>
              </a:ext>
            </a:extLst>
          </p:cNvPr>
          <p:cNvSpPr txBox="1"/>
          <p:nvPr/>
        </p:nvSpPr>
        <p:spPr>
          <a:xfrm>
            <a:off x="586409" y="47404"/>
            <a:ext cx="11141765"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92D6C">
                    <a:lumMod val="50000"/>
                  </a:srgbClr>
                </a:solidFill>
                <a:effectLst/>
                <a:uLnTx/>
                <a:uFillTx/>
                <a:latin typeface="Calibri" panose="020F0502020204030204" pitchFamily="34" charset="0"/>
                <a:cs typeface="Calibri" panose="020F0502020204030204" pitchFamily="34" charset="0"/>
              </a:rPr>
              <a:t>1. </a:t>
            </a:r>
            <a:r>
              <a:rPr kumimoji="0" lang="en-US" sz="4400" b="1" i="0" u="none" strike="noStrike" kern="1200" cap="none" spc="0" normalizeH="0" baseline="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Xếp</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các</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mở</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bài</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sau</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đây</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vào</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nhóm</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thích</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hợp</a:t>
            </a:r>
            <a:r>
              <a:rPr kumimoji="0" lang="en-US" sz="4400" b="1" i="0" u="none" strike="noStrike" kern="1200" cap="none" spc="0" normalizeH="0" baseline="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endParaRPr kumimoji="0" lang="en-US" sz="2000" b="0" i="0" u="none" strike="noStrike" kern="1200" cap="none" spc="0" normalizeH="0" baseline="0" noProof="0" dirty="0">
              <a:ln>
                <a:noFill/>
              </a:ln>
              <a:solidFill>
                <a:srgbClr val="092D6C">
                  <a:lumMod val="50000"/>
                </a:srgbClr>
              </a:solidFill>
              <a:effectLst/>
              <a:uLnTx/>
              <a:uFillTx/>
              <a:latin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795131" y="1232453"/>
            <a:ext cx="10296939" cy="1043608"/>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i="1" dirty="0">
                <a:solidFill>
                  <a:schemeClr val="tx1"/>
                </a:solidFill>
              </a:rPr>
              <a:t>Cô bé Lọ Lem </a:t>
            </a:r>
            <a:r>
              <a:rPr lang="vi-VN" sz="3200" dirty="0">
                <a:solidFill>
                  <a:schemeClr val="tx1"/>
                </a:solidFill>
              </a:rPr>
              <a:t>là câu chuyện cổ tích nổi tiếng mà trẻ em trên khắp thế giới đều đã từng được nghe kể.</a:t>
            </a:r>
            <a:endParaRPr lang="en-US" sz="3200" dirty="0">
              <a:solidFill>
                <a:schemeClr val="tx1"/>
              </a:solidFill>
            </a:endParaRPr>
          </a:p>
        </p:txBody>
      </p:sp>
      <p:sp>
        <p:nvSpPr>
          <p:cNvPr id="6" name="Rectangle: Rounded Corners 5">
            <a:extLst>
              <a:ext uri="{FF2B5EF4-FFF2-40B4-BE49-F238E27FC236}">
                <a16:creationId xmlns:a16="http://schemas.microsoft.com/office/drawing/2014/main" id="{BDD9F04F-F921-571B-2B69-52BD4989C671}"/>
              </a:ext>
            </a:extLst>
          </p:cNvPr>
          <p:cNvSpPr/>
          <p:nvPr/>
        </p:nvSpPr>
        <p:spPr>
          <a:xfrm>
            <a:off x="725557" y="2594113"/>
            <a:ext cx="10296939" cy="142129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rPr>
              <a:t>Em được mẹ tặng cuốn sách có nhan đề </a:t>
            </a:r>
            <a:r>
              <a:rPr lang="vi-VN" sz="3200" i="1" dirty="0">
                <a:solidFill>
                  <a:schemeClr val="tx1"/>
                </a:solidFill>
              </a:rPr>
              <a:t>108 truyện cổ tích hay nhất thế giới</a:t>
            </a:r>
            <a:r>
              <a:rPr lang="vi-VN" sz="3200" dirty="0">
                <a:solidFill>
                  <a:schemeClr val="tx1"/>
                </a:solidFill>
              </a:rPr>
              <a:t>. Đọc cuốn sách, em thấy thú vị nhất là câu chuyện </a:t>
            </a:r>
            <a:r>
              <a:rPr lang="vi-VN" sz="3200" i="1" dirty="0">
                <a:solidFill>
                  <a:schemeClr val="tx1"/>
                </a:solidFill>
              </a:rPr>
              <a:t>Cô bé Lọ Lem</a:t>
            </a:r>
            <a:r>
              <a:rPr lang="vi-VN" sz="3200" dirty="0">
                <a:solidFill>
                  <a:schemeClr val="tx1"/>
                </a:solidFill>
              </a:rPr>
              <a:t>.</a:t>
            </a:r>
          </a:p>
        </p:txBody>
      </p:sp>
      <p:sp>
        <p:nvSpPr>
          <p:cNvPr id="7" name="Rectangle: Rounded Corners 6">
            <a:extLst>
              <a:ext uri="{FF2B5EF4-FFF2-40B4-BE49-F238E27FC236}">
                <a16:creationId xmlns:a16="http://schemas.microsoft.com/office/drawing/2014/main" id="{B90472EF-D198-DB6C-5071-A140D3A848B8}"/>
              </a:ext>
            </a:extLst>
          </p:cNvPr>
          <p:cNvSpPr/>
          <p:nvPr/>
        </p:nvSpPr>
        <p:spPr>
          <a:xfrm>
            <a:off x="735497" y="4363278"/>
            <a:ext cx="10992677" cy="2153635"/>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rPr>
              <a:t>Tối nào cũng vậy, bằng giọng ấm áp, bà lại kể cho em nghe một câu chuyện cổ tích từ ngày xửa ngày xưa. Trong những câu chuyện bà kể, em nhớ mãi câu chuyện </a:t>
            </a:r>
            <a:r>
              <a:rPr lang="vi-VN" sz="3200" i="1" dirty="0">
                <a:solidFill>
                  <a:schemeClr val="tx1"/>
                </a:solidFill>
              </a:rPr>
              <a:t>Cô bé Lọ Lem </a:t>
            </a:r>
            <a:r>
              <a:rPr lang="vi-VN" sz="3200" dirty="0">
                <a:solidFill>
                  <a:schemeClr val="tx1"/>
                </a:solidFill>
              </a:rPr>
              <a:t>với bao nhiêu phép biến hoá nhiệm màu.</a:t>
            </a:r>
          </a:p>
        </p:txBody>
      </p:sp>
      <p:sp>
        <p:nvSpPr>
          <p:cNvPr id="8" name="Rectangle 7"/>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930810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5" name="Picture 4" descr="Calendar&#10;&#10;Description automatically generated">
            <a:extLst>
              <a:ext uri="{FF2B5EF4-FFF2-40B4-BE49-F238E27FC236}">
                <a16:creationId xmlns:a16="http://schemas.microsoft.com/office/drawing/2014/main" id="{1DCA408B-7874-5685-F439-01EF6FEB4A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322" y="1143482"/>
            <a:ext cx="5714518" cy="5714518"/>
          </a:xfrm>
          <a:prstGeom prst="rect">
            <a:avLst/>
          </a:prstGeom>
        </p:spPr>
      </p:pic>
      <p:pic>
        <p:nvPicPr>
          <p:cNvPr id="8" name="图片 1">
            <a:extLst>
              <a:ext uri="{FF2B5EF4-FFF2-40B4-BE49-F238E27FC236}">
                <a16:creationId xmlns:a16="http://schemas.microsoft.com/office/drawing/2014/main" id="{58FE0148-21A4-375D-2B06-8FAF2A97B0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0314" y="3811256"/>
            <a:ext cx="660994" cy="673642"/>
          </a:xfrm>
          <a:prstGeom prst="rect">
            <a:avLst/>
          </a:prstGeom>
        </p:spPr>
      </p:pic>
      <p:sp>
        <p:nvSpPr>
          <p:cNvPr id="10" name="文本框 14">
            <a:extLst>
              <a:ext uri="{FF2B5EF4-FFF2-40B4-BE49-F238E27FC236}">
                <a16:creationId xmlns:a16="http://schemas.microsoft.com/office/drawing/2014/main" id="{0D93FD92-7A94-5335-CBF7-7AC1EC2FDD9E}"/>
              </a:ext>
            </a:extLst>
          </p:cNvPr>
          <p:cNvSpPr txBox="1"/>
          <p:nvPr/>
        </p:nvSpPr>
        <p:spPr>
          <a:xfrm>
            <a:off x="6648612" y="3773301"/>
            <a:ext cx="4490682" cy="1077218"/>
          </a:xfrm>
          <a:prstGeom prst="rect">
            <a:avLst/>
          </a:prstGeom>
          <a:noFill/>
        </p:spPr>
        <p:txBody>
          <a:bodyPr wrap="square" rtlCol="0">
            <a:spAutoFit/>
          </a:bodyPr>
          <a:lstStyle/>
          <a:p>
            <a:pPr lvl="0" algn="just">
              <a:defRPr/>
            </a:pPr>
            <a:r>
              <a:rPr lang="en-029" sz="3200" dirty="0" err="1">
                <a:solidFill>
                  <a:prstClr val="black"/>
                </a:solidFill>
                <a:latin typeface="Calibri" panose="020F0502020204030204"/>
                <a:cs typeface="Calibri" panose="020F0502020204030204" pitchFamily="34" charset="0"/>
              </a:rPr>
              <a:t>Trao</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đổi</a:t>
            </a:r>
            <a:r>
              <a:rPr lang="en-029" sz="3200" dirty="0">
                <a:solidFill>
                  <a:prstClr val="black"/>
                </a:solidFill>
                <a:latin typeface="Calibri" panose="020F0502020204030204"/>
                <a:cs typeface="Calibri" panose="020F0502020204030204" pitchFamily="34" charset="0"/>
              </a:rPr>
              <a:t> ý </a:t>
            </a:r>
            <a:r>
              <a:rPr lang="en-029" sz="3200" dirty="0" err="1">
                <a:solidFill>
                  <a:prstClr val="black"/>
                </a:solidFill>
                <a:latin typeface="Calibri" panose="020F0502020204030204"/>
                <a:cs typeface="Calibri" panose="020F0502020204030204" pitchFamily="34" charset="0"/>
              </a:rPr>
              <a:t>kiến</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để</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thống</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nhất</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đáp</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án</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p:txBody>
      </p:sp>
      <p:sp>
        <p:nvSpPr>
          <p:cNvPr id="13" name="TextBox 12">
            <a:extLst>
              <a:ext uri="{FF2B5EF4-FFF2-40B4-BE49-F238E27FC236}">
                <a16:creationId xmlns:a16="http://schemas.microsoft.com/office/drawing/2014/main" id="{27C041C6-D169-E81C-30D6-A9221E8DB75D}"/>
              </a:ext>
            </a:extLst>
          </p:cNvPr>
          <p:cNvSpPr txBox="1"/>
          <p:nvPr/>
        </p:nvSpPr>
        <p:spPr>
          <a:xfrm>
            <a:off x="6617025" y="4877552"/>
            <a:ext cx="448741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Chia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sẻ</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kết</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quả</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trước</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lớp</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4" name="图片 1">
            <a:extLst>
              <a:ext uri="{FF2B5EF4-FFF2-40B4-BE49-F238E27FC236}">
                <a16:creationId xmlns:a16="http://schemas.microsoft.com/office/drawing/2014/main" id="{297682F6-76E2-0B61-D7C9-993F64DF96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73945" y="4802638"/>
            <a:ext cx="660994" cy="673642"/>
          </a:xfrm>
          <a:prstGeom prst="rect">
            <a:avLst/>
          </a:prstGeom>
        </p:spPr>
      </p:pic>
      <p:pic>
        <p:nvPicPr>
          <p:cNvPr id="15" name="Picture 14">
            <a:extLst>
              <a:ext uri="{FF2B5EF4-FFF2-40B4-BE49-F238E27FC236}">
                <a16:creationId xmlns:a16="http://schemas.microsoft.com/office/drawing/2014/main" id="{7B8135C6-66FA-339B-CF74-DD2319C64670}"/>
              </a:ext>
            </a:extLst>
          </p:cNvPr>
          <p:cNvPicPr>
            <a:picLocks noChangeAspect="1"/>
          </p:cNvPicPr>
          <p:nvPr/>
        </p:nvPicPr>
        <p:blipFill>
          <a:blip r:embed="rId4"/>
          <a:stretch>
            <a:fillRect/>
          </a:stretch>
        </p:blipFill>
        <p:spPr>
          <a:xfrm>
            <a:off x="1367259" y="853749"/>
            <a:ext cx="3456732" cy="1664352"/>
          </a:xfrm>
          <a:prstGeom prst="rect">
            <a:avLst/>
          </a:prstGeom>
        </p:spPr>
      </p:pic>
      <p:pic>
        <p:nvPicPr>
          <p:cNvPr id="16" name="Picture 15">
            <a:extLst>
              <a:ext uri="{FF2B5EF4-FFF2-40B4-BE49-F238E27FC236}">
                <a16:creationId xmlns:a16="http://schemas.microsoft.com/office/drawing/2014/main" id="{9E9670EB-61D2-68BE-6553-D740E19C6853}"/>
              </a:ext>
            </a:extLst>
          </p:cNvPr>
          <p:cNvPicPr>
            <a:picLocks noChangeAspect="1"/>
          </p:cNvPicPr>
          <p:nvPr/>
        </p:nvPicPr>
        <p:blipFill>
          <a:blip r:embed="rId5"/>
          <a:stretch>
            <a:fillRect/>
          </a:stretch>
        </p:blipFill>
        <p:spPr>
          <a:xfrm>
            <a:off x="5307496" y="629130"/>
            <a:ext cx="6104806" cy="3128228"/>
          </a:xfrm>
          <a:prstGeom prst="rect">
            <a:avLst/>
          </a:prstGeom>
        </p:spPr>
      </p:pic>
      <p:sp>
        <p:nvSpPr>
          <p:cNvPr id="11" name="Rectangle 10"/>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208416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fltVal val="0"/>
                                          </p:val>
                                        </p:tav>
                                        <p:tav tm="100000">
                                          <p:val>
                                            <p:strVal val="#ppt_w"/>
                                          </p:val>
                                        </p:tav>
                                      </p:tavLst>
                                    </p:anim>
                                    <p:anim calcmode="lin" valueType="num">
                                      <p:cBhvr>
                                        <p:cTn id="15" dur="1000" fill="hold"/>
                                        <p:tgtEl>
                                          <p:spTgt spid="8"/>
                                        </p:tgtEl>
                                        <p:attrNameLst>
                                          <p:attrName>ppt_h</p:attrName>
                                        </p:attrNameLst>
                                      </p:cBhvr>
                                      <p:tavLst>
                                        <p:tav tm="0">
                                          <p:val>
                                            <p:fltVal val="0"/>
                                          </p:val>
                                        </p:tav>
                                        <p:tav tm="100000">
                                          <p:val>
                                            <p:strVal val="#ppt_h"/>
                                          </p:val>
                                        </p:tav>
                                      </p:tavLst>
                                    </p:anim>
                                    <p:anim calcmode="lin" valueType="num">
                                      <p:cBhvr>
                                        <p:cTn id="16" dur="1000" fill="hold"/>
                                        <p:tgtEl>
                                          <p:spTgt spid="8"/>
                                        </p:tgtEl>
                                        <p:attrNameLst>
                                          <p:attrName>style.rotation</p:attrName>
                                        </p:attrNameLst>
                                      </p:cBhvr>
                                      <p:tavLst>
                                        <p:tav tm="0">
                                          <p:val>
                                            <p:fltVal val="90"/>
                                          </p:val>
                                        </p:tav>
                                        <p:tav tm="100000">
                                          <p:val>
                                            <p:fltVal val="0"/>
                                          </p:val>
                                        </p:tav>
                                      </p:tavLst>
                                    </p:anim>
                                    <p:animEffect transition="in" filter="fade">
                                      <p:cBhvr>
                                        <p:cTn id="17" dur="10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1000" fill="hold"/>
                                        <p:tgtEl>
                                          <p:spTgt spid="14"/>
                                        </p:tgtEl>
                                        <p:attrNameLst>
                                          <p:attrName>ppt_w</p:attrName>
                                        </p:attrNameLst>
                                      </p:cBhvr>
                                      <p:tavLst>
                                        <p:tav tm="0">
                                          <p:val>
                                            <p:fltVal val="0"/>
                                          </p:val>
                                        </p:tav>
                                        <p:tav tm="100000">
                                          <p:val>
                                            <p:strVal val="#ppt_w"/>
                                          </p:val>
                                        </p:tav>
                                      </p:tavLst>
                                    </p:anim>
                                    <p:anim calcmode="lin" valueType="num">
                                      <p:cBhvr>
                                        <p:cTn id="26" dur="1000" fill="hold"/>
                                        <p:tgtEl>
                                          <p:spTgt spid="14"/>
                                        </p:tgtEl>
                                        <p:attrNameLst>
                                          <p:attrName>ppt_h</p:attrName>
                                        </p:attrNameLst>
                                      </p:cBhvr>
                                      <p:tavLst>
                                        <p:tav tm="0">
                                          <p:val>
                                            <p:fltVal val="0"/>
                                          </p:val>
                                        </p:tav>
                                        <p:tav tm="100000">
                                          <p:val>
                                            <p:strVal val="#ppt_h"/>
                                          </p:val>
                                        </p:tav>
                                      </p:tavLst>
                                    </p:anim>
                                    <p:anim calcmode="lin" valueType="num">
                                      <p:cBhvr>
                                        <p:cTn id="27" dur="1000" fill="hold"/>
                                        <p:tgtEl>
                                          <p:spTgt spid="14"/>
                                        </p:tgtEl>
                                        <p:attrNameLst>
                                          <p:attrName>style.rotation</p:attrName>
                                        </p:attrNameLst>
                                      </p:cBhvr>
                                      <p:tavLst>
                                        <p:tav tm="0">
                                          <p:val>
                                            <p:fltVal val="90"/>
                                          </p:val>
                                        </p:tav>
                                        <p:tav tm="100000">
                                          <p:val>
                                            <p:fltVal val="0"/>
                                          </p:val>
                                        </p:tav>
                                      </p:tavLst>
                                    </p:anim>
                                    <p:animEffect transition="in" filter="fade">
                                      <p:cBhvr>
                                        <p:cTn id="28" dur="1000"/>
                                        <p:tgtEl>
                                          <p:spTgt spid="14"/>
                                        </p:tgtEl>
                                      </p:cBhvr>
                                    </p:animEffect>
                                  </p:childTnLst>
                                </p:cTn>
                              </p:par>
                            </p:childTnLst>
                          </p:cTn>
                        </p:par>
                        <p:par>
                          <p:cTn id="29" fill="hold">
                            <p:stCondLst>
                              <p:cond delay="1000"/>
                            </p:stCondLst>
                            <p:childTnLst>
                              <p:par>
                                <p:cTn id="30" presetID="14" presetClass="entr" presetSubtype="10"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randombar(horizontal)">
                                      <p:cBhvr>
                                        <p:cTn id="32"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TotalTime>
  <Words>1124</Words>
  <Application>Microsoft Office PowerPoint</Application>
  <PresentationFormat>Widescreen</PresentationFormat>
  <Paragraphs>70</Paragraphs>
  <Slides>25</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#9Slide02 Noi dung dai</vt:lpstr>
      <vt:lpstr>#9Slide02 Tieu de dai</vt:lpstr>
      <vt:lpstr>Arial</vt:lpstr>
      <vt:lpstr>Calibri</vt:lpstr>
      <vt:lpstr>Cambria</vt:lpstr>
      <vt:lpstr>Wingdings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41</cp:revision>
  <dcterms:created xsi:type="dcterms:W3CDTF">2023-07-31T12:49:51Z</dcterms:created>
  <dcterms:modified xsi:type="dcterms:W3CDTF">2023-10-17T00:40:10Z</dcterms:modified>
</cp:coreProperties>
</file>