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54" r:id="rId2"/>
    <p:sldId id="324" r:id="rId3"/>
    <p:sldId id="286" r:id="rId4"/>
    <p:sldId id="326" r:id="rId5"/>
    <p:sldId id="331" r:id="rId6"/>
    <p:sldId id="332" r:id="rId7"/>
    <p:sldId id="333" r:id="rId8"/>
    <p:sldId id="327" r:id="rId9"/>
    <p:sldId id="345" r:id="rId10"/>
    <p:sldId id="336" r:id="rId11"/>
    <p:sldId id="344" r:id="rId12"/>
    <p:sldId id="364" r:id="rId13"/>
    <p:sldId id="352" r:id="rId14"/>
    <p:sldId id="361" r:id="rId15"/>
    <p:sldId id="362" r:id="rId16"/>
    <p:sldId id="365" r:id="rId17"/>
    <p:sldId id="366" r:id="rId18"/>
    <p:sldId id="349" r:id="rId19"/>
    <p:sldId id="32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DengXian" panose="02010600030101010101" pitchFamily="2" charset="-122"/>
      <p:regular r:id="rId27"/>
      <p:bold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Microsoft YaHei" panose="020B0503020204020204" pitchFamily="34" charset="-122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79C"/>
    <a:srgbClr val="00FFFF"/>
    <a:srgbClr val="D27C15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78" y="4743295"/>
            <a:ext cx="4889518" cy="27500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244" y="-408065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文本框 11"/>
          <p:cNvSpPr txBox="1"/>
          <p:nvPr>
            <p:custDataLst>
              <p:tags r:id="rId4"/>
            </p:custDataLst>
          </p:nvPr>
        </p:nvSpPr>
        <p:spPr>
          <a:xfrm>
            <a:off x="3367805" y="2885152"/>
            <a:ext cx="72210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Microsoft YaHei" panose="020B0503020204020204" pitchFamily="34" charset="-122"/>
              </a:rPr>
              <a:t>CHIA MỘT </a:t>
            </a:r>
            <a:r>
              <a:rPr lang="vi-VN" altLang="zh-CN" sz="8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Microsoft YaHei" panose="020B0503020204020204" pitchFamily="34" charset="-122"/>
              </a:rPr>
              <a:t>SỐ</a:t>
            </a:r>
            <a:endParaRPr lang="en-US" altLang="zh-CN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8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Microsoft YaHei" panose="020B0503020204020204" pitchFamily="34" charset="-122"/>
              </a:rPr>
              <a:t>CHO MỘT </a:t>
            </a:r>
            <a:r>
              <a:rPr lang="vi-VN" altLang="zh-CN" sz="88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Microsoft YaHei" panose="020B0503020204020204" pitchFamily="34" charset="-122"/>
              </a:rPr>
              <a:t>TÍCH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6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8657705" y="5915674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6D73E2F4-D6FA-878A-CA8F-C3D8EF2C85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165" y="58747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>
            <a:fillRect/>
          </a:stretch>
        </p:blipFill>
        <p:spPr>
          <a:xfrm>
            <a:off x="9710057" y="4054708"/>
            <a:ext cx="2696386" cy="2803291"/>
          </a:xfrm>
          <a:prstGeom prst="rect">
            <a:avLst/>
          </a:prstGeom>
        </p:spPr>
      </p:pic>
      <p:sp>
        <p:nvSpPr>
          <p:cNvPr id="4" name="太阳形 3"/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太阳形 6"/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太阳形 9"/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589456" y="277906"/>
            <a:ext cx="2057400" cy="1219200"/>
          </a:xfrm>
          <a:prstGeom prst="irregularSeal1">
            <a:avLst/>
          </a:prstGeom>
          <a:noFill/>
          <a:ln w="57150" cmpd="thickThin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826805" y="439838"/>
            <a:ext cx="7266538" cy="605291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80174" y="1469639"/>
            <a:ext cx="8513762" cy="2041525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  60 : 30   =   60 : (10 x 3)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                      =   60 : 10 :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                      =   6 :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                      =     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718053" y="3008683"/>
            <a:ext cx="2286000" cy="13716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 90 : 30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356728" y="2936115"/>
            <a:ext cx="2286000" cy="13716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b) 180 : 60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18EF494-1FDA-DE93-AD77-2E7054171F1D}"/>
              </a:ext>
            </a:extLst>
          </p:cNvPr>
          <p:cNvSpPr txBox="1"/>
          <p:nvPr/>
        </p:nvSpPr>
        <p:spPr>
          <a:xfrm>
            <a:off x="1464152" y="4053840"/>
            <a:ext cx="3925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 :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3BD5AE7-B2AB-0215-1B8A-0B65151C9FA2}"/>
              </a:ext>
            </a:extLst>
          </p:cNvPr>
          <p:cNvSpPr txBox="1"/>
          <p:nvPr/>
        </p:nvSpPr>
        <p:spPr>
          <a:xfrm>
            <a:off x="6010079" y="4071897"/>
            <a:ext cx="5083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 :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</a:t>
            </a:r>
          </a:p>
        </p:txBody>
      </p:sp>
      <p:pic>
        <p:nvPicPr>
          <p:cNvPr id="12" name="Google Shape;95;p1">
            <a:extLst>
              <a:ext uri="{FF2B5EF4-FFF2-40B4-BE49-F238E27FC236}">
                <a16:creationId xmlns:a16="http://schemas.microsoft.com/office/drawing/2014/main" id="{813B9D10-6772-A2FB-CE72-F3F87F4981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9834" y="2012880"/>
            <a:ext cx="11501171" cy="468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Cách 2:</a:t>
            </a:r>
            <a:endParaRPr lang="en-US"/>
          </a:p>
          <a:p>
            <a:r>
              <a:rPr lang="en-US"/>
              <a:t>Bài giải</a:t>
            </a:r>
          </a:p>
          <a:p>
            <a:r>
              <a:rPr lang="en-US"/>
              <a:t>Số tiền phải trả mỗi quyển vở đó là:</a:t>
            </a:r>
          </a:p>
          <a:p>
            <a:r>
              <a:rPr lang="en-US"/>
              <a:t>19200 : (2×4) = 19200 : 8 = 2400 (đồng)</a:t>
            </a:r>
          </a:p>
          <a:p>
            <a:r>
              <a:rPr lang="en-US"/>
              <a:t>Đáp số : 2400 đồng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10976482" y="-224939"/>
            <a:ext cx="1335729" cy="125226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0CDC61D-45AF-D6CD-293C-C7FA9D0B8A6E}"/>
              </a:ext>
            </a:extLst>
          </p:cNvPr>
          <p:cNvSpPr txBox="1"/>
          <p:nvPr/>
        </p:nvSpPr>
        <p:spPr>
          <a:xfrm>
            <a:off x="773822" y="463417"/>
            <a:ext cx="10673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19200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A74F0FB-D2DF-5A02-103A-757F88BD8935}"/>
              </a:ext>
            </a:extLst>
          </p:cNvPr>
          <p:cNvSpPr txBox="1"/>
          <p:nvPr/>
        </p:nvSpPr>
        <p:spPr>
          <a:xfrm>
            <a:off x="339834" y="2012880"/>
            <a:ext cx="5328971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2×4 = 8 (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19200 : 8 = 2400 (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2400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F6A5E7-43F9-E18E-AF55-A1D953CAB32A}"/>
              </a:ext>
            </a:extLst>
          </p:cNvPr>
          <p:cNvSpPr txBox="1"/>
          <p:nvPr/>
        </p:nvSpPr>
        <p:spPr>
          <a:xfrm>
            <a:off x="5668805" y="1864423"/>
            <a:ext cx="635793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19200 : (2×4) = 19200 : 8 = 2400 (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2400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45E88BF-F3A3-A15D-38B8-AD58D38D63FC}"/>
              </a:ext>
            </a:extLst>
          </p:cNvPr>
          <p:cNvCxnSpPr/>
          <p:nvPr/>
        </p:nvCxnSpPr>
        <p:spPr>
          <a:xfrm>
            <a:off x="5668805" y="2012880"/>
            <a:ext cx="0" cy="421646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95;p1">
            <a:extLst>
              <a:ext uri="{FF2B5EF4-FFF2-40B4-BE49-F238E27FC236}">
                <a16:creationId xmlns:a16="http://schemas.microsoft.com/office/drawing/2014/main" id="{C179D1C3-8910-2579-70CC-66884D8BC8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2D5B4772-18BC-F38B-5516-3387B4863F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>
            <a:fillRect/>
          </a:stretch>
        </p:blipFill>
        <p:spPr>
          <a:xfrm>
            <a:off x="9327114" y="3420319"/>
            <a:ext cx="2952991" cy="319028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57400" y="13716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Đúng ghi     , sai ghi      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69434" y="1371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Đ   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98573" y="137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 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968272" y="3425888"/>
            <a:ext cx="533400" cy="3810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044472" y="3203638"/>
            <a:ext cx="363538" cy="647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382000" y="2362200"/>
            <a:ext cx="533400" cy="3810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458200" y="4191000"/>
            <a:ext cx="533400" cy="38100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8534400" y="4129088"/>
            <a:ext cx="4572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133600" y="41148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2 : 7 = 14 : 7 = </a:t>
            </a: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2209800" y="3276600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7 x 28 : 2 = 4 x 14 = </a:t>
            </a: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2209800" y="2286000"/>
            <a:ext cx="548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28 : (7 x 2) = 28 : 7 : 2 =  4 : 2 = </a:t>
            </a: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8420100" y="2301875"/>
            <a:ext cx="381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2971800" y="762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</a:t>
            </a:r>
            <a:r>
              <a:rPr lang="vi-VN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???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AD16DF55-BC26-4E60-CD9B-8021451617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/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 rotWithShape="1">
                <a:blip r:embed="rId2"/>
                <a:stretch>
                  <a:fillRect l="-343" t="-1482" r="-3330" b="-84787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>
              <a:fillRect/>
            </a:stretch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/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 rotWithShape="1">
                <a:blip r:embed="rId6"/>
                <a:stretch>
                  <a:fillRect l="-1" t="-8" r="10" b="8"/>
                </a:stretch>
              </a:blipFill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06FC4308-3EF6-1678-DF23-69499EC477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3166" y="2106226"/>
            <a:ext cx="8846332" cy="4751774"/>
            <a:chOff x="615168" y="3340294"/>
            <a:chExt cx="8846332" cy="43917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>
              <a:fillRect/>
            </a:stretch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/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 rotWithShape="1">
                <a:blip r:embed="rId4"/>
                <a:stretch>
                  <a:fillRect l="-344" t="-1493" r="-3340" b="-84775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/>
              <p:cNvSpPr/>
              <p:nvPr/>
            </p:nvSpPr>
            <p:spPr>
              <a:xfrm>
                <a:off x="2445070" y="3831746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70" y="3831746"/>
                <a:ext cx="6202632" cy="1704339"/>
              </a:xfrm>
              <a:prstGeom prst="roundRect">
                <a:avLst/>
              </a:prstGeom>
              <a:blipFill rotWithShape="1">
                <a:blip r:embed="rId5"/>
                <a:stretch>
                  <a:fillRect l="-5" t="-9" r="4" b="9"/>
                </a:stretch>
              </a:blipFill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6" y="-172881"/>
            <a:ext cx="4574517" cy="4574517"/>
          </a:xfrm>
          <a:prstGeom prst="rect">
            <a:avLst/>
          </a:prstGeom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97C1522B-3F3C-3713-71DD-142B10D4E2A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C3BEFF48-C8D2-432C-DD79-1A4084BF22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/>
        </p:nvSpPr>
        <p:spPr>
          <a:xfrm>
            <a:off x="406400" y="439838"/>
            <a:ext cx="11400367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8" name="Google Shape;488;p57"/>
          <p:cNvSpPr txBox="1"/>
          <p:nvPr/>
        </p:nvSpPr>
        <p:spPr>
          <a:xfrm>
            <a:off x="406400" y="0"/>
            <a:ext cx="1148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2060"/>
              </a:buClr>
              <a:buSzPts val="2400"/>
            </a:pPr>
            <a:endParaRPr sz="2400" dirty="0"/>
          </a:p>
        </p:txBody>
      </p:sp>
      <p:sp>
        <p:nvSpPr>
          <p:cNvPr id="489" name="Google Shape;489;p57"/>
          <p:cNvSpPr txBox="1"/>
          <p:nvPr/>
        </p:nvSpPr>
        <p:spPr>
          <a:xfrm>
            <a:off x="3251200" y="914400"/>
            <a:ext cx="5791200" cy="53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200" indent="-457200" algn="ctr">
              <a:buClr>
                <a:srgbClr val="FF0000"/>
              </a:buClr>
              <a:buSzPts val="2400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sz="2400" dirty="0"/>
          </a:p>
          <a:p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90" name="Google Shape;490;p57"/>
          <p:cNvSpPr txBox="1"/>
          <p:nvPr/>
        </p:nvSpPr>
        <p:spPr>
          <a:xfrm>
            <a:off x="385234" y="3098800"/>
            <a:ext cx="11421533" cy="1752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kia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57"/>
          <p:cNvSpPr/>
          <p:nvPr/>
        </p:nvSpPr>
        <p:spPr>
          <a:xfrm>
            <a:off x="4399623" y="1820917"/>
            <a:ext cx="2844800" cy="685800"/>
          </a:xfrm>
          <a:prstGeom prst="ellipse">
            <a:avLst/>
          </a:prstGeom>
          <a:gradFill>
            <a:gsLst>
              <a:gs pos="0">
                <a:srgbClr val="A3A3A3"/>
              </a:gs>
              <a:gs pos="100000">
                <a:srgbClr val="4A4A4A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2300"/>
            </a:pPr>
            <a:r>
              <a:rPr lang="en-US" sz="30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Tính chất</a:t>
            </a:r>
            <a:endParaRPr sz="3065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>
            <a:fillRect/>
          </a:stretch>
        </p:blipFill>
        <p:spPr>
          <a:xfrm>
            <a:off x="9042400" y="4584245"/>
            <a:ext cx="2958354" cy="2083711"/>
          </a:xfrm>
          <a:prstGeom prst="rect">
            <a:avLst/>
          </a:prstGeom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14D1EFA8-00C1-6587-C945-0FEC864ED3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7" y="-363081"/>
            <a:ext cx="12076023" cy="72210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4346" y="187472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BT </a:t>
            </a:r>
            <a:r>
              <a:rPr 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endParaRPr lang="vi-VN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Chia một tích cho một số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EA2D08B4-C53B-9DD9-083C-5C13BD595E9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835391" y="2527565"/>
            <a:ext cx="560940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TẠM BIỆT</a:t>
            </a:r>
          </a:p>
          <a:p>
            <a:pPr algn="ctr"/>
            <a:r>
              <a: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</a:t>
            </a:r>
            <a:r>
              <a:rPr lang="vi-VN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53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HỌC TỐT</a:t>
            </a:r>
            <a:endParaRPr lang="zh-CN" altLang="en-US" sz="53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B5B51CDE-220E-4087-97BA-76A45424BF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7A133BA0-BACA-F59C-4226-52C3874250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>
            <a:fillRect/>
          </a:stretch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859099" y="1095812"/>
            <a:ext cx="69247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vi-VN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67497 : 7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GB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950138" y="303104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670333" y="3060099"/>
            <a:ext cx="112778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67497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796630" y="3545081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999104" y="3545081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357289" y="4319282"/>
            <a:ext cx="381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159079" y="4307081"/>
            <a:ext cx="381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188515" y="3926081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992754" y="3926081"/>
            <a:ext cx="304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978161" y="349088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769760" y="3483168"/>
            <a:ext cx="2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201362" y="3493538"/>
            <a:ext cx="2984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9407383" y="3501415"/>
            <a:ext cx="457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5" name="Group 22"/>
          <p:cNvGrpSpPr/>
          <p:nvPr/>
        </p:nvGrpSpPr>
        <p:grpSpPr bwMode="auto">
          <a:xfrm>
            <a:off x="8798115" y="3087881"/>
            <a:ext cx="990600" cy="838200"/>
            <a:chOff x="2976" y="2688"/>
            <a:chExt cx="624" cy="528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2976" y="2688"/>
              <a:ext cx="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2976" y="29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340915" y="4661093"/>
            <a:ext cx="457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5735822C-3331-31FC-A5B5-E9791E52A9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5B1DF162-9E4E-3568-DF65-79CA2D73DB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>
            <a:fillRect/>
          </a:stretch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grpSp>
        <p:nvGrpSpPr>
          <p:cNvPr id="24" name="Group 7"/>
          <p:cNvGrpSpPr/>
          <p:nvPr/>
        </p:nvGrpSpPr>
        <p:grpSpPr bwMode="auto">
          <a:xfrm>
            <a:off x="1643063" y="1116827"/>
            <a:ext cx="8797925" cy="1266825"/>
            <a:chOff x="75" y="966"/>
            <a:chExt cx="5542" cy="798"/>
          </a:xfrm>
          <a:noFill/>
        </p:grpSpPr>
        <p:grpSp>
          <p:nvGrpSpPr>
            <p:cNvPr id="25" name="Group 8"/>
            <p:cNvGrpSpPr/>
            <p:nvPr/>
          </p:nvGrpSpPr>
          <p:grpSpPr bwMode="auto">
            <a:xfrm>
              <a:off x="75" y="1002"/>
              <a:ext cx="1728" cy="762"/>
              <a:chOff x="75" y="1002"/>
              <a:chExt cx="1728" cy="762"/>
            </a:xfrm>
            <a:grpFill/>
          </p:grpSpPr>
          <p:sp>
            <p:nvSpPr>
              <p:cNvPr id="32" name="AutoShape 9"/>
              <p:cNvSpPr>
                <a:spLocks noChangeArrowheads="1"/>
              </p:cNvSpPr>
              <p:nvPr/>
            </p:nvSpPr>
            <p:spPr bwMode="auto">
              <a:xfrm>
                <a:off x="75" y="1002"/>
                <a:ext cx="1728" cy="762"/>
              </a:xfrm>
              <a:prstGeom prst="cloudCallout">
                <a:avLst>
                  <a:gd name="adj1" fmla="val -14986"/>
                  <a:gd name="adj2" fmla="val 91731"/>
                </a:avLst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258" y="1161"/>
                <a:ext cx="1392" cy="3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: (3 x 2)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grpSp>
          <p:nvGrpSpPr>
            <p:cNvPr id="26" name="Group 11"/>
            <p:cNvGrpSpPr/>
            <p:nvPr/>
          </p:nvGrpSpPr>
          <p:grpSpPr bwMode="auto">
            <a:xfrm>
              <a:off x="1983" y="966"/>
              <a:ext cx="1728" cy="762"/>
              <a:chOff x="1983" y="966"/>
              <a:chExt cx="1728" cy="762"/>
            </a:xfrm>
            <a:grpFill/>
          </p:grpSpPr>
          <p:sp>
            <p:nvSpPr>
              <p:cNvPr id="30" name="AutoShape 12"/>
              <p:cNvSpPr>
                <a:spLocks noChangeArrowheads="1"/>
              </p:cNvSpPr>
              <p:nvPr/>
            </p:nvSpPr>
            <p:spPr bwMode="auto">
              <a:xfrm>
                <a:off x="1983" y="966"/>
                <a:ext cx="1728" cy="762"/>
              </a:xfrm>
              <a:prstGeom prst="cloudCallout">
                <a:avLst>
                  <a:gd name="adj1" fmla="val -10588"/>
                  <a:gd name="adj2" fmla="val 96718"/>
                </a:avLst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2309" y="1161"/>
                <a:ext cx="1126" cy="3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: 3 : 2</a:t>
                </a:r>
                <a:r>
                  <a:rPr lang="en-US" altLang="en-US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7" name="Group 14"/>
            <p:cNvGrpSpPr/>
            <p:nvPr/>
          </p:nvGrpSpPr>
          <p:grpSpPr bwMode="auto">
            <a:xfrm>
              <a:off x="3889" y="966"/>
              <a:ext cx="1728" cy="762"/>
              <a:chOff x="3889" y="966"/>
              <a:chExt cx="1728" cy="762"/>
            </a:xfrm>
            <a:grpFill/>
          </p:grpSpPr>
          <p:sp>
            <p:nvSpPr>
              <p:cNvPr id="28" name="AutoShape 15"/>
              <p:cNvSpPr>
                <a:spLocks noChangeArrowheads="1"/>
              </p:cNvSpPr>
              <p:nvPr/>
            </p:nvSpPr>
            <p:spPr bwMode="auto">
              <a:xfrm>
                <a:off x="3889" y="966"/>
                <a:ext cx="1728" cy="762"/>
              </a:xfrm>
              <a:prstGeom prst="cloudCallout">
                <a:avLst>
                  <a:gd name="adj1" fmla="val -7639"/>
                  <a:gd name="adj2" fmla="val 101838"/>
                </a:avLst>
              </a:prstGeom>
              <a:grp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4208" y="1161"/>
                <a:ext cx="1126" cy="3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: 2 : 3</a:t>
                </a:r>
                <a:r>
                  <a:rPr lang="en-US" altLang="en-US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4" name="Group 42"/>
          <p:cNvGrpSpPr/>
          <p:nvPr/>
        </p:nvGrpSpPr>
        <p:grpSpPr bwMode="auto">
          <a:xfrm>
            <a:off x="1952625" y="2564627"/>
            <a:ext cx="2438400" cy="1371600"/>
            <a:chOff x="192" y="2160"/>
            <a:chExt cx="1536" cy="1056"/>
          </a:xfrm>
          <a:noFill/>
        </p:grpSpPr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192" y="2160"/>
              <a:ext cx="1536" cy="105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354" y="2193"/>
              <a:ext cx="1325" cy="4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: (3 x 2)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1905000" y="3036114"/>
            <a:ext cx="2449513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24 : 6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1905000" y="3402827"/>
            <a:ext cx="1535113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grpSp>
        <p:nvGrpSpPr>
          <p:cNvPr id="39" name="Group 46"/>
          <p:cNvGrpSpPr/>
          <p:nvPr/>
        </p:nvGrpSpPr>
        <p:grpSpPr bwMode="auto">
          <a:xfrm>
            <a:off x="4824413" y="2564627"/>
            <a:ext cx="2438400" cy="1371600"/>
            <a:chOff x="2081" y="2160"/>
            <a:chExt cx="1536" cy="1056"/>
          </a:xfrm>
          <a:noFill/>
        </p:grpSpPr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081" y="2160"/>
              <a:ext cx="1536" cy="105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320" y="2162"/>
              <a:ext cx="1126" cy="4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: 3 : 2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953000" y="2959914"/>
            <a:ext cx="19812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724400" y="3264714"/>
            <a:ext cx="1524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= 4</a:t>
            </a:r>
          </a:p>
        </p:txBody>
      </p:sp>
      <p:grpSp>
        <p:nvGrpSpPr>
          <p:cNvPr id="44" name="Group 44"/>
          <p:cNvGrpSpPr/>
          <p:nvPr/>
        </p:nvGrpSpPr>
        <p:grpSpPr bwMode="auto">
          <a:xfrm>
            <a:off x="7772400" y="2515414"/>
            <a:ext cx="2438400" cy="1420813"/>
            <a:chOff x="3936" y="2118"/>
            <a:chExt cx="1536" cy="1094"/>
          </a:xfrm>
          <a:noFill/>
        </p:grpSpPr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3936" y="2156"/>
              <a:ext cx="1536" cy="105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4154" y="2118"/>
              <a:ext cx="1126" cy="4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 : 2 : 3</a:t>
              </a: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7772400" y="2945627"/>
            <a:ext cx="244555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8153400" y="4006077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7772400" y="3250427"/>
            <a:ext cx="195897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grpSp>
        <p:nvGrpSpPr>
          <p:cNvPr id="50" name="Group 39"/>
          <p:cNvGrpSpPr/>
          <p:nvPr/>
        </p:nvGrpSpPr>
        <p:grpSpPr bwMode="auto">
          <a:xfrm>
            <a:off x="1752600" y="4012427"/>
            <a:ext cx="8153400" cy="600075"/>
            <a:chOff x="595" y="3339"/>
            <a:chExt cx="4301" cy="509"/>
          </a:xfrm>
          <a:noFill/>
        </p:grpSpPr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595" y="3339"/>
              <a:ext cx="4224" cy="4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624" y="3404"/>
              <a:ext cx="4272" cy="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24 :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x 2)  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24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3 : 2  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24 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 : 3 </a:t>
              </a:r>
            </a:p>
          </p:txBody>
        </p:sp>
      </p:grp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2830513" y="620438"/>
            <a:ext cx="67706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52625" y="4761727"/>
            <a:ext cx="6917055" cy="1384995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1BEFE746-822B-2739-4010-D1C727DFDEA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7" grpId="0"/>
      <p:bldP spid="49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>
            <a:fillRect/>
          </a:stretch>
        </p:blipFill>
        <p:spPr>
          <a:xfrm>
            <a:off x="118351" y="1884218"/>
            <a:ext cx="2725099" cy="4973782"/>
          </a:xfrm>
          <a:prstGeom prst="rect">
            <a:avLst/>
          </a:prstGeom>
        </p:spPr>
      </p:pic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1524000" y="748325"/>
            <a:ext cx="91440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chia một số cho một tích có tác dụng gì?</a:t>
            </a:r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1524000" y="1767500"/>
            <a:ext cx="9906000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 bài toán với nhiều cách.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tính bài toán bằng cách thuận tiện nhất.</a:t>
            </a: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2041525" y="1110275"/>
            <a:ext cx="184150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174CDEFB-858C-F7EE-F6F7-A2FEF8A855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>
            <a:fillRect/>
          </a:stretch>
        </p:blipFill>
        <p:spPr>
          <a:xfrm>
            <a:off x="9164883" y="3429000"/>
            <a:ext cx="3027117" cy="351998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24200" y="51582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30 : (2 x 3 x 5)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754432" y="939632"/>
            <a:ext cx="9220200" cy="552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: (2 x 3 x 5) = 30 : (6 x 5)= 30 : 30 = 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2 : 3 : 5 = 15 : 3 : 5 = 5 : 5 = 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: 3 : 5 : 2 = 10 : 5 : 2 = 2 : 2 = 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6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7796870" y="77270"/>
            <a:ext cx="4652904" cy="2342905"/>
          </a:xfrm>
          <a:prstGeom prst="rect">
            <a:avLst/>
          </a:prstGeom>
        </p:spPr>
      </p:pic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6D9C799D-11A1-0C3B-1FF2-2522493C88E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9C0FF474-5264-D20D-29D3-B7CBAE99D3B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444281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3200">
              <a:latin typeface="HP001 4 hàng" panose="020B0603050302020204" pitchFamily="34" charset="0"/>
            </a:endParaRPr>
          </a:p>
        </p:txBody>
      </p:sp>
      <p:grpSp>
        <p:nvGrpSpPr>
          <p:cNvPr id="7" name="Group 1261"/>
          <p:cNvGrpSpPr/>
          <p:nvPr/>
        </p:nvGrpSpPr>
        <p:grpSpPr>
          <a:xfrm>
            <a:off x="10324092" y="3955907"/>
            <a:ext cx="467620" cy="422875"/>
            <a:chOff x="0" y="0"/>
            <a:chExt cx="935237" cy="845748"/>
          </a:xfrm>
          <a:noFill/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3200" ker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3200" ker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14400" y="1497657"/>
            <a:ext cx="4647579" cy="15240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30 : (5 x 2) = 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30 : 5 : 2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=  6 :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=  3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561979" y="1390069"/>
            <a:ext cx="4365792" cy="15240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30 : (5 x 2) = 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30 : 2 : 5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=  15 : 5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= 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    </a:t>
            </a: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>
            <a:fillRect/>
          </a:stretch>
        </p:blipFill>
        <p:spPr>
          <a:xfrm>
            <a:off x="8954256" y="3306591"/>
            <a:ext cx="3847749" cy="3256384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2B0973D2-E3A3-8FA6-E3D5-0B312AAD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671" y="3129245"/>
            <a:ext cx="3124200" cy="8382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28 : (2 x 7)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7935C60-CC56-38F9-3037-F6546136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92" y="4182621"/>
            <a:ext cx="4647579" cy="15240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28 : (2 x 7) = 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28 : 2 : 7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=  14 : 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=  2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D620A1E-295C-3978-660B-A1B46320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071" y="4075033"/>
            <a:ext cx="4365792" cy="15240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28 : (2 x 7) = </a:t>
            </a:r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28 : 7 : 2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=  4 :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= 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199609" y="438860"/>
            <a:ext cx="5237852" cy="696445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30 : (5 x 2)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25449588-0F35-AD28-BE00-DA2E4910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55" y="59137"/>
            <a:ext cx="3042138" cy="923151"/>
          </a:xfrm>
          <a:prstGeom prst="irregularSeal1">
            <a:avLst/>
          </a:prstGeom>
          <a:noFill/>
          <a:ln w="57150" cmpd="thickThin">
            <a:solidFill>
              <a:srgbClr val="FF0000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99938DF9-9CB3-E361-D183-9AFC51661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531" y="86358"/>
            <a:ext cx="4419600" cy="68580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pic>
        <p:nvPicPr>
          <p:cNvPr id="16" name="Google Shape;95;p1">
            <a:extLst>
              <a:ext uri="{FF2B5EF4-FFF2-40B4-BE49-F238E27FC236}">
                <a16:creationId xmlns:a16="http://schemas.microsoft.com/office/drawing/2014/main" id="{747FD192-9CBA-F8A3-946B-5617D92592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10" grpId="0" build="p"/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885</Words>
  <Application>Microsoft Office PowerPoint</Application>
  <PresentationFormat>Màn hình rộng</PresentationFormat>
  <Paragraphs>141</Paragraphs>
  <Slides>19</Slides>
  <Notes>4</Notes>
  <HiddenSlides>2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9" baseType="lpstr">
      <vt:lpstr>HP001 4 hàng</vt:lpstr>
      <vt:lpstr>DengXian</vt:lpstr>
      <vt:lpstr>Cambria Math</vt:lpstr>
      <vt:lpstr>Arial</vt:lpstr>
      <vt:lpstr>UTM Duepuntozero</vt:lpstr>
      <vt:lpstr>Microsoft YaHei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FNU LNU</cp:lastModifiedBy>
  <cp:revision>197</cp:revision>
  <dcterms:created xsi:type="dcterms:W3CDTF">2019-03-29T12:25:00Z</dcterms:created>
  <dcterms:modified xsi:type="dcterms:W3CDTF">2022-11-19T15:39:39Z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B1C0335EE274470D9D741B27C9FB08DF</vt:lpwstr>
  </property>
  <property fmtid="{D5CDD505-2E9C-101B-9397-08002B2CF9AE}" pid="3" name="KSOProductBuildVer">
    <vt:lpwstr>1033-11.2.0.10382</vt:lpwstr>
  </property>
</Properties>
</file>