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5"/>
  </p:notesMasterIdLst>
  <p:sldIdLst>
    <p:sldId id="471" r:id="rId11"/>
    <p:sldId id="353" r:id="rId12"/>
    <p:sldId id="510" r:id="rId13"/>
    <p:sldId id="511" r:id="rId14"/>
    <p:sldId id="352" r:id="rId15"/>
    <p:sldId id="512" r:id="rId16"/>
    <p:sldId id="513" r:id="rId17"/>
    <p:sldId id="514" r:id="rId18"/>
    <p:sldId id="519" r:id="rId19"/>
    <p:sldId id="515" r:id="rId20"/>
    <p:sldId id="516" r:id="rId21"/>
    <p:sldId id="517" r:id="rId22"/>
    <p:sldId id="518" r:id="rId23"/>
    <p:sldId id="492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 nguyễn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7257D"/>
    <a:srgbClr val="2C6181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834" y="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7" Type="http://schemas.openxmlformats.org/officeDocument/2006/relationships/slide" Target="slide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0143" y="1347261"/>
            <a:ext cx="917012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Toán</a:t>
            </a:r>
            <a:endParaRPr lang="en-US" sz="6600" b="1" dirty="0" smtClean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lvl="0" algn="ctr"/>
            <a:endParaRPr lang="en-US" sz="44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lvl="0" algn="ctr"/>
            <a:r>
              <a:rPr lang="en-US" sz="5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Nhân</a:t>
            </a:r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vi-VN" sz="5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xmlns="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76" y="877998"/>
            <a:ext cx="1191324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Bài 3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Tính diện tích của mảnh vườn hình vuông có cạnh dài 125m</a:t>
            </a:r>
            <a:r>
              <a:rPr lang="vi-VN" sz="40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HP001 4 hàng" panose="020B0603050302020204" pitchFamily="34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45098" y="1425508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860" y="2135897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33319" y="1425508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82471" y="3108534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HP001 4 hàng" panose="020B0603050302020204" pitchFamily="34" charset="0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vi-VN" sz="1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793711" y="4267411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476" y="5312026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</a:rPr>
              <a:t>125 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5876" y="2777686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5098" y="2450666"/>
            <a:ext cx="272573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vi-VN" sz="40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2076" y="3326063"/>
            <a:ext cx="8208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Diện tích mảnh vườn hình vuông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là: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512" y="3980113"/>
            <a:ext cx="2760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125 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125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=</a:t>
            </a:r>
            <a:endParaRPr lang="vi-VN" sz="3600" b="1" baseline="300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226" y="4755458"/>
            <a:ext cx="6104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    </a:t>
            </a:r>
            <a:r>
              <a:rPr lang="vi-VN" sz="3600" b="1" u="sng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Đáp </a:t>
            </a:r>
            <a:r>
              <a:rPr lang="vi-VN" sz="3600" b="1" u="sng" dirty="0">
                <a:solidFill>
                  <a:srgbClr val="002060"/>
                </a:solidFill>
                <a:latin typeface="HP001 4 hàng" panose="020B0603050302020204" pitchFamily="34" charset="0"/>
              </a:rPr>
              <a:t>số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  <a:r>
              <a:rPr lang="vi-VN" sz="3600" b="1" dirty="0"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15 625 m</a:t>
            </a:r>
            <a:r>
              <a:rPr lang="vi-VN" sz="3600" b="1" baseline="30000" dirty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07955" y="1995581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61361" y="4000585"/>
            <a:ext cx="333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15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625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(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m</a:t>
            </a:r>
            <a:r>
              <a:rPr lang="vi-VN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en-US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)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6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xmlns="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546247" y="271081"/>
            <a:ext cx="6953935" cy="6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3047603" y="2134562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268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2790465" y="2467937"/>
            <a:ext cx="609522" cy="51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3006333" y="2779004"/>
            <a:ext cx="1371421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235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2790464" y="3125076"/>
            <a:ext cx="1828563" cy="36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</a:t>
            </a:r>
          </a:p>
        </p:txBody>
      </p:sp>
      <p:sp>
        <p:nvSpPr>
          <p:cNvPr id="32775" name="Text Box 38"/>
          <p:cNvSpPr txBox="1">
            <a:spLocks noChangeArrowheads="1"/>
          </p:cNvSpPr>
          <p:nvPr/>
        </p:nvSpPr>
        <p:spPr bwMode="auto">
          <a:xfrm>
            <a:off x="3199983" y="3963124"/>
            <a:ext cx="685711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2541257" y="4150425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536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>
            <a:off x="2792049" y="3778998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804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2438085" y="4434569"/>
            <a:ext cx="1828563" cy="3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____________</a:t>
            </a: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2507927" y="4628243"/>
            <a:ext cx="2057132" cy="5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62980</a:t>
            </a:r>
          </a:p>
        </p:txBody>
      </p:sp>
      <p:sp>
        <p:nvSpPr>
          <p:cNvPr id="32780" name="Text Box 43"/>
          <p:cNvSpPr txBox="1">
            <a:spLocks noChangeArrowheads="1"/>
          </p:cNvSpPr>
          <p:nvPr/>
        </p:nvSpPr>
        <p:spPr bwMode="auto">
          <a:xfrm>
            <a:off x="2809512" y="3305985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7594" y="2186952"/>
            <a:ext cx="2514273" cy="3071412"/>
            <a:chOff x="2112" y="1310"/>
            <a:chExt cx="1584" cy="1935"/>
          </a:xfrm>
        </p:grpSpPr>
        <p:sp>
          <p:nvSpPr>
            <p:cNvPr id="32809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10" name="Text Box 44"/>
            <p:cNvSpPr txBox="1">
              <a:spLocks noChangeArrowheads="1"/>
            </p:cNvSpPr>
            <p:nvPr/>
          </p:nvSpPr>
          <p:spPr bwMode="auto">
            <a:xfrm>
              <a:off x="2474" y="131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2296" y="153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800" b="1" dirty="0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12" name="Text Box 46"/>
            <p:cNvSpPr txBox="1">
              <a:spLocks noChangeArrowheads="1"/>
            </p:cNvSpPr>
            <p:nvPr/>
          </p:nvSpPr>
          <p:spPr bwMode="auto">
            <a:xfrm>
              <a:off x="2476" y="1753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13" name="Text Box 47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</a:t>
              </a:r>
            </a:p>
          </p:txBody>
        </p:sp>
        <p:sp>
          <p:nvSpPr>
            <p:cNvPr id="32814" name="Text Box 49"/>
            <p:cNvSpPr txBox="1">
              <a:spLocks noChangeArrowheads="1"/>
            </p:cNvSpPr>
            <p:nvPr/>
          </p:nvSpPr>
          <p:spPr bwMode="auto">
            <a:xfrm>
              <a:off x="2112" y="27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____________</a:t>
              </a:r>
            </a:p>
          </p:txBody>
        </p:sp>
        <p:sp>
          <p:nvSpPr>
            <p:cNvPr id="32815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2680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2361" y="2121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17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32782" name="AutoShape 6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0939" y="1283836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 dirty="0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5253940" y="1241731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923768" y="1225858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34886" y="2286943"/>
            <a:ext cx="2325386" cy="3133318"/>
            <a:chOff x="3676" y="1336"/>
            <a:chExt cx="1465" cy="1974"/>
          </a:xfrm>
        </p:grpSpPr>
        <p:sp>
          <p:nvSpPr>
            <p:cNvPr id="32802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05" name="Text Box 118"/>
            <p:cNvSpPr txBox="1">
              <a:spLocks noChangeArrowheads="1"/>
            </p:cNvSpPr>
            <p:nvPr/>
          </p:nvSpPr>
          <p:spPr bwMode="auto">
            <a:xfrm>
              <a:off x="3802" y="237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06" name="Text Box 119"/>
            <p:cNvSpPr txBox="1">
              <a:spLocks noChangeArrowheads="1"/>
            </p:cNvSpPr>
            <p:nvPr/>
          </p:nvSpPr>
          <p:spPr bwMode="auto">
            <a:xfrm>
              <a:off x="3676" y="2945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135340</a:t>
              </a:r>
            </a:p>
          </p:txBody>
        </p:sp>
        <p:sp>
          <p:nvSpPr>
            <p:cNvPr id="32807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08" name="Text Box 121"/>
            <p:cNvSpPr txBox="1">
              <a:spLocks noChangeArrowheads="1"/>
            </p:cNvSpPr>
            <p:nvPr/>
          </p:nvSpPr>
          <p:spPr bwMode="auto">
            <a:xfrm>
              <a:off x="3796" y="2623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19008" y="3486937"/>
            <a:ext cx="12952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3771" y="4839310"/>
            <a:ext cx="12952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8" name="Picture 124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5663" y="6491683"/>
            <a:ext cx="380950" cy="3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39687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667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6648" y="5580619"/>
            <a:ext cx="822218" cy="860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2521" y="5580619"/>
            <a:ext cx="990471" cy="9619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0447" y="5580577"/>
            <a:ext cx="1904752" cy="838091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01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2176" y="4729788"/>
            <a:ext cx="1331738" cy="1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128763" y="1389060"/>
            <a:ext cx="2083131" cy="3230151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18868909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06341" y="2686941"/>
            <a:ext cx="8604716" cy="2480940"/>
          </a:xfrm>
        </p:spPr>
        <p:txBody>
          <a:bodyPr>
            <a:normAutofit fontScale="92500" lnSpcReduction="10000"/>
          </a:bodyPr>
          <a:lstStyle/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8067" y="5271054"/>
            <a:ext cx="1331740" cy="1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39687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667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6648" y="5580619"/>
            <a:ext cx="822218" cy="860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2521" y="5580619"/>
            <a:ext cx="990471" cy="9619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0447" y="5580577"/>
            <a:ext cx="1904752" cy="838091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1" name="TextBox 20"/>
          <p:cNvSpPr txBox="1">
            <a:spLocks noChangeArrowheads="1"/>
          </p:cNvSpPr>
          <p:nvPr/>
        </p:nvSpPr>
        <p:spPr bwMode="auto">
          <a:xfrm>
            <a:off x="3490460" y="1109206"/>
            <a:ext cx="8360274" cy="14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5703" y="3280588"/>
            <a:ext cx="933329" cy="7619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xmlns="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01" descr="1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91" y="1507735"/>
            <a:ext cx="11856023" cy="4347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7727" y="495378"/>
            <a:ext cx="8665035" cy="1015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328" y="2818272"/>
            <a:ext cx="8871835" cy="267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</a:t>
            </a: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(Tính từ phải sang trái)</a:t>
            </a:r>
          </a:p>
          <a:p>
            <a:pPr algn="just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lấy từng chữ số của thừa số thứ hai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được kết quả của phép nhân với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chữ số.</a:t>
            </a:r>
          </a:p>
        </p:txBody>
      </p:sp>
    </p:spTree>
    <p:extLst>
      <p:ext uri="{BB962C8B-B14F-4D97-AF65-F5344CB8AC3E}">
        <p14:creationId xmlns:p14="http://schemas.microsoft.com/office/powerpoint/2010/main" val="29484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8"/>
            <a:ext cx="12190413" cy="6857107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1" y="4069"/>
            <a:ext cx="1881472" cy="10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4202" y="822690"/>
            <a:ext cx="6662008" cy="3610179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46016" y="2012822"/>
            <a:ext cx="52954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lại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học</a:t>
            </a:r>
            <a:r>
              <a:rPr lang="en-US" altLang="en-US" sz="30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trước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Nhân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với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ba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theo</a:t>
            </a:r>
            <a:r>
              <a:rPr lang="en-US" altLang="en-US" sz="3000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016" y="5638960"/>
            <a:ext cx="9441222" cy="100793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5389" y="470311"/>
            <a:ext cx="3851831" cy="704758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 dirty="0" err="1">
                <a:solidFill>
                  <a:srgbClr val="006600"/>
                </a:solidFill>
              </a:rPr>
              <a:t>Dặn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dò</a:t>
            </a:r>
            <a:endParaRPr lang="vi-V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xmlns="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8EC162DB-A19B-4EA6-8374-E4A818073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DF0C2167-4801-4265-AE22-C66EB1BD9578}"/>
              </a:ext>
            </a:extLst>
          </p:cNvPr>
          <p:cNvGrpSpPr/>
          <p:nvPr/>
        </p:nvGrpSpPr>
        <p:grpSpPr>
          <a:xfrm>
            <a:off x="3181545" y="2047164"/>
            <a:ext cx="5754720" cy="1924335"/>
            <a:chOff x="2802618" y="3136900"/>
            <a:chExt cx="6578600" cy="1018073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E8F2543-D08F-42E3-BD60-96EAA3B98357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BD3A640C-EC8F-49A3-8AC3-562FC0169E4A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446343" y="2193967"/>
            <a:ext cx="7386637" cy="150810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Ta có phép tính sau :</a:t>
            </a:r>
            <a:r>
              <a:rPr lang="vi-VN" sz="4400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+mj-lt"/>
              </a:rPr>
              <a:t>                     </a:t>
            </a:r>
            <a:r>
              <a:rPr lang="vi-VN" sz="4800" b="1" dirty="0">
                <a:latin typeface="+mj-lt"/>
              </a:rPr>
              <a:t>164 x 123 =?</a:t>
            </a:r>
            <a:endParaRPr lang="vi-VN" sz="4400" b="1" dirty="0">
              <a:latin typeface="+mj-lt"/>
            </a:endParaRPr>
          </a:p>
        </p:txBody>
      </p:sp>
      <p:pic>
        <p:nvPicPr>
          <p:cNvPr id="7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xmlns="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45" y="1575662"/>
            <a:ext cx="2561524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3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812" y="1572718"/>
            <a:ext cx="3878013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4543" y="2570393"/>
            <a:ext cx="17880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/>
              </a:rPr>
              <a:t> 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9804" y="2570644"/>
            <a:ext cx="14865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7960" y="2580467"/>
            <a:ext cx="1063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492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113" y="2612597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082" y="2612597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02" y="1003331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855" y="2095938"/>
            <a:ext cx="5837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000" b="1" dirty="0" smtClean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8711" y="3093613"/>
            <a:ext cx="2091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+mj-lt"/>
                <a:cs typeface="+mn-cs"/>
              </a:rPr>
              <a:t> </a:t>
            </a:r>
            <a:r>
              <a:rPr lang="vi-VN" sz="3000" b="1" dirty="0" smtClean="0">
                <a:latin typeface="+mj-lt"/>
                <a:cs typeface="+mn-cs"/>
              </a:rPr>
              <a:t>= </a:t>
            </a:r>
            <a:r>
              <a:rPr lang="vi-VN" sz="3000" b="1" dirty="0">
                <a:latin typeface="+mj-lt"/>
                <a:cs typeface="+mn-cs"/>
              </a:rPr>
              <a:t>20172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345" y="3470345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345" y="3989327"/>
            <a:ext cx="2561524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3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811" y="3987890"/>
            <a:ext cx="3878013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30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30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30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30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217" y="4525150"/>
            <a:ext cx="5837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30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30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30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3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915" y="5132965"/>
            <a:ext cx="17880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3782" y="5185730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607" y="5132965"/>
            <a:ext cx="14865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3772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1607" y="5708950"/>
            <a:ext cx="2091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 flipV="1">
            <a:off x="7965219" y="1557329"/>
            <a:ext cx="0" cy="45678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3000"/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9400818" y="2498902"/>
            <a:ext cx="1801814" cy="1586003"/>
            <a:chOff x="2846" y="1245"/>
            <a:chExt cx="1135" cy="119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040" y="1245"/>
              <a:ext cx="751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164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983" y="1889"/>
              <a:ext cx="99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000" b="1" dirty="0" smtClean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123</a:t>
              </a:r>
              <a:endParaRPr lang="en-US" altLang="en-US" sz="4000" b="1" dirty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846" y="1567"/>
              <a:ext cx="38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3056" y="2443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52884" y="1280330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3: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pic>
        <p:nvPicPr>
          <p:cNvPr id="27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xmlns="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1170783" y="3454457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396322" y="16636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16138" y="3552145"/>
            <a:ext cx="87947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811342" y="35512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49860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193802" y="35560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286250" y="104812"/>
            <a:ext cx="4631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43526" y="117689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8367771" y="74213"/>
            <a:ext cx="21150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4495802" y="498512"/>
            <a:ext cx="745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9843959" y="475682"/>
            <a:ext cx="16981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9,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10896205" y="465179"/>
            <a:ext cx="11681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4521199" y="927141"/>
            <a:ext cx="69946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9674131" y="898814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41998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4245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7302140" y="1767716"/>
            <a:ext cx="18977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8286027" y="1784890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4521202" y="2244766"/>
            <a:ext cx="745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thêm1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9490323" y="2219367"/>
            <a:ext cx="21782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4245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40027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7201225" y="3126622"/>
            <a:ext cx="17865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4543427" y="3581407"/>
            <a:ext cx="37601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2183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4483102" y="4419641"/>
            <a:ext cx="65701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483102" y="4876932"/>
            <a:ext cx="57752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endParaRPr lang="en-US" altLang="vi-VN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4495799" y="5756316"/>
            <a:ext cx="73469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7160597" y="3554927"/>
            <a:ext cx="17865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50943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230865" y="1320831"/>
            <a:ext cx="3585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9)</a:t>
            </a:r>
            <a:endParaRPr lang="vi-VN" altLang="vi-VN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230865" y="2635305"/>
            <a:ext cx="3585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2461256" y="3537130"/>
            <a:ext cx="87947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4" name="流行钢琴曲文艺清新钢琴吉他鼓">
            <a:hlinkClick r:id="" action="ppaction://media"/>
            <a:extLst>
              <a:ext uri="{FF2B5EF4-FFF2-40B4-BE49-F238E27FC236}">
                <a16:creationId xmlns:a16="http://schemas.microsoft.com/office/drawing/2014/main" xmlns="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8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2" grpId="3"/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F0FC0F70-AC76-4EA2-86EB-0B407A4ACBB5}"/>
              </a:ext>
            </a:extLst>
          </p:cNvPr>
          <p:cNvGrpSpPr/>
          <p:nvPr/>
        </p:nvGrpSpPr>
        <p:grpSpPr>
          <a:xfrm>
            <a:off x="0" y="246732"/>
            <a:ext cx="12190413" cy="689277"/>
            <a:chOff x="0" y="726792"/>
            <a:chExt cx="12190413" cy="68927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4C0791A-6676-4043-BBF1-DD2993D19C98}"/>
                </a:ext>
              </a:extLst>
            </p:cNvPr>
            <p:cNvSpPr/>
            <p:nvPr/>
          </p:nvSpPr>
          <p:spPr>
            <a:xfrm flipV="1">
              <a:off x="0" y="1370350"/>
              <a:ext cx="12190413" cy="45719"/>
            </a:xfrm>
            <a:prstGeom prst="rect">
              <a:avLst/>
            </a:prstGeom>
            <a:solidFill>
              <a:srgbClr val="2C6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xmlns="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0860" y="726792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 err="1" smtClean="0">
                  <a:solidFill>
                    <a:srgbClr val="2C6181"/>
                  </a:solidFill>
                  <a:cs typeface="+mn-ea"/>
                  <a:sym typeface="+mn-lt"/>
                </a:rPr>
                <a:t>Lưu</a:t>
              </a:r>
              <a:r>
                <a:rPr lang="en-US" altLang="zh-CN" sz="3200" b="1" dirty="0" smtClean="0">
                  <a:solidFill>
                    <a:srgbClr val="2C6181"/>
                  </a:solidFill>
                  <a:cs typeface="+mn-ea"/>
                  <a:sym typeface="+mn-lt"/>
                </a:rPr>
                <a:t> ý</a:t>
              </a:r>
              <a:endParaRPr lang="zh-CN" altLang="en-US" sz="3200" b="1" dirty="0">
                <a:solidFill>
                  <a:srgbClr val="2C618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50125" y="2258174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54925" y="22581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59728" y="22581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50125" y="28677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454925" y="28423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59728" y="28423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19915" y="2483599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56452" y="3488445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80366" y="33963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510487" y="341700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5687" y="341700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16837" y="3945687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191403" y="3931357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86600" y="3945687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166003" y="447908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65963" y="446956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40528" y="447908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92915" y="5250612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94651" y="53093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477151" y="53093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192987" y="52934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73903" y="52839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92915" y="52839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89964" y="3771020"/>
            <a:ext cx="16748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17187" y="3501149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01075" y="4359982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17210" y="4099651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01075" y="4931482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17213" y="4653692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-684345" y="6017374"/>
            <a:ext cx="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3575" y="2034295"/>
            <a:ext cx="0" cy="410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12335" y="910910"/>
            <a:ext cx="44037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 Tích riêng thứ hai viết lùi sang bên trái một cột so với tích riêng thứ nhất. Vì đây là 328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chục,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viết đầy đủ là 3280.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12336" y="3323843"/>
            <a:ext cx="44037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Tích riêng thứ ba viết lùi sang bên trái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cột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so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riêng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lùi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hai cột so với tích riêng thứ nhất. Vì đây là 164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trăm,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viết đầy đủ là 16400.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38" grpId="0"/>
      <p:bldP spid="40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58" y="999378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124" y="965799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021" y="2177539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8449" y="2177539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245" y="2148705"/>
            <a:ext cx="923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287" y="2180902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8715" y="2193905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989" y="30001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946" y="1515113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9530" y="2832448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</a:t>
            </a:r>
            <a:r>
              <a:rPr lang="en-US" sz="2800" b="1" dirty="0">
                <a:latin typeface="+mj-lt"/>
                <a:cs typeface="+mn-cs"/>
              </a:rPr>
              <a:t> </a:t>
            </a:r>
            <a:r>
              <a:rPr lang="vi-VN" sz="2800" b="1" dirty="0">
                <a:latin typeface="+mj-lt"/>
                <a:cs typeface="+mn-cs"/>
              </a:rPr>
              <a:t> 20172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82" y="3470991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58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6124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9530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1228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339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4890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5946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 flipV="1">
            <a:off x="6719591" y="1572398"/>
            <a:ext cx="0" cy="37678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42639" y="144158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291278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86475" y="168132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596078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76878" y="1900715"/>
            <a:ext cx="1851025" cy="3533775"/>
            <a:chOff x="8910642" y="2946442"/>
            <a:chExt cx="1851025" cy="3533775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9520239" y="3330579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98250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101298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9105900" y="2946442"/>
              <a:ext cx="304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9126542" y="3951288"/>
              <a:ext cx="1635125" cy="127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10150475" y="385925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9882188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9577391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9888537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9563101" y="439424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9258300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9536113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9236074" y="4932405"/>
              <a:ext cx="482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8910642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964637" y="5713455"/>
              <a:ext cx="1633537" cy="269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10166351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9848854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9564691" y="5756317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9244016" y="57483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8936042" y="5748911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52182" y="6218482"/>
            <a:ext cx="9096375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6876684" y="5443524"/>
            <a:ext cx="498158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164 x 123 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= 20172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08078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12875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17675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22368" y="2653539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427167" y="2628133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731965" y="2628133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15208" y="2515461"/>
            <a:ext cx="123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28666" y="3274245"/>
            <a:ext cx="1319212" cy="11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52606" y="3182171"/>
            <a:ext cx="306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482752" y="320281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77952" y="320281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489103" y="373148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163665" y="371719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58847" y="373148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38242" y="426488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838204" y="4255362"/>
            <a:ext cx="38893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12765" y="426488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565152" y="5036370"/>
            <a:ext cx="1319213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766917" y="509514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449416" y="509514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65252" y="5079274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141" y="5069749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07233" y="5049070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8272" y="329333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5910" y="2217665"/>
            <a:ext cx="8726487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(Tính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phải sang trái)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lấy từng chữ số của thừa số thứ 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phải sang trái.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thì ta được kết quả của phép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số.</a:t>
            </a:r>
          </a:p>
        </p:txBody>
      </p:sp>
    </p:spTree>
    <p:extLst>
      <p:ext uri="{BB962C8B-B14F-4D97-AF65-F5344CB8AC3E}">
        <p14:creationId xmlns:p14="http://schemas.microsoft.com/office/powerpoint/2010/main" val="28719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9569" y="158212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265169" y="159482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826796" y="2280582"/>
            <a:ext cx="2012951" cy="1112838"/>
            <a:chOff x="288" y="1152"/>
            <a:chExt cx="1268" cy="70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847783" y="2242482"/>
            <a:ext cx="2055812" cy="1181100"/>
            <a:chOff x="2191" y="1128"/>
            <a:chExt cx="1295" cy="744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826796" y="334742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615636" y="383637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496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52110" y="434119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744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674369" y="4934882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816058" y="3409337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608094" y="383637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4405512" y="430786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1163</a:t>
            </a: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773169" y="4871382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4646172" y="4868249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213157" y="1539262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7833869" y="2242482"/>
            <a:ext cx="2032000" cy="1143000"/>
            <a:chOff x="4072" y="1128"/>
            <a:chExt cx="1280" cy="720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8086281" y="3379133"/>
            <a:ext cx="156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 smtClean="0">
                <a:latin typeface="Times New Roman" pitchFamily="18" charset="0"/>
              </a:rPr>
              <a:t>9372</a:t>
            </a:r>
            <a:endParaRPr lang="en-US" altLang="vi-VN" sz="3400" b="1" dirty="0"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75455" y="3804582"/>
            <a:ext cx="1113498" cy="623888"/>
            <a:chOff x="7736175" y="4705350"/>
            <a:chExt cx="1113498" cy="623888"/>
          </a:xfrm>
        </p:grpSpPr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8392473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8204177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7955250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7736175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652897" y="4871382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812061" y="4214284"/>
            <a:ext cx="1167806" cy="641658"/>
            <a:chOff x="7489449" y="5157788"/>
            <a:chExt cx="1167806" cy="641658"/>
          </a:xfrm>
        </p:grpSpPr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7945724" y="5172075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8200055" y="51577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7730132" y="517619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7489449" y="5189846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85053" y="4904720"/>
            <a:ext cx="1720254" cy="619125"/>
            <a:chOff x="7543403" y="5805488"/>
            <a:chExt cx="1720254" cy="619125"/>
          </a:xfrm>
        </p:grpSpPr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8806457" y="5815013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>
              <a:off x="8520707" y="58054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>
              <a:off x="8286065" y="5857917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8055547" y="586744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7801856" y="5862680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7543403" y="584903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1547396" y="499842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58460" y="726464"/>
            <a:ext cx="5795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:</a:t>
            </a:r>
            <a:endParaRPr lang="vi-VN" sz="40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32" grpId="0"/>
      <p:bldP spid="38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58459" y="726464"/>
            <a:ext cx="10255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giá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trị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32317"/>
              </p:ext>
            </p:extLst>
          </p:nvPr>
        </p:nvGraphicFramePr>
        <p:xfrm>
          <a:off x="1499473" y="2030998"/>
          <a:ext cx="9432384" cy="256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96"/>
                <a:gridCol w="2358096"/>
                <a:gridCol w="2358096"/>
                <a:gridCol w="2358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262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262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263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 x b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3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9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980</Words>
  <Application>Microsoft Office PowerPoint</Application>
  <PresentationFormat>Custom</PresentationFormat>
  <Paragraphs>299</Paragraphs>
  <Slides>14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41" baseType="lpstr">
      <vt:lpstr>宋体</vt:lpstr>
      <vt:lpstr>.VnTime</vt:lpstr>
      <vt:lpstr>Arial</vt:lpstr>
      <vt:lpstr>Calibri</vt:lpstr>
      <vt:lpstr>Calibri Light</vt:lpstr>
      <vt:lpstr>等线</vt:lpstr>
      <vt:lpstr>HP001 4 hàng</vt:lpstr>
      <vt:lpstr>Impact</vt:lpstr>
      <vt:lpstr>ITC Avant Garde Std Bk</vt:lpstr>
      <vt:lpstr>LiHei Pro</vt:lpstr>
      <vt:lpstr>Open Sans Extrabold</vt:lpstr>
      <vt:lpstr>Signika</vt:lpstr>
      <vt:lpstr>Tahoma</vt:lpstr>
      <vt:lpstr>Times New Roman</vt:lpstr>
      <vt:lpstr>Wingdings</vt:lpstr>
      <vt:lpstr>思源黑体 CN Medium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</dc:title>
  <dc:creator>lzj</dc:creator>
  <cp:lastModifiedBy>Thuy Ninh</cp:lastModifiedBy>
  <cp:revision>3195</cp:revision>
  <dcterms:created xsi:type="dcterms:W3CDTF">2015-12-01T09:06:39Z</dcterms:created>
  <dcterms:modified xsi:type="dcterms:W3CDTF">2022-11-26T15:57:46Z</dcterms:modified>
</cp:coreProperties>
</file>