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79" r:id="rId3"/>
    <p:sldId id="257" r:id="rId4"/>
    <p:sldId id="365" r:id="rId5"/>
    <p:sldId id="355" r:id="rId6"/>
    <p:sldId id="262" r:id="rId7"/>
    <p:sldId id="263" r:id="rId8"/>
    <p:sldId id="284" r:id="rId9"/>
    <p:sldId id="280" r:id="rId10"/>
    <p:sldId id="281" r:id="rId11"/>
    <p:sldId id="282" r:id="rId12"/>
    <p:sldId id="283" r:id="rId13"/>
    <p:sldId id="309" r:id="rId14"/>
    <p:sldId id="364"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2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896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sp>
        <p:nvSpPr>
          <p:cNvPr id="6" name="Oval 5">
            <a:extLst>
              <a:ext uri="{FF2B5EF4-FFF2-40B4-BE49-F238E27FC236}">
                <a16:creationId xmlns:a16="http://schemas.microsoft.com/office/drawing/2014/main" id="{302E8266-17FE-50B3-8560-C702E5C65EFC}"/>
              </a:ext>
            </a:extLst>
          </p:cNvPr>
          <p:cNvSpPr/>
          <p:nvPr/>
        </p:nvSpPr>
        <p:spPr>
          <a:xfrm>
            <a:off x="2933370" y="1358355"/>
            <a:ext cx="878840" cy="878840"/>
          </a:xfrm>
          <a:prstGeom prst="ellipse">
            <a:avLst/>
          </a:prstGeom>
          <a:solidFill>
            <a:schemeClr val="accent2">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D6D7F6-C260-45E6-A9E4-1AECE6600F0B}"/>
              </a:ext>
            </a:extLst>
          </p:cNvPr>
          <p:cNvPicPr>
            <a:picLocks noChangeAspect="1"/>
          </p:cNvPicPr>
          <p:nvPr/>
        </p:nvPicPr>
        <p:blipFill>
          <a:blip r:embed="rId4"/>
          <a:stretch>
            <a:fillRect/>
          </a:stretch>
        </p:blipFill>
        <p:spPr>
          <a:xfrm>
            <a:off x="3812210" y="1040040"/>
            <a:ext cx="6309360" cy="2072820"/>
          </a:xfrm>
          <a:prstGeom prst="rect">
            <a:avLst/>
          </a:prstGeom>
        </p:spPr>
      </p:pic>
      <p:sp>
        <p:nvSpPr>
          <p:cNvPr id="5" name="TextBox 4">
            <a:extLst>
              <a:ext uri="{FF2B5EF4-FFF2-40B4-BE49-F238E27FC236}">
                <a16:creationId xmlns:a16="http://schemas.microsoft.com/office/drawing/2014/main" id="{A34AA49A-7B04-2D9C-2817-804EACB9432B}"/>
              </a:ext>
            </a:extLst>
          </p:cNvPr>
          <p:cNvSpPr txBox="1"/>
          <p:nvPr/>
        </p:nvSpPr>
        <p:spPr>
          <a:xfrm>
            <a:off x="2949270" y="1406198"/>
            <a:ext cx="6309360" cy="830997"/>
          </a:xfrm>
          <a:prstGeom prst="rect">
            <a:avLst/>
          </a:prstGeom>
          <a:noFill/>
        </p:spPr>
        <p:txBody>
          <a:bodyPr wrap="square">
            <a:spAutoFit/>
          </a:bodyPr>
          <a:lstStyle/>
          <a:p>
            <a:pPr defTabSz="457189"/>
            <a:r>
              <a:rPr lang="en-US" altLang="zh-CN" sz="4800" b="1" dirty="0">
                <a:solidFill>
                  <a:srgbClr val="FF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01</a:t>
            </a:r>
            <a:endParaRPr lang="zh-CN" altLang="en-US" sz="4800" b="1" dirty="0">
              <a:solidFill>
                <a:srgbClr val="FF000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Tree>
    <p:extLst>
      <p:ext uri="{BB962C8B-B14F-4D97-AF65-F5344CB8AC3E}">
        <p14:creationId xmlns:p14="http://schemas.microsoft.com/office/powerpoint/2010/main" val="10137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359" y="1149030"/>
            <a:ext cx="5551401" cy="2432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4975058" y="4346490"/>
            <a:ext cx="5000625" cy="646331"/>
          </a:xfrm>
          <a:prstGeom prst="rect">
            <a:avLst/>
          </a:prstGeom>
          <a:noFill/>
        </p:spPr>
        <p:txBody>
          <a:bodyPr wrap="square" rtlCol="0">
            <a:spAutoFit/>
          </a:bodyPr>
          <a:lstStyle/>
          <a:p>
            <a:r>
              <a:rPr lang="en-US" sz="3600" u="none" strike="noStrike" spc="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Túi</a:t>
            </a:r>
            <a:r>
              <a:rPr lang="vi-VN" sz="3600" u="none" strike="noStrike" spc="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muối cân nặng là: </a:t>
            </a:r>
            <a:endParaRPr lang="en-US" sz="3600" dirty="0">
              <a:solidFill>
                <a:srgbClr val="00206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818240" y="4992821"/>
            <a:ext cx="8715375" cy="646331"/>
          </a:xfrm>
          <a:prstGeom prst="rect">
            <a:avLst/>
          </a:prstGeom>
          <a:noFill/>
        </p:spPr>
        <p:txBody>
          <a:bodyPr wrap="square" rtlCol="0">
            <a:spAutoFit/>
          </a:bodyPr>
          <a:lstStyle/>
          <a:p>
            <a:pPr marL="0" marR="0" algn="ctr">
              <a:spcBef>
                <a:spcPts val="0"/>
              </a:spcBef>
              <a:spcAft>
                <a:spcPts val="0"/>
              </a:spcAft>
            </a:pPr>
            <a:r>
              <a:rPr lang="vi-VN" sz="3600" u="none" strike="noStrike" spc="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200 + 200 + 100 = 500 (g) </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3532624" y="5586535"/>
            <a:ext cx="8715375" cy="646331"/>
          </a:xfrm>
          <a:prstGeom prst="rect">
            <a:avLst/>
          </a:prstGeom>
          <a:noFill/>
        </p:spPr>
        <p:txBody>
          <a:bodyPr wrap="square" rtlCol="0">
            <a:spAutoFit/>
          </a:bodyPr>
          <a:lstStyle/>
          <a:p>
            <a:pPr marL="0" marR="0" algn="ctr">
              <a:spcBef>
                <a:spcPts val="0"/>
              </a:spcBef>
              <a:spcAft>
                <a:spcPts val="0"/>
              </a:spcAft>
            </a:pPr>
            <a:r>
              <a:rPr lang="vi-VN" sz="3600" u="none" strike="noStrike" spc="0" dirty="0">
                <a:solidFill>
                  <a:srgbClr val="002060"/>
                </a:solidFill>
                <a:effectLst/>
                <a:latin typeface="Arial" panose="020B0604020202020204" pitchFamily="34" charset="0"/>
                <a:ea typeface="Segoe UI" panose="020B0502040204020203" pitchFamily="34" charset="0"/>
                <a:cs typeface="Arial" panose="020B0604020202020204" pitchFamily="34" charset="0"/>
              </a:rPr>
              <a:t>Đáp số:</a:t>
            </a:r>
            <a:r>
              <a:rPr lang="vi-VN" sz="3600" u="none" strike="noStrike" spc="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500 g.</a:t>
            </a:r>
            <a:endParaRPr lang="en-US"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Oval 2">
            <a:extLst>
              <a:ext uri="{FF2B5EF4-FFF2-40B4-BE49-F238E27FC236}">
                <a16:creationId xmlns:a16="http://schemas.microsoft.com/office/drawing/2014/main" id="{03F8147E-9C1A-3B6E-EC57-557534DC706C}"/>
              </a:ext>
            </a:extLst>
          </p:cNvPr>
          <p:cNvSpPr/>
          <p:nvPr/>
        </p:nvSpPr>
        <p:spPr>
          <a:xfrm>
            <a:off x="812600" y="48228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3</a:t>
            </a:r>
          </a:p>
        </p:txBody>
      </p:sp>
      <p:sp>
        <p:nvSpPr>
          <p:cNvPr id="11" name="TextBox 10">
            <a:extLst>
              <a:ext uri="{FF2B5EF4-FFF2-40B4-BE49-F238E27FC236}">
                <a16:creationId xmlns:a16="http://schemas.microsoft.com/office/drawing/2014/main" id="{C73300C6-0690-EE82-EA91-EC3ABEB33369}"/>
              </a:ext>
            </a:extLst>
          </p:cNvPr>
          <p:cNvSpPr txBox="1"/>
          <p:nvPr/>
        </p:nvSpPr>
        <p:spPr>
          <a:xfrm>
            <a:off x="6349528" y="3696758"/>
            <a:ext cx="6215448" cy="584775"/>
          </a:xfrm>
          <a:prstGeom prst="rect">
            <a:avLst/>
          </a:prstGeom>
          <a:noFill/>
        </p:spPr>
        <p:txBody>
          <a:bodyPr wrap="square">
            <a:spAutoFit/>
          </a:bodyPr>
          <a:lstStyle/>
          <a:p>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6372056"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Tính giá trị của biểu thức.</a:t>
            </a:r>
            <a:endParaRPr kumimoji="0" lang="vi-VN" altLang="zh-CN" sz="3733" b="1" i="0" u="none" strike="noStrike" kern="1200" cap="none" spc="0" normalizeH="0" baseline="0" noProof="0" dirty="0">
              <a:ln>
                <a:noFill/>
              </a:ln>
              <a:solidFill>
                <a:srgbClr val="C00000"/>
              </a:solidFill>
              <a:effectLst/>
              <a:uLnTx/>
              <a:uFillTx/>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Arial" panose="020B0604020202020204" pitchFamily="34" charset="0"/>
                <a:cs typeface="Arial" panose="020B0604020202020204" pitchFamily="34" charset="0"/>
              </a:rPr>
              <a:t>a) 96 : 3 x 5 </a:t>
            </a:r>
            <a:endParaRPr lang="en-US" sz="4400" b="1" dirty="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Arial" panose="020B0604020202020204" pitchFamily="34" charset="0"/>
                <a:cs typeface="Arial" panose="020B0604020202020204" pitchFamily="34" charset="0"/>
              </a:rPr>
              <a:t>b) 60 : (2 x 3)</a:t>
            </a:r>
            <a:endParaRPr lang="en-US" sz="4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993913" y="2697530"/>
            <a:ext cx="4868723"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ea typeface="+mj-ea"/>
                <a:cs typeface="Arial" panose="020B0604020202020204" pitchFamily="34" charset="0"/>
              </a:rPr>
              <a:t>96 : 3 x 5 =</a:t>
            </a:r>
            <a:r>
              <a:rPr lang="en-US" sz="4400" b="1" i="0" dirty="0">
                <a:solidFill>
                  <a:srgbClr val="FF0000"/>
                </a:solidFill>
                <a:effectLst/>
                <a:latin typeface="Arial" panose="020B0604020202020204" pitchFamily="34" charset="0"/>
                <a:cs typeface="Arial" panose="020B0604020202020204" pitchFamily="34" charset="0"/>
              </a:rPr>
              <a:t> 32 x 5</a:t>
            </a:r>
            <a:endParaRPr lang="en-US" sz="4400" b="1" dirty="0">
              <a:solidFill>
                <a:srgbClr val="FF0000"/>
              </a:solidFill>
              <a:latin typeface="Arial" panose="020B0604020202020204" pitchFamily="34" charset="0"/>
              <a:ea typeface="+mj-ea"/>
              <a:cs typeface="Arial" panose="020B060402020202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3514723" y="3344457"/>
            <a:ext cx="4695825"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ea typeface="+mj-ea"/>
                <a:cs typeface="Arial" panose="020B0604020202020204" pitchFamily="34" charset="0"/>
              </a:rPr>
              <a:t>=</a:t>
            </a:r>
            <a:r>
              <a:rPr lang="en-US" sz="4400" b="1" i="0" dirty="0">
                <a:solidFill>
                  <a:srgbClr val="FF0000"/>
                </a:solidFill>
                <a:effectLst/>
                <a:latin typeface="Arial" panose="020B0604020202020204" pitchFamily="34" charset="0"/>
                <a:cs typeface="Arial" panose="020B0604020202020204" pitchFamily="34" charset="0"/>
              </a:rPr>
              <a:t> 160</a:t>
            </a:r>
            <a:endParaRPr lang="en-US" sz="4400" b="1" dirty="0">
              <a:solidFill>
                <a:srgbClr val="FF0000"/>
              </a:solidFill>
              <a:latin typeface="Arial" panose="020B0604020202020204" pitchFamily="34" charset="0"/>
              <a:ea typeface="+mj-ea"/>
              <a:cs typeface="Arial" panose="020B060402020202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6588717" y="2714243"/>
            <a:ext cx="5415366"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ea typeface="+mj-ea"/>
                <a:cs typeface="Arial" panose="020B0604020202020204" pitchFamily="34" charset="0"/>
              </a:rPr>
              <a:t>60 : ( 2 x 3 ) =</a:t>
            </a:r>
            <a:r>
              <a:rPr lang="en-US" sz="4400" b="1" i="0" dirty="0">
                <a:solidFill>
                  <a:srgbClr val="FF0000"/>
                </a:solidFill>
                <a:effectLst/>
                <a:latin typeface="Arial" panose="020B0604020202020204" pitchFamily="34" charset="0"/>
                <a:cs typeface="Arial" panose="020B0604020202020204" pitchFamily="34" charset="0"/>
              </a:rPr>
              <a:t> 60 : 6</a:t>
            </a:r>
            <a:endParaRPr lang="en-US" sz="4400" b="1" dirty="0">
              <a:solidFill>
                <a:srgbClr val="FF0000"/>
              </a:solidFill>
              <a:latin typeface="Arial" panose="020B0604020202020204" pitchFamily="34" charset="0"/>
              <a:ea typeface="+mj-ea"/>
              <a:cs typeface="Arial" panose="020B060402020202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9839314" y="3466971"/>
            <a:ext cx="4695825"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ea typeface="+mj-ea"/>
                <a:cs typeface="Arial" panose="020B0604020202020204" pitchFamily="34" charset="0"/>
              </a:rPr>
              <a:t>=</a:t>
            </a:r>
            <a:r>
              <a:rPr lang="en-US" sz="4400" b="1" i="0" dirty="0">
                <a:solidFill>
                  <a:srgbClr val="FF0000"/>
                </a:solidFill>
                <a:effectLst/>
                <a:latin typeface="Arial" panose="020B0604020202020204" pitchFamily="34" charset="0"/>
                <a:cs typeface="Arial" panose="020B0604020202020204" pitchFamily="34" charset="0"/>
              </a:rPr>
              <a:t> 10</a:t>
            </a:r>
            <a:endParaRPr lang="en-US" sz="4400" b="1" dirty="0">
              <a:solidFill>
                <a:srgbClr val="FF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69173"/>
            <a:ext cx="11363325" cy="2246769"/>
          </a:xfrm>
          <a:prstGeom prst="rect">
            <a:avLst/>
          </a:prstGeom>
          <a:noFill/>
        </p:spPr>
        <p:txBody>
          <a:bodyPr wrap="square" rtlCol="0">
            <a:spAutoFit/>
          </a:bodyPr>
          <a:lstStyle/>
          <a:p>
            <a:pPr lvl="0" algn="just" defTabSz="457189">
              <a:defRPr/>
            </a:pPr>
            <a:r>
              <a:rPr lang="vi-VN" altLang="zh-CN" sz="2800" b="1" dirty="0">
                <a:solidFill>
                  <a:srgbClr val="00206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Để giúp đỡ các bạn học sinh bị ảnh hưởng bởi lũ lụt, tuần đầu trường em góp được 20 thùng sách vở và đồ dùng học tập. Tuần sau trường em góp được số thùng gấp 3 lần số thùng ở tuần đầu. Hỏi sau hai tuần trường em góp được tất cả bao nhiêu thùng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7620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83998" y="2992157"/>
            <a:ext cx="1762125"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2D4DDA96-1365-4223-9849-7442C697A549}"/>
              </a:ext>
            </a:extLst>
          </p:cNvPr>
          <p:cNvSpPr txBox="1"/>
          <p:nvPr/>
        </p:nvSpPr>
        <p:spPr>
          <a:xfrm>
            <a:off x="338137" y="2344972"/>
            <a:ext cx="1762125" cy="461665"/>
          </a:xfrm>
          <a:prstGeom prst="rect">
            <a:avLst/>
          </a:prstGeom>
          <a:noFill/>
        </p:spPr>
        <p:txBody>
          <a:bodyPr wrap="square" rtlCol="0">
            <a:spAutoFit/>
          </a:bodyPr>
          <a:lstStyle/>
          <a:p>
            <a:r>
              <a:rPr lang="en-US" sz="2400" b="1" u="sng" dirty="0" err="1">
                <a:solidFill>
                  <a:srgbClr val="FF0000"/>
                </a:solidFill>
                <a:latin typeface="Arial" panose="020B0604020202020204" pitchFamily="34" charset="0"/>
                <a:cs typeface="Arial" panose="020B0604020202020204" pitchFamily="34" charset="0"/>
              </a:rPr>
              <a:t>Tóm</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tắt</a:t>
            </a:r>
            <a:endParaRPr lang="en-US" sz="2400" b="1" u="sng"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98766" y="3509887"/>
            <a:ext cx="1762125"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1611191" y="2240366"/>
            <a:ext cx="1170996" cy="1153681"/>
            <a:chOff x="2762250" y="1974391"/>
            <a:chExt cx="1581150" cy="861172"/>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stCxn id="19" idx="3"/>
              <a:endCxn id="19" idx="3"/>
            </p:cNvCxnSpPr>
            <p:nvPr/>
          </p:nvCxnSpPr>
          <p:spPr>
            <a:xfrm>
              <a:off x="3079469" y="1974391"/>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1576113" y="3602004"/>
            <a:ext cx="3372408" cy="335925"/>
            <a:chOff x="2771775" y="2571750"/>
            <a:chExt cx="4286250" cy="262369"/>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260083" y="2589356"/>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p:cNvCxnSpPr>
          <p:nvPr/>
        </p:nvCxnSpPr>
        <p:spPr>
          <a:xfrm>
            <a:off x="1611191" y="2742600"/>
            <a:ext cx="0" cy="659458"/>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2798985" y="2859523"/>
            <a:ext cx="0" cy="569477"/>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7A7D0AF6-432C-452D-A7F5-898F492B71F5}"/>
              </a:ext>
            </a:extLst>
          </p:cNvPr>
          <p:cNvSpPr txBox="1"/>
          <p:nvPr/>
        </p:nvSpPr>
        <p:spPr>
          <a:xfrm>
            <a:off x="5154658" y="2992157"/>
            <a:ext cx="145057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thùng</a:t>
            </a: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1562882" y="2634752"/>
            <a:ext cx="173355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20 </a:t>
            </a:r>
            <a:r>
              <a:rPr lang="en-US" sz="2400" dirty="0" err="1">
                <a:latin typeface="Arial" panose="020B0604020202020204" pitchFamily="34" charset="0"/>
                <a:cs typeface="Arial" panose="020B0604020202020204" pitchFamily="34" charset="0"/>
              </a:rPr>
              <a:t>thùng</a:t>
            </a:r>
            <a:endParaRPr lang="en-US" sz="2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5477239" y="3120291"/>
            <a:ext cx="7148512" cy="1815882"/>
          </a:xfrm>
          <a:prstGeom prst="rect">
            <a:avLst/>
          </a:prstGeom>
          <a:noFill/>
        </p:spPr>
        <p:txBody>
          <a:bodyPr wrap="square">
            <a:spAutoFit/>
          </a:bodyPr>
          <a:lstStyle/>
          <a:p>
            <a:pPr algn="ctr"/>
            <a:r>
              <a:rPr lang="vi-VN" sz="2800" b="1" i="0" u="sng" dirty="0">
                <a:solidFill>
                  <a:srgbClr val="FF0000"/>
                </a:solidFill>
                <a:effectLst/>
                <a:latin typeface="Arial" panose="020B0604020202020204" pitchFamily="34" charset="0"/>
                <a:cs typeface="Arial" panose="020B0604020202020204" pitchFamily="34" charset="0"/>
              </a:rPr>
              <a:t>Bài giải</a:t>
            </a:r>
          </a:p>
          <a:p>
            <a:r>
              <a:rPr lang="vi-VN" sz="2800" i="0" dirty="0">
                <a:effectLst/>
                <a:latin typeface="Arial" panose="020B0604020202020204" pitchFamily="34" charset="0"/>
                <a:cs typeface="Arial" panose="020B0604020202020204" pitchFamily="34" charset="0"/>
              </a:rPr>
              <a:t>Số thùng</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sách</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vở</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và</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đồ</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dùng</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học</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tập</a:t>
            </a:r>
            <a:r>
              <a:rPr lang="vi-VN" sz="2800" i="0" dirty="0">
                <a:effectLst/>
                <a:latin typeface="Arial" panose="020B0604020202020204" pitchFamily="34" charset="0"/>
                <a:cs typeface="Arial" panose="020B0604020202020204" pitchFamily="34" charset="0"/>
              </a:rPr>
              <a:t> </a:t>
            </a:r>
            <a:endParaRPr lang="en-US" sz="2800" i="0" dirty="0">
              <a:effectLst/>
              <a:latin typeface="Arial" panose="020B0604020202020204" pitchFamily="34" charset="0"/>
              <a:cs typeface="Arial" panose="020B0604020202020204" pitchFamily="34" charset="0"/>
            </a:endParaRPr>
          </a:p>
          <a:p>
            <a:r>
              <a:rPr lang="en-US" sz="2800" i="0" dirty="0" err="1">
                <a:effectLst/>
                <a:latin typeface="Arial" panose="020B0604020202020204" pitchFamily="34" charset="0"/>
                <a:cs typeface="Arial" panose="020B0604020202020204" pitchFamily="34" charset="0"/>
              </a:rPr>
              <a:t>góp</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được</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trong</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tuần</a:t>
            </a:r>
            <a:r>
              <a:rPr lang="en-US" sz="2800" i="0" dirty="0">
                <a:effectLst/>
                <a:latin typeface="Arial" panose="020B0604020202020204" pitchFamily="34" charset="0"/>
                <a:cs typeface="Arial" panose="020B0604020202020204" pitchFamily="34" charset="0"/>
              </a:rPr>
              <a:t> </a:t>
            </a:r>
            <a:r>
              <a:rPr lang="en-US" sz="2800" i="0" dirty="0" err="1">
                <a:effectLst/>
                <a:latin typeface="Arial" panose="020B0604020202020204" pitchFamily="34" charset="0"/>
                <a:cs typeface="Arial" panose="020B0604020202020204" pitchFamily="34" charset="0"/>
              </a:rPr>
              <a:t>sau</a:t>
            </a:r>
            <a:r>
              <a:rPr lang="en-US" sz="2800" i="0" dirty="0">
                <a:effectLst/>
                <a:latin typeface="Arial" panose="020B0604020202020204" pitchFamily="34" charset="0"/>
                <a:cs typeface="Arial" panose="020B0604020202020204" pitchFamily="34" charset="0"/>
              </a:rPr>
              <a:t> </a:t>
            </a:r>
            <a:r>
              <a:rPr lang="vi-VN" sz="2800" i="0" dirty="0">
                <a:effectLst/>
                <a:latin typeface="Arial" panose="020B0604020202020204" pitchFamily="34" charset="0"/>
                <a:cs typeface="Arial" panose="020B0604020202020204" pitchFamily="34" charset="0"/>
              </a:rPr>
              <a:t>là</a:t>
            </a:r>
            <a:r>
              <a:rPr lang="en-US" sz="2800" i="0" dirty="0">
                <a:effectLst/>
                <a:latin typeface="Arial" panose="020B0604020202020204" pitchFamily="34" charset="0"/>
                <a:cs typeface="Arial" panose="020B0604020202020204" pitchFamily="34" charset="0"/>
              </a:rPr>
              <a:t>:</a:t>
            </a:r>
            <a:endParaRPr lang="vi-VN" sz="2800" i="0" dirty="0">
              <a:effectLst/>
              <a:latin typeface="Arial" panose="020B0604020202020204" pitchFamily="34" charset="0"/>
              <a:cs typeface="Arial" panose="020B0604020202020204" pitchFamily="34" charset="0"/>
            </a:endParaRPr>
          </a:p>
          <a:p>
            <a:pPr algn="ctr"/>
            <a:r>
              <a:rPr lang="vi-VN" sz="2800" i="0" dirty="0">
                <a:effectLst/>
                <a:latin typeface="Arial" panose="020B0604020202020204" pitchFamily="34" charset="0"/>
                <a:cs typeface="Arial" panose="020B060402020202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552767" y="4918963"/>
            <a:ext cx="6130911" cy="1815882"/>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Số thùng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vi-VN"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tuần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pPr algn="ctr"/>
            <a:r>
              <a:rPr lang="vi-VN" sz="2800" dirty="0">
                <a:latin typeface="Arial" panose="020B0604020202020204" pitchFamily="34" charset="0"/>
                <a:cs typeface="Arial" panose="020B0604020202020204" pitchFamily="34" charset="0"/>
              </a:rPr>
              <a:t>20 + 60 = 80 (thùng)</a:t>
            </a:r>
          </a:p>
          <a:p>
            <a:pPr algn="ctr"/>
            <a:r>
              <a:rPr lang="vi-VN" sz="2800" dirty="0">
                <a:latin typeface="Arial" panose="020B0604020202020204" pitchFamily="34" charset="0"/>
                <a:cs typeface="Arial" panose="020B0604020202020204" pitchFamily="34" charset="0"/>
              </a:rPr>
              <a:t>         Đáp số: 80 thùng</a:t>
            </a:r>
          </a:p>
        </p:txBody>
      </p:sp>
      <p:cxnSp>
        <p:nvCxnSpPr>
          <p:cNvPr id="13" name="Straight Connector 12">
            <a:extLst>
              <a:ext uri="{FF2B5EF4-FFF2-40B4-BE49-F238E27FC236}">
                <a16:creationId xmlns:a16="http://schemas.microsoft.com/office/drawing/2014/main" id="{22874DE2-3A4A-3184-C546-3296B7EDC8C2}"/>
              </a:ext>
            </a:extLst>
          </p:cNvPr>
          <p:cNvCxnSpPr>
            <a:cxnSpLocks/>
          </p:cNvCxnSpPr>
          <p:nvPr/>
        </p:nvCxnSpPr>
        <p:spPr>
          <a:xfrm>
            <a:off x="10577015" y="457558"/>
            <a:ext cx="1399906" cy="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9AF3BB85-8B39-B0F7-740F-CAAD269BC88E}"/>
              </a:ext>
            </a:extLst>
          </p:cNvPr>
          <p:cNvCxnSpPr>
            <a:cxnSpLocks/>
          </p:cNvCxnSpPr>
          <p:nvPr/>
        </p:nvCxnSpPr>
        <p:spPr>
          <a:xfrm flipV="1">
            <a:off x="2782187" y="898140"/>
            <a:ext cx="7658351" cy="1208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E693719C-0F31-85F4-24ED-A7E65B1A67C5}"/>
              </a:ext>
            </a:extLst>
          </p:cNvPr>
          <p:cNvCxnSpPr>
            <a:cxnSpLocks/>
          </p:cNvCxnSpPr>
          <p:nvPr/>
        </p:nvCxnSpPr>
        <p:spPr>
          <a:xfrm>
            <a:off x="810692" y="1340541"/>
            <a:ext cx="1957387" cy="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C6373BA0-37D8-7EDD-7C5D-E2B42BB14A61}"/>
              </a:ext>
            </a:extLst>
          </p:cNvPr>
          <p:cNvCxnSpPr>
            <a:cxnSpLocks/>
          </p:cNvCxnSpPr>
          <p:nvPr/>
        </p:nvCxnSpPr>
        <p:spPr>
          <a:xfrm>
            <a:off x="6945104" y="1340541"/>
            <a:ext cx="4714509" cy="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75271EB5-274C-0F8D-9B91-CE383D3C43B2}"/>
              </a:ext>
            </a:extLst>
          </p:cNvPr>
          <p:cNvCxnSpPr>
            <a:cxnSpLocks/>
          </p:cNvCxnSpPr>
          <p:nvPr/>
        </p:nvCxnSpPr>
        <p:spPr>
          <a:xfrm>
            <a:off x="888656" y="1766409"/>
            <a:ext cx="10957601" cy="0"/>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F5BCBBA3-CC5B-0064-3DE8-8EE1E6F1A79D}"/>
              </a:ext>
            </a:extLst>
          </p:cNvPr>
          <p:cNvCxnSpPr>
            <a:cxnSpLocks/>
          </p:cNvCxnSpPr>
          <p:nvPr/>
        </p:nvCxnSpPr>
        <p:spPr>
          <a:xfrm>
            <a:off x="-4648100" y="2497114"/>
            <a:ext cx="71532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D6D1EBF2-1A61-2128-B7EC-DD205A444155}"/>
              </a:ext>
            </a:extLst>
          </p:cNvPr>
          <p:cNvCxnSpPr>
            <a:cxnSpLocks/>
          </p:cNvCxnSpPr>
          <p:nvPr/>
        </p:nvCxnSpPr>
        <p:spPr>
          <a:xfrm flipV="1">
            <a:off x="810692" y="2142821"/>
            <a:ext cx="4666547" cy="3626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2" name="Right Brace 1">
            <a:extLst>
              <a:ext uri="{FF2B5EF4-FFF2-40B4-BE49-F238E27FC236}">
                <a16:creationId xmlns:a16="http://schemas.microsoft.com/office/drawing/2014/main" id="{F31DA6B2-6A67-4A54-A777-B69712A93D96}"/>
              </a:ext>
            </a:extLst>
          </p:cNvPr>
          <p:cNvSpPr/>
          <p:nvPr/>
        </p:nvSpPr>
        <p:spPr>
          <a:xfrm>
            <a:off x="4952362" y="2806637"/>
            <a:ext cx="245326" cy="932287"/>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微软雅黑"/>
              <a:cs typeface="+mn-cs"/>
              <a:sym typeface="Arial"/>
            </a:endParaRP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wipe(down)">
                                      <p:cBhvr>
                                        <p:cTn id="78" dur="500"/>
                                        <p:tgtEl>
                                          <p:spTgt spid="3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9">
                                            <p:txEl>
                                              <p:pRg st="1" end="1"/>
                                            </p:txEl>
                                          </p:spTgt>
                                        </p:tgtEl>
                                        <p:attrNameLst>
                                          <p:attrName>style.visibility</p:attrName>
                                        </p:attrNameLst>
                                      </p:cBhvr>
                                      <p:to>
                                        <p:strVal val="visible"/>
                                      </p:to>
                                    </p:set>
                                    <p:animEffect transition="in" filter="wipe(down)">
                                      <p:cBhvr>
                                        <p:cTn id="83" dur="500"/>
                                        <p:tgtEl>
                                          <p:spTgt spid="39">
                                            <p:txEl>
                                              <p:pRg st="1" end="1"/>
                                            </p:txEl>
                                          </p:spTgt>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9">
                                            <p:txEl>
                                              <p:pRg st="2" end="2"/>
                                            </p:txEl>
                                          </p:spTgt>
                                        </p:tgtEl>
                                        <p:attrNameLst>
                                          <p:attrName>style.visibility</p:attrName>
                                        </p:attrNameLst>
                                      </p:cBhvr>
                                      <p:to>
                                        <p:strVal val="visible"/>
                                      </p:to>
                                    </p:set>
                                    <p:animEffect transition="in" filter="wipe(down)">
                                      <p:cBhvr>
                                        <p:cTn id="86" dur="500"/>
                                        <p:tgtEl>
                                          <p:spTgt spid="39">
                                            <p:txEl>
                                              <p:pRg st="2" end="2"/>
                                            </p:tx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39">
                                            <p:txEl>
                                              <p:pRg st="3" end="3"/>
                                            </p:txEl>
                                          </p:spTgt>
                                        </p:tgtEl>
                                        <p:attrNameLst>
                                          <p:attrName>style.visibility</p:attrName>
                                        </p:attrNameLst>
                                      </p:cBhvr>
                                      <p:to>
                                        <p:strVal val="visible"/>
                                      </p:to>
                                    </p:set>
                                    <p:animEffect transition="in" filter="wipe(down)">
                                      <p:cBhvr>
                                        <p:cTn id="89" dur="500"/>
                                        <p:tgtEl>
                                          <p:spTgt spid="39">
                                            <p:txEl>
                                              <p:pRg st="3" end="3"/>
                                            </p:tx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1">
                                            <p:txEl>
                                              <p:pRg st="0" end="0"/>
                                            </p:txEl>
                                          </p:spTgt>
                                        </p:tgtEl>
                                        <p:attrNameLst>
                                          <p:attrName>style.visibility</p:attrName>
                                        </p:attrNameLst>
                                      </p:cBhvr>
                                      <p:to>
                                        <p:strVal val="visible"/>
                                      </p:to>
                                    </p:set>
                                    <p:animEffect transition="in" filter="wipe(down)">
                                      <p:cBhvr>
                                        <p:cTn id="92" dur="500"/>
                                        <p:tgtEl>
                                          <p:spTgt spid="41">
                                            <p:txEl>
                                              <p:pRg st="0" end="0"/>
                                            </p:txEl>
                                          </p:spTgt>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1">
                                            <p:txEl>
                                              <p:pRg st="1" end="1"/>
                                            </p:txEl>
                                          </p:spTgt>
                                        </p:tgtEl>
                                        <p:attrNameLst>
                                          <p:attrName>style.visibility</p:attrName>
                                        </p:attrNameLst>
                                      </p:cBhvr>
                                      <p:to>
                                        <p:strVal val="visible"/>
                                      </p:to>
                                    </p:set>
                                    <p:animEffect transition="in" filter="wipe(down)">
                                      <p:cBhvr>
                                        <p:cTn id="95" dur="500"/>
                                        <p:tgtEl>
                                          <p:spTgt spid="41">
                                            <p:txEl>
                                              <p:pRg st="1" end="1"/>
                                            </p:txEl>
                                          </p:spTgt>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1">
                                            <p:txEl>
                                              <p:pRg st="2" end="2"/>
                                            </p:txEl>
                                          </p:spTgt>
                                        </p:tgtEl>
                                        <p:attrNameLst>
                                          <p:attrName>style.visibility</p:attrName>
                                        </p:attrNameLst>
                                      </p:cBhvr>
                                      <p:to>
                                        <p:strVal val="visible"/>
                                      </p:to>
                                    </p:set>
                                    <p:animEffect transition="in" filter="wipe(down)">
                                      <p:cBhvr>
                                        <p:cTn id="98" dur="500"/>
                                        <p:tgtEl>
                                          <p:spTgt spid="41">
                                            <p:txEl>
                                              <p:pRg st="2" end="2"/>
                                            </p:txEl>
                                          </p:spTgt>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1">
                                            <p:txEl>
                                              <p:pRg st="3" end="3"/>
                                            </p:txEl>
                                          </p:spTgt>
                                        </p:tgtEl>
                                        <p:attrNameLst>
                                          <p:attrName>style.visibility</p:attrName>
                                        </p:attrNameLst>
                                      </p:cBhvr>
                                      <p:to>
                                        <p:strVal val="visible"/>
                                      </p:to>
                                    </p:set>
                                    <p:animEffect transition="in" filter="wipe(down)">
                                      <p:cBhvr>
                                        <p:cTn id="101"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8" grpId="0"/>
      <p:bldP spid="3" grpId="0"/>
      <p:bldP spid="39" grpId="0" uiExpand="1" build="p"/>
      <p:bldP spid="4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stretch>
            <a:fillRect/>
          </a:stretch>
        </p:blipFill>
        <p:spPr>
          <a:xfrm>
            <a:off x="-529" y="-298"/>
            <a:ext cx="12193057" cy="6858595"/>
          </a:xfrm>
          <a:prstGeom prst="rect">
            <a:avLst/>
          </a:prstGeom>
        </p:spPr>
      </p:pic>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9" y="3967245"/>
            <a:ext cx="12192000" cy="2890756"/>
          </a:xfrm>
          <a:prstGeom prst="rect">
            <a:avLst/>
          </a:prstGeom>
        </p:spPr>
      </p:pic>
      <p:pic>
        <p:nvPicPr>
          <p:cNvPr id="4"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30912"/>
            <a:ext cx="3724275" cy="1838325"/>
          </a:xfrm>
          <a:prstGeom prst="rect">
            <a:avLst/>
          </a:prstGeom>
        </p:spPr>
      </p:pic>
      <p:grpSp>
        <p:nvGrpSpPr>
          <p:cNvPr id="5" name="组合 12"/>
          <p:cNvGrpSpPr/>
          <p:nvPr/>
        </p:nvGrpSpPr>
        <p:grpSpPr>
          <a:xfrm flipH="1">
            <a:off x="1810147" y="914401"/>
            <a:ext cx="8715612" cy="4777560"/>
            <a:chOff x="-558688" y="0"/>
            <a:chExt cx="9107943" cy="6858000"/>
          </a:xfrm>
        </p:grpSpPr>
        <p:pic>
          <p:nvPicPr>
            <p:cNvPr id="6" name="图片 1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9" name="文本框 17"/>
          <p:cNvSpPr txBox="1"/>
          <p:nvPr/>
        </p:nvSpPr>
        <p:spPr>
          <a:xfrm>
            <a:off x="4005524" y="2858122"/>
            <a:ext cx="4180952" cy="1107996"/>
          </a:xfrm>
          <a:prstGeom prst="rect">
            <a:avLst/>
          </a:prstGeom>
          <a:noFill/>
        </p:spPr>
        <p:txBody>
          <a:bodyPr wrap="none" rtlCol="0">
            <a:spAutoFit/>
          </a:bodyPr>
          <a:lstStyle/>
          <a:p>
            <a:pPr algn="ctr" defTabSz="457189"/>
            <a:r>
              <a:rPr lang="en-US" altLang="zh-CN" sz="6600" b="1" dirty="0">
                <a:solidFill>
                  <a:srgbClr val="00B05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CỦNG CỐ</a:t>
            </a:r>
          </a:p>
        </p:txBody>
      </p:sp>
      <p:sp>
        <p:nvSpPr>
          <p:cNvPr id="10" name="文本框 18"/>
          <p:cNvSpPr txBox="1"/>
          <p:nvPr/>
        </p:nvSpPr>
        <p:spPr>
          <a:xfrm>
            <a:off x="5570298" y="1560095"/>
            <a:ext cx="1040670" cy="1015663"/>
          </a:xfrm>
          <a:prstGeom prst="rect">
            <a:avLst/>
          </a:prstGeom>
          <a:noFill/>
        </p:spPr>
        <p:txBody>
          <a:bodyPr wrap="none" rtlCol="0">
            <a:spAutoFit/>
          </a:bodyPr>
          <a:lstStyle/>
          <a:p>
            <a:pPr defTabSz="457189"/>
            <a:r>
              <a:rPr lang="en-US" altLang="zh-CN" sz="6000" b="1" dirty="0">
                <a:solidFill>
                  <a:srgbClr val="00B05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03</a:t>
            </a:r>
            <a:endParaRPr lang="zh-CN" altLang="en-US" sz="6000" b="1" dirty="0">
              <a:solidFill>
                <a:srgbClr val="00B05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endParaRPr>
          </a:p>
        </p:txBody>
      </p:sp>
      <p:pic>
        <p:nvPicPr>
          <p:cNvPr id="12"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463" y="4978401"/>
            <a:ext cx="2224563" cy="1881023"/>
          </a:xfrm>
          <a:prstGeom prst="rect">
            <a:avLst/>
          </a:prstGeom>
        </p:spPr>
      </p:pic>
    </p:spTree>
    <p:extLst>
      <p:ext uri="{BB962C8B-B14F-4D97-AF65-F5344CB8AC3E}">
        <p14:creationId xmlns:p14="http://schemas.microsoft.com/office/powerpoint/2010/main" val="13676691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cTn>
                              </p:par>
                              <p:par>
                                <p:cTn id="32" presetID="6" presetClass="emph" presetSubtype="0" fill="hold" grpId="1" nodeType="withEffect">
                                  <p:stCondLst>
                                    <p:cond delay="0"/>
                                  </p:stCondLst>
                                  <p:iterate type="lt">
                                    <p:tmPct val="10000"/>
                                  </p:iterate>
                                  <p:childTnLst>
                                    <p:animScale>
                                      <p:cBhvr>
                                        <p:cTn id="33" dur="300" fill="hold"/>
                                        <p:tgtEl>
                                          <p:spTgt spid="9"/>
                                        </p:tgtEl>
                                      </p:cBhvr>
                                      <p:by x="500000" y="500000"/>
                                    </p:animScale>
                                  </p:childTnLst>
                                </p:cTn>
                              </p:par>
                              <p:par>
                                <p:cTn id="34" presetID="6" presetClass="emph" presetSubtype="0" fill="hold" grpId="2" nodeType="withEffect">
                                  <p:stCondLst>
                                    <p:cond delay="0"/>
                                  </p:stCondLst>
                                  <p:iterate type="lt">
                                    <p:tmPct val="10000"/>
                                  </p:iterate>
                                  <p:childTnLst>
                                    <p:animScale>
                                      <p:cBhvr>
                                        <p:cTn id="35" dur="750" fill="hold"/>
                                        <p:tgtEl>
                                          <p:spTgt spid="9"/>
                                        </p:tgtEl>
                                      </p:cBhvr>
                                      <p:by x="20000" y="20000"/>
                                    </p:animScale>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1000" fill="hold"/>
                                        <p:tgtEl>
                                          <p:spTgt spid="12"/>
                                        </p:tgtEl>
                                        <p:attrNameLst>
                                          <p:attrName>ppt_x</p:attrName>
                                        </p:attrNameLst>
                                      </p:cBhvr>
                                      <p:tavLst>
                                        <p:tav tm="0">
                                          <p:val>
                                            <p:strVal val="#ppt_x"/>
                                          </p:val>
                                        </p:tav>
                                        <p:tav tm="100000">
                                          <p:val>
                                            <p:strVal val="#ppt_x"/>
                                          </p:val>
                                        </p:tav>
                                      </p:tavLst>
                                    </p:anim>
                                    <p:anim calcmode="lin" valueType="num">
                                      <p:cBhvr additive="base">
                                        <p:cTn id="39"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416D6A06-C37E-2783-9353-B4B45858B50D}"/>
              </a:ext>
            </a:extLst>
          </p:cNvPr>
          <p:cNvGrpSpPr/>
          <p:nvPr/>
        </p:nvGrpSpPr>
        <p:grpSpPr>
          <a:xfrm flipH="1">
            <a:off x="1607664" y="1598092"/>
            <a:ext cx="8976672" cy="4294708"/>
            <a:chOff x="-558688" y="0"/>
            <a:chExt cx="9107943" cy="6858000"/>
          </a:xfrm>
        </p:grpSpPr>
        <p:pic>
          <p:nvPicPr>
            <p:cNvPr id="5" name="图片 13">
              <a:extLst>
                <a:ext uri="{FF2B5EF4-FFF2-40B4-BE49-F238E27FC236}">
                  <a16:creationId xmlns:a16="http://schemas.microsoft.com/office/drawing/2014/main" id="{933A5319-8E49-81EE-0352-A7E6D2B90189}"/>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14">
              <a:extLst>
                <a:ext uri="{FF2B5EF4-FFF2-40B4-BE49-F238E27FC236}">
                  <a16:creationId xmlns:a16="http://schemas.microsoft.com/office/drawing/2014/main" id="{4D4E247C-4B9F-B096-8064-F5EE68C26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3" name="TextBox 2">
            <a:extLst>
              <a:ext uri="{FF2B5EF4-FFF2-40B4-BE49-F238E27FC236}">
                <a16:creationId xmlns:a16="http://schemas.microsoft.com/office/drawing/2014/main" id="{DFFC361C-3351-20D9-86B8-31D58D1553B7}"/>
              </a:ext>
            </a:extLst>
          </p:cNvPr>
          <p:cNvSpPr txBox="1"/>
          <p:nvPr/>
        </p:nvSpPr>
        <p:spPr>
          <a:xfrm>
            <a:off x="1973217" y="2591284"/>
            <a:ext cx="8679051" cy="2308324"/>
          </a:xfrm>
          <a:prstGeom prst="rect">
            <a:avLst/>
          </a:prstGeom>
          <a:noFill/>
        </p:spPr>
        <p:txBody>
          <a:bodyPr wrap="square">
            <a:spAutoFit/>
          </a:bodyPr>
          <a:lstStyle/>
          <a:p>
            <a:pPr algn="ctr" rtl="0">
              <a:spcBef>
                <a:spcPts val="0"/>
              </a:spcBef>
              <a:spcAft>
                <a:spcPts val="0"/>
              </a:spcAft>
            </a:pPr>
            <a:r>
              <a:rPr lang="en-US" sz="3600" b="1" i="0" u="sng" dirty="0" err="1">
                <a:solidFill>
                  <a:srgbClr val="002060"/>
                </a:solidFill>
                <a:effectLst/>
                <a:latin typeface="Arial" panose="020B0604020202020204" pitchFamily="34" charset="0"/>
                <a:cs typeface="Arial" panose="020B0604020202020204" pitchFamily="34" charset="0"/>
              </a:rPr>
              <a:t>Về</a:t>
            </a:r>
            <a:r>
              <a:rPr lang="en-US" sz="3600" b="1" i="0" u="sng" dirty="0">
                <a:solidFill>
                  <a:srgbClr val="002060"/>
                </a:solidFill>
                <a:effectLst/>
                <a:latin typeface="Arial" panose="020B0604020202020204" pitchFamily="34" charset="0"/>
                <a:cs typeface="Arial" panose="020B0604020202020204" pitchFamily="34" charset="0"/>
              </a:rPr>
              <a:t> </a:t>
            </a:r>
            <a:r>
              <a:rPr lang="en-US" sz="3600" b="1" i="0" u="sng" dirty="0" err="1">
                <a:solidFill>
                  <a:srgbClr val="002060"/>
                </a:solidFill>
                <a:effectLst/>
                <a:latin typeface="Arial" panose="020B0604020202020204" pitchFamily="34" charset="0"/>
                <a:cs typeface="Arial" panose="020B0604020202020204" pitchFamily="34" charset="0"/>
              </a:rPr>
              <a:t>nhà</a:t>
            </a:r>
            <a:endParaRPr lang="en-US" sz="3600" b="0" dirty="0">
              <a:effectLst/>
              <a:latin typeface="Arial" panose="020B0604020202020204" pitchFamily="34" charset="0"/>
              <a:cs typeface="Arial" panose="020B0604020202020204" pitchFamily="34" charset="0"/>
            </a:endParaRPr>
          </a:p>
          <a:p>
            <a:pPr rtl="0">
              <a:spcBef>
                <a:spcPts val="0"/>
              </a:spcBef>
              <a:spcAft>
                <a:spcPts val="0"/>
              </a:spcAft>
            </a:pP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Ôn</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lại</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bài</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cũ</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và</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chuẩn</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bị</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bài</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tiếp</a:t>
            </a:r>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err="1">
                <a:solidFill>
                  <a:srgbClr val="000000"/>
                </a:solidFill>
                <a:effectLst/>
                <a:latin typeface="Arial" panose="020B0604020202020204" pitchFamily="34" charset="0"/>
                <a:cs typeface="Arial" panose="020B0604020202020204" pitchFamily="34" charset="0"/>
              </a:rPr>
              <a:t>theo</a:t>
            </a:r>
            <a:endParaRPr lang="en-US" sz="3600" b="0" dirty="0">
              <a:effectLst/>
              <a:latin typeface="Arial" panose="020B0604020202020204" pitchFamily="34" charset="0"/>
              <a:cs typeface="Arial" panose="020B0604020202020204" pitchFamily="34" charset="0"/>
            </a:endParaRPr>
          </a:p>
          <a:p>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565135"/>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grpSp>
        <p:nvGrpSpPr>
          <p:cNvPr id="7" name="Group 6">
            <a:extLst>
              <a:ext uri="{FF2B5EF4-FFF2-40B4-BE49-F238E27FC236}">
                <a16:creationId xmlns:a16="http://schemas.microsoft.com/office/drawing/2014/main" id="{14C9ED81-17BA-4A91-ABEB-0B5EDCD08A30}"/>
              </a:ext>
            </a:extLst>
          </p:cNvPr>
          <p:cNvGrpSpPr/>
          <p:nvPr/>
        </p:nvGrpSpPr>
        <p:grpSpPr>
          <a:xfrm>
            <a:off x="2258108" y="1704412"/>
            <a:ext cx="7911022" cy="3020320"/>
            <a:chOff x="2737510" y="1679418"/>
            <a:chExt cx="7911022" cy="3020320"/>
          </a:xfrm>
        </p:grpSpPr>
        <p:pic>
          <p:nvPicPr>
            <p:cNvPr id="5" name="Picture 4" descr="Shape&#10;&#10;Description automatically generated with medium confidence">
              <a:extLst>
                <a:ext uri="{FF2B5EF4-FFF2-40B4-BE49-F238E27FC236}">
                  <a16:creationId xmlns:a16="http://schemas.microsoft.com/office/drawing/2014/main" id="{9F2DD441-6CC7-45BB-A424-40E496A83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510" y="1679418"/>
              <a:ext cx="7911022" cy="302032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DDA96D4-8396-4221-B6BF-0583DFCF45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62" t="70178" r="41527" b="19574"/>
            <a:stretch/>
          </p:blipFill>
          <p:spPr>
            <a:xfrm>
              <a:off x="5289753" y="3780691"/>
              <a:ext cx="206477" cy="309528"/>
            </a:xfrm>
            <a:prstGeom prst="rect">
              <a:avLst/>
            </a:prstGeom>
          </p:spPr>
        </p:pic>
      </p:grpSp>
    </p:spTree>
    <p:extLst>
      <p:ext uri="{BB962C8B-B14F-4D97-AF65-F5344CB8AC3E}">
        <p14:creationId xmlns:p14="http://schemas.microsoft.com/office/powerpoint/2010/main" val="2145039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Logo&#10;&#10;Description automatically generated">
            <a:extLst>
              <a:ext uri="{FF2B5EF4-FFF2-40B4-BE49-F238E27FC236}">
                <a16:creationId xmlns:a16="http://schemas.microsoft.com/office/drawing/2014/main" id="{C74102A2-ED7C-48E6-83C0-B8DCC2CAA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8983" y="1769754"/>
            <a:ext cx="1936884" cy="1069581"/>
          </a:xfrm>
          <a:prstGeom prst="rect">
            <a:avLst/>
          </a:prstGeom>
        </p:spPr>
      </p:pic>
      <p:pic>
        <p:nvPicPr>
          <p:cNvPr id="11" name="Picture 10">
            <a:extLst>
              <a:ext uri="{FF2B5EF4-FFF2-40B4-BE49-F238E27FC236}">
                <a16:creationId xmlns:a16="http://schemas.microsoft.com/office/drawing/2014/main" id="{2FDE8C6E-8850-48FD-B6D1-DD3F160AF6CC}"/>
              </a:ext>
            </a:extLst>
          </p:cNvPr>
          <p:cNvPicPr>
            <a:picLocks noChangeAspect="1"/>
          </p:cNvPicPr>
          <p:nvPr/>
        </p:nvPicPr>
        <p:blipFill rotWithShape="1">
          <a:blip r:embed="rId9"/>
          <a:srcRect t="43157" r="275"/>
          <a:stretch/>
        </p:blipFill>
        <p:spPr>
          <a:xfrm>
            <a:off x="2436380" y="2509520"/>
            <a:ext cx="7510260" cy="1267230"/>
          </a:xfrm>
          <a:prstGeom prst="rect">
            <a:avLst/>
          </a:prstGeom>
        </p:spPr>
      </p:pic>
      <p:sp>
        <p:nvSpPr>
          <p:cNvPr id="2" name="TextBox 1">
            <a:extLst>
              <a:ext uri="{FF2B5EF4-FFF2-40B4-BE49-F238E27FC236}">
                <a16:creationId xmlns:a16="http://schemas.microsoft.com/office/drawing/2014/main" id="{C54A4F5F-D15A-4525-BFCF-6E1A9CAB0AEE}"/>
              </a:ext>
            </a:extLst>
          </p:cNvPr>
          <p:cNvSpPr txBox="1"/>
          <p:nvPr/>
        </p:nvSpPr>
        <p:spPr>
          <a:xfrm>
            <a:off x="3710609" y="3700218"/>
            <a:ext cx="588776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44. </a:t>
            </a:r>
            <a:r>
              <a:rPr lang="en-US" sz="4000" b="1" dirty="0" err="1">
                <a:latin typeface="Arial" panose="020B0604020202020204" pitchFamily="34" charset="0"/>
                <a:cs typeface="Arial" panose="020B0604020202020204" pitchFamily="34" charset="0"/>
              </a:rPr>
              <a:t>Tiết</a:t>
            </a:r>
            <a:r>
              <a:rPr lang="en-US" sz="4000" b="1" dirty="0">
                <a:latin typeface="Arial" panose="020B0604020202020204" pitchFamily="34" charset="0"/>
                <a:cs typeface="Arial" panose="020B0604020202020204" pitchFamily="34" charset="0"/>
              </a:rPr>
              <a:t> 2 – tr. 121)</a:t>
            </a:r>
          </a:p>
        </p:txBody>
      </p:sp>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7">
            <a:extLst>
              <a:ext uri="{FF2B5EF4-FFF2-40B4-BE49-F238E27FC236}">
                <a16:creationId xmlns:a16="http://schemas.microsoft.com/office/drawing/2014/main" id="{7795FECA-6938-848B-7E9B-3E67CEF24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999" y="749019"/>
            <a:ext cx="635001" cy="9158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9">
            <a:extLst>
              <a:ext uri="{FF2B5EF4-FFF2-40B4-BE49-F238E27FC236}">
                <a16:creationId xmlns:a16="http://schemas.microsoft.com/office/drawing/2014/main" id="{984A3AF0-3EEE-CFDA-7F4E-7E79521A1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14783"/>
            <a:ext cx="10322560" cy="1447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6">
            <a:extLst>
              <a:ext uri="{FF2B5EF4-FFF2-40B4-BE49-F238E27FC236}">
                <a16:creationId xmlns:a16="http://schemas.microsoft.com/office/drawing/2014/main" id="{975AC36D-A5FC-00B8-5BB8-F9BFE291C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321" y="4271962"/>
            <a:ext cx="420725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11">
            <a:extLst>
              <a:ext uri="{FF2B5EF4-FFF2-40B4-BE49-F238E27FC236}">
                <a16:creationId xmlns:a16="http://schemas.microsoft.com/office/drawing/2014/main" id="{9C7BB1AC-5182-859F-7ADC-8B28A663531A}"/>
              </a:ext>
            </a:extLst>
          </p:cNvPr>
          <p:cNvPicPr>
            <a:picLocks noChangeAspect="1" noChangeArrowheads="1"/>
          </p:cNvPicPr>
          <p:nvPr/>
        </p:nvPicPr>
        <p:blipFill>
          <a:blip r:embed="rId5">
            <a:alphaModFix amt="5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08127" y="1951434"/>
            <a:ext cx="10433633" cy="13279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AAE213FB-60E1-8388-9824-7DE6BA22B908}"/>
              </a:ext>
            </a:extLst>
          </p:cNvPr>
          <p:cNvSpPr/>
          <p:nvPr/>
        </p:nvSpPr>
        <p:spPr>
          <a:xfrm>
            <a:off x="3985698" y="633014"/>
            <a:ext cx="3924301" cy="736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YÊU CẦU CẦN ĐẠT</a:t>
            </a:r>
          </a:p>
        </p:txBody>
      </p:sp>
      <p:pic>
        <p:nvPicPr>
          <p:cNvPr id="9" name="Picture 15" descr="8">
            <a:extLst>
              <a:ext uri="{FF2B5EF4-FFF2-40B4-BE49-F238E27FC236}">
                <a16:creationId xmlns:a16="http://schemas.microsoft.com/office/drawing/2014/main" id="{5AD586D8-4000-9A8A-0FA2-C29DCD17D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921967"/>
            <a:ext cx="10322560" cy="1320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6D0003-1D58-0B07-F056-E5A803D089D4}"/>
              </a:ext>
            </a:extLst>
          </p:cNvPr>
          <p:cNvSpPr txBox="1"/>
          <p:nvPr/>
        </p:nvSpPr>
        <p:spPr>
          <a:xfrm>
            <a:off x="1863058" y="2041263"/>
            <a:ext cx="9504766" cy="907749"/>
          </a:xfrm>
          <a:prstGeom prst="rect">
            <a:avLst/>
          </a:prstGeom>
          <a:noFill/>
        </p:spPr>
        <p:txBody>
          <a:bodyPr wrap="square">
            <a:spAutoFit/>
          </a:bodyPr>
          <a:lstStyle/>
          <a:p>
            <a:pPr marL="0" marR="0">
              <a:lnSpc>
                <a:spcPct val="115000"/>
              </a:lnSpc>
              <a:spcBef>
                <a:spcPts val="0"/>
              </a:spcBef>
              <a:spcAft>
                <a:spcPts val="0"/>
              </a:spcAft>
            </a:pP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nhân số có hai chữ số cho số có một chữ số, chia số có ba chữ số cho số có một chữ số</a:t>
            </a: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2A641D03-1B90-75DC-4D97-93CDA0535DF7}"/>
              </a:ext>
            </a:extLst>
          </p:cNvPr>
          <p:cNvSpPr txBox="1"/>
          <p:nvPr/>
        </p:nvSpPr>
        <p:spPr>
          <a:xfrm>
            <a:off x="2095499" y="3676532"/>
            <a:ext cx="9789160" cy="461665"/>
          </a:xfrm>
          <a:prstGeom prst="rect">
            <a:avLst/>
          </a:prstGeom>
          <a:noFill/>
        </p:spPr>
        <p:txBody>
          <a:bodyPr wrap="square">
            <a:spAutoFit/>
          </a:bodyPr>
          <a:lstStyle/>
          <a:p>
            <a:r>
              <a:rPr lang="vi-VN"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Ôn tập tính giá trị của biểu thức</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tính</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khối</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lượng</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của</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400" b="0" i="0" u="none" strike="noStrike" spc="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400" b="0" i="0" u="none" strike="noStrike" spc="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vật</a:t>
            </a:r>
            <a:endParaRPr lang="en-US" sz="32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041BACF-6E4B-65DB-03D9-3BECEFCC6068}"/>
              </a:ext>
            </a:extLst>
          </p:cNvPr>
          <p:cNvSpPr txBox="1"/>
          <p:nvPr/>
        </p:nvSpPr>
        <p:spPr>
          <a:xfrm>
            <a:off x="1720861" y="5098843"/>
            <a:ext cx="9789160" cy="830997"/>
          </a:xfrm>
          <a:prstGeom prst="rect">
            <a:avLst/>
          </a:prstGeom>
          <a:noFill/>
        </p:spPr>
        <p:txBody>
          <a:bodyPr wrap="square">
            <a:spAutoFit/>
          </a:bodyPr>
          <a:lstStyle/>
          <a:p>
            <a:r>
              <a:rPr lang="vi-VN"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Vận dụng được bảng nhân, bảng chia đã học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toán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bước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tính</a:t>
            </a:r>
            <a:endParaRPr lang="en-US" sz="3200" dirty="0">
              <a:solidFill>
                <a:srgbClr val="00206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10D44BC-4792-85E9-1EFA-15D5EE5B284D}"/>
              </a:ext>
            </a:extLst>
          </p:cNvPr>
          <p:cNvSpPr/>
          <p:nvPr/>
        </p:nvSpPr>
        <p:spPr>
          <a:xfrm>
            <a:off x="838114" y="2133959"/>
            <a:ext cx="696046" cy="696046"/>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14" name="Oval 13">
            <a:extLst>
              <a:ext uri="{FF2B5EF4-FFF2-40B4-BE49-F238E27FC236}">
                <a16:creationId xmlns:a16="http://schemas.microsoft.com/office/drawing/2014/main" id="{FB637CA3-170C-22E8-C9C0-9B6E7E4789BE}"/>
              </a:ext>
            </a:extLst>
          </p:cNvPr>
          <p:cNvSpPr/>
          <p:nvPr/>
        </p:nvSpPr>
        <p:spPr>
          <a:xfrm>
            <a:off x="838114" y="3559341"/>
            <a:ext cx="696046" cy="696046"/>
          </a:xfrm>
          <a:prstGeom prst="ellipse">
            <a:avLst/>
          </a:prstGeom>
          <a:solidFill>
            <a:srgbClr val="DD60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
        <p:nvSpPr>
          <p:cNvPr id="15" name="Oval 14">
            <a:extLst>
              <a:ext uri="{FF2B5EF4-FFF2-40B4-BE49-F238E27FC236}">
                <a16:creationId xmlns:a16="http://schemas.microsoft.com/office/drawing/2014/main" id="{E209345D-4800-6B5B-EDE6-816E653B5C9B}"/>
              </a:ext>
            </a:extLst>
          </p:cNvPr>
          <p:cNvSpPr/>
          <p:nvPr/>
        </p:nvSpPr>
        <p:spPr>
          <a:xfrm>
            <a:off x="878076" y="5143814"/>
            <a:ext cx="696046" cy="696046"/>
          </a:xfrm>
          <a:prstGeom prst="ellipse">
            <a:avLst/>
          </a:prstGeom>
          <a:solidFill>
            <a:srgbClr val="FF438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p>
        </p:txBody>
      </p:sp>
    </p:spTree>
    <p:extLst>
      <p:ext uri="{BB962C8B-B14F-4D97-AF65-F5344CB8AC3E}">
        <p14:creationId xmlns:p14="http://schemas.microsoft.com/office/powerpoint/2010/main" val="2531690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stretch>
            <a:fillRect/>
          </a:stretch>
        </p:blipFill>
        <p:spPr>
          <a:xfrm>
            <a:off x="-529" y="-298"/>
            <a:ext cx="12193057" cy="6858595"/>
          </a:xfrm>
          <a:prstGeom prst="rect">
            <a:avLst/>
          </a:prstGeom>
        </p:spPr>
      </p:pic>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9" y="3967245"/>
            <a:ext cx="12192000" cy="2890756"/>
          </a:xfrm>
          <a:prstGeom prst="rect">
            <a:avLst/>
          </a:prstGeom>
        </p:spPr>
      </p:pic>
      <p:pic>
        <p:nvPicPr>
          <p:cNvPr id="4"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30912"/>
            <a:ext cx="3724275" cy="1838325"/>
          </a:xfrm>
          <a:prstGeom prst="rect">
            <a:avLst/>
          </a:prstGeom>
        </p:spPr>
      </p:pic>
      <p:grpSp>
        <p:nvGrpSpPr>
          <p:cNvPr id="5" name="组合 12"/>
          <p:cNvGrpSpPr/>
          <p:nvPr/>
        </p:nvGrpSpPr>
        <p:grpSpPr>
          <a:xfrm flipH="1">
            <a:off x="1810148" y="914401"/>
            <a:ext cx="6344963" cy="4777560"/>
            <a:chOff x="-558688" y="0"/>
            <a:chExt cx="9107943" cy="6858000"/>
          </a:xfrm>
        </p:grpSpPr>
        <p:pic>
          <p:nvPicPr>
            <p:cNvPr id="6" name="图片 1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9" name="文本框 17"/>
          <p:cNvSpPr txBox="1"/>
          <p:nvPr/>
        </p:nvSpPr>
        <p:spPr>
          <a:xfrm>
            <a:off x="2450483" y="2836267"/>
            <a:ext cx="4980851" cy="1107996"/>
          </a:xfrm>
          <a:prstGeom prst="rect">
            <a:avLst/>
          </a:prstGeom>
          <a:noFill/>
        </p:spPr>
        <p:txBody>
          <a:bodyPr wrap="none" rtlCol="0">
            <a:spAutoFit/>
          </a:bodyPr>
          <a:lstStyle/>
          <a:p>
            <a:pPr algn="ctr" defTabSz="457189"/>
            <a:r>
              <a:rPr lang="en-US" altLang="zh-CN" sz="6600" b="1" dirty="0">
                <a:solidFill>
                  <a:srgbClr val="00B05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LUYỆN TẬP</a:t>
            </a:r>
            <a:endParaRPr lang="zh-CN" altLang="zh-CN" sz="6600" b="1" dirty="0">
              <a:solidFill>
                <a:srgbClr val="00B05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pic>
        <p:nvPicPr>
          <p:cNvPr id="11"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1925" y="3707291"/>
            <a:ext cx="2906667" cy="2994151"/>
          </a:xfrm>
          <a:prstGeom prst="rect">
            <a:avLst/>
          </a:prstGeom>
        </p:spPr>
      </p:pic>
      <p:pic>
        <p:nvPicPr>
          <p:cNvPr id="12"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463" y="4978401"/>
            <a:ext cx="2224563" cy="1881023"/>
          </a:xfrm>
          <a:prstGeom prst="rect">
            <a:avLst/>
          </a:prstGeom>
        </p:spPr>
      </p:pic>
    </p:spTree>
    <p:extLst>
      <p:ext uri="{BB962C8B-B14F-4D97-AF65-F5344CB8AC3E}">
        <p14:creationId xmlns:p14="http://schemas.microsoft.com/office/powerpoint/2010/main" val="158849856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10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ppt_w</p:attrName>
                                        </p:attrNameLst>
                                      </p:cBhvr>
                                      <p:tavLst>
                                        <p:tav tm="0" fmla="#ppt_w*sin(2.5*pi*$)">
                                          <p:val>
                                            <p:fltVal val="0"/>
                                          </p:val>
                                        </p:tav>
                                        <p:tav tm="100000">
                                          <p:val>
                                            <p:fltVal val="1"/>
                                          </p:val>
                                        </p:tav>
                                      </p:tavLst>
                                    </p:anim>
                                    <p:anim calcmode="lin" valueType="num">
                                      <p:cBhvr>
                                        <p:cTn id="25" dur="750" fill="hold"/>
                                        <p:tgtEl>
                                          <p:spTgt spid="9"/>
                                        </p:tgtEl>
                                        <p:attrNameLst>
                                          <p:attrName>ppt_h</p:attrName>
                                        </p:attrNameLst>
                                      </p:cBhvr>
                                      <p:tavLst>
                                        <p:tav tm="0">
                                          <p:val>
                                            <p:strVal val="#ppt_h"/>
                                          </p:val>
                                        </p:tav>
                                        <p:tav tm="100000">
                                          <p:val>
                                            <p:strVal val="#ppt_h"/>
                                          </p:val>
                                        </p:tav>
                                      </p:tavLst>
                                    </p:anim>
                                  </p:childTnLst>
                                </p:cTn>
                              </p:par>
                              <p:par>
                                <p:cTn id="26" presetID="6" presetClass="emph" presetSubtype="0" fill="hold" grpId="1" nodeType="withEffect">
                                  <p:stCondLst>
                                    <p:cond delay="0"/>
                                  </p:stCondLst>
                                  <p:iterate type="lt">
                                    <p:tmPct val="10000"/>
                                  </p:iterate>
                                  <p:childTnLst>
                                    <p:animScale>
                                      <p:cBhvr>
                                        <p:cTn id="27" dur="300" fill="hold"/>
                                        <p:tgtEl>
                                          <p:spTgt spid="9"/>
                                        </p:tgtEl>
                                      </p:cBhvr>
                                      <p:by x="500000" y="500000"/>
                                    </p:animScale>
                                  </p:childTnLst>
                                </p:cTn>
                              </p:par>
                              <p:par>
                                <p:cTn id="28" presetID="6" presetClass="emph" presetSubtype="0" fill="hold" grpId="2" nodeType="withEffect">
                                  <p:stCondLst>
                                    <p:cond delay="0"/>
                                  </p:stCondLst>
                                  <p:iterate type="lt">
                                    <p:tmPct val="10000"/>
                                  </p:iterate>
                                  <p:childTnLst>
                                    <p:animScale>
                                      <p:cBhvr>
                                        <p:cTn id="29" dur="750" fill="hold"/>
                                        <p:tgtEl>
                                          <p:spTgt spid="9"/>
                                        </p:tgtEl>
                                      </p:cBhvr>
                                      <p:by x="20000" y="20000"/>
                                    </p:animScale>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Đặt</a:t>
            </a:r>
            <a:r>
              <a:rPr lang="en-US"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 </a:t>
            </a:r>
            <a:r>
              <a:rPr lang="en-US" altLang="zh-CN" sz="3733" b="1" dirty="0" err="1">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tính</a:t>
            </a:r>
            <a:r>
              <a:rPr lang="en-US"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 </a:t>
            </a:r>
            <a:r>
              <a:rPr lang="en-US" altLang="zh-CN" sz="3733" b="1" dirty="0" err="1">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rồi</a:t>
            </a:r>
            <a:r>
              <a:rPr lang="en-US"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 </a:t>
            </a:r>
            <a:r>
              <a:rPr lang="en-US" altLang="zh-CN" sz="3733" b="1" dirty="0" err="1">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tính</a:t>
            </a:r>
            <a:r>
              <a:rPr lang="en-US"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a:t>
            </a:r>
            <a:endParaRPr lang="zh-CN" altLang="en-US"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72</a:t>
              </a:r>
            </a:p>
            <a:p>
              <a:r>
                <a:rPr lang="en-US" sz="4400" b="1" dirty="0">
                  <a:solidFill>
                    <a:srgbClr val="FF0000"/>
                  </a:solidFill>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92235" y="4490611"/>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799673" y="4505775"/>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468777" y="4512383"/>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116</a:t>
              </a:r>
            </a:p>
            <a:p>
              <a:r>
                <a:rPr lang="en-US" sz="4400" b="1" dirty="0">
                  <a:latin typeface="Arial" panose="020B0604020202020204" pitchFamily="34" charset="0"/>
                  <a:cs typeface="Arial" panose="020B060402020202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525034" y="4425562"/>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233024" y="4409310"/>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924550" y="4434191"/>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106</a:t>
              </a:r>
            </a:p>
            <a:p>
              <a:r>
                <a:rPr lang="en-US" sz="4400" b="1" dirty="0">
                  <a:latin typeface="Arial" panose="020B0604020202020204" pitchFamily="34" charset="0"/>
                  <a:cs typeface="Arial" panose="020B060402020202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163873" y="4243865"/>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847771" y="4243865"/>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524253" y="4268801"/>
            <a:ext cx="514350"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barn(inVertic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0" end="0"/>
                                            </p:txEl>
                                          </p:spTgt>
                                        </p:tgtEl>
                                        <p:attrNameLst>
                                          <p:attrName>style.visibility</p:attrName>
                                        </p:attrNameLst>
                                      </p:cBhvr>
                                      <p:to>
                                        <p:strVal val="visible"/>
                                      </p:to>
                                    </p:set>
                                    <p:animEffect transition="in" filter="fade">
                                      <p:cBhvr>
                                        <p:cTn id="36" dur="500"/>
                                        <p:tgtEl>
                                          <p:spTgt spid="114">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5">
                                            <p:txEl>
                                              <p:pRg st="0" end="0"/>
                                            </p:txEl>
                                          </p:spTgt>
                                        </p:tgtEl>
                                        <p:attrNameLst>
                                          <p:attrName>style.visibility</p:attrName>
                                        </p:attrNameLst>
                                      </p:cBhvr>
                                      <p:to>
                                        <p:strVal val="visible"/>
                                      </p:to>
                                    </p:set>
                                    <p:animEffect transition="in" filter="fade">
                                      <p:cBhvr>
                                        <p:cTn id="39" dur="500"/>
                                        <p:tgtEl>
                                          <p:spTgt spid="115">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6">
                                            <p:txEl>
                                              <p:pRg st="0" end="0"/>
                                            </p:txEl>
                                          </p:spTgt>
                                        </p:tgtEl>
                                        <p:attrNameLst>
                                          <p:attrName>style.visibility</p:attrName>
                                        </p:attrNameLst>
                                      </p:cBhvr>
                                      <p:to>
                                        <p:strVal val="visible"/>
                                      </p:to>
                                    </p:set>
                                    <p:animEffect transition="in" filter="fade">
                                      <p:cBhvr>
                                        <p:cTn id="42" dur="500"/>
                                        <p:tgtEl>
                                          <p:spTgt spid="1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1">
                                            <p:txEl>
                                              <p:pRg st="0" end="0"/>
                                            </p:txEl>
                                          </p:spTgt>
                                        </p:tgtEl>
                                        <p:attrNameLst>
                                          <p:attrName>style.visibility</p:attrName>
                                        </p:attrNameLst>
                                      </p:cBhvr>
                                      <p:to>
                                        <p:strVal val="visible"/>
                                      </p:to>
                                    </p:set>
                                    <p:animEffect transition="in" filter="fade">
                                      <p:cBhvr>
                                        <p:cTn id="52" dur="500"/>
                                        <p:tgtEl>
                                          <p:spTgt spid="121">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22">
                                            <p:txEl>
                                              <p:pRg st="0" end="0"/>
                                            </p:txEl>
                                          </p:spTgt>
                                        </p:tgtEl>
                                        <p:attrNameLst>
                                          <p:attrName>style.visibility</p:attrName>
                                        </p:attrNameLst>
                                      </p:cBhvr>
                                      <p:to>
                                        <p:strVal val="visible"/>
                                      </p:to>
                                    </p:set>
                                    <p:animEffect transition="in" filter="fade">
                                      <p:cBhvr>
                                        <p:cTn id="55" dur="500"/>
                                        <p:tgtEl>
                                          <p:spTgt spid="122">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3">
                                            <p:txEl>
                                              <p:pRg st="0" end="0"/>
                                            </p:txEl>
                                          </p:spTgt>
                                        </p:tgtEl>
                                        <p:attrNameLst>
                                          <p:attrName>style.visibility</p:attrName>
                                        </p:attrNameLst>
                                      </p:cBhvr>
                                      <p:to>
                                        <p:strVal val="visible"/>
                                      </p:to>
                                    </p:set>
                                    <p:animEffect transition="in" filter="fade">
                                      <p:cBhvr>
                                        <p:cTn id="58" dur="500"/>
                                        <p:tgtEl>
                                          <p:spTgt spid="1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8">
                                            <p:txEl>
                                              <p:pRg st="0" end="0"/>
                                            </p:txEl>
                                          </p:spTgt>
                                        </p:tgtEl>
                                        <p:attrNameLst>
                                          <p:attrName>style.visibility</p:attrName>
                                        </p:attrNameLst>
                                      </p:cBhvr>
                                      <p:to>
                                        <p:strVal val="visible"/>
                                      </p:to>
                                    </p:set>
                                    <p:animEffect transition="in" filter="fade">
                                      <p:cBhvr>
                                        <p:cTn id="68" dur="500"/>
                                        <p:tgtEl>
                                          <p:spTgt spid="128">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29">
                                            <p:txEl>
                                              <p:pRg st="0" end="0"/>
                                            </p:txEl>
                                          </p:spTgt>
                                        </p:tgtEl>
                                        <p:attrNameLst>
                                          <p:attrName>style.visibility</p:attrName>
                                        </p:attrNameLst>
                                      </p:cBhvr>
                                      <p:to>
                                        <p:strVal val="visible"/>
                                      </p:to>
                                    </p:set>
                                    <p:animEffect transition="in" filter="fade">
                                      <p:cBhvr>
                                        <p:cTn id="71" dur="500"/>
                                        <p:tgtEl>
                                          <p:spTgt spid="129">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30">
                                            <p:txEl>
                                              <p:pRg st="0" end="0"/>
                                            </p:txEl>
                                          </p:spTgt>
                                        </p:tgtEl>
                                        <p:attrNameLst>
                                          <p:attrName>style.visibility</p:attrName>
                                        </p:attrNameLst>
                                      </p:cBhvr>
                                      <p:to>
                                        <p:strVal val="visible"/>
                                      </p:to>
                                    </p:set>
                                    <p:animEffect transition="in" filter="fade">
                                      <p:cBhvr>
                                        <p:cTn id="74"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8981" y="1427756"/>
            <a:ext cx="2257425" cy="2563219"/>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65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65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371600"/>
            <a:ext cx="2257425" cy="2609850"/>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6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6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371600"/>
            <a:ext cx="2257425" cy="2619375"/>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6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6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476161"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52386"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32644"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508869"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96069" y="2832687"/>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15513" y="2213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82213" y="2213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00036"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39388" y="2213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solidFill>
                  <a:srgbClr val="FF0000"/>
                </a:solidFill>
                <a:cs typeface="Arial" panose="020B0604020202020204" pitchFamily="34"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cs typeface="Arial" panose="020B0604020202020204" pitchFamily="34"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ox(in)">
                                      <p:cBhvr>
                                        <p:cTn id="29" dur="500"/>
                                        <p:tgtEl>
                                          <p:spTgt spid="6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box(in)">
                                      <p:cBhvr>
                                        <p:cTn id="32" dur="500"/>
                                        <p:tgtEl>
                                          <p:spTgt spid="6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box(in)">
                                      <p:cBhvr>
                                        <p:cTn id="35" dur="500"/>
                                        <p:tgtEl>
                                          <p:spTgt spid="65"/>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box(in)">
                                      <p:cBhvr>
                                        <p:cTn id="38" dur="500"/>
                                        <p:tgtEl>
                                          <p:spTgt spid="66"/>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box(in)">
                                      <p:cBhvr>
                                        <p:cTn id="41" dur="500"/>
                                        <p:tgtEl>
                                          <p:spTgt spid="77"/>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box(in)">
                                      <p:cBhvr>
                                        <p:cTn id="44" dur="500"/>
                                        <p:tgtEl>
                                          <p:spTgt spid="78"/>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box(in)">
                                      <p:cBhvr>
                                        <p:cTn id="47" dur="50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ox(in)">
                                      <p:cBhvr>
                                        <p:cTn id="52" dur="500"/>
                                        <p:tgtEl>
                                          <p:spTgt spid="67"/>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ox(in)">
                                      <p:cBhvr>
                                        <p:cTn id="55" dur="500"/>
                                        <p:tgtEl>
                                          <p:spTgt spid="68"/>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box(in)">
                                      <p:cBhvr>
                                        <p:cTn id="58" dur="500"/>
                                        <p:tgtEl>
                                          <p:spTgt spid="69"/>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box(in)">
                                      <p:cBhvr>
                                        <p:cTn id="61" dur="500"/>
                                        <p:tgtEl>
                                          <p:spTgt spid="70"/>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box(in)">
                                      <p:cBhvr>
                                        <p:cTn id="64" dur="500"/>
                                        <p:tgtEl>
                                          <p:spTgt spid="71"/>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box(in)">
                                      <p:cBhvr>
                                        <p:cTn id="69" dur="500"/>
                                        <p:tgtEl>
                                          <p:spTgt spid="72"/>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box(in)">
                                      <p:cBhvr>
                                        <p:cTn id="72" dur="500"/>
                                        <p:tgtEl>
                                          <p:spTgt spid="73"/>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box(in)">
                                      <p:cBhvr>
                                        <p:cTn id="75" dur="500"/>
                                        <p:tgtEl>
                                          <p:spTgt spid="74"/>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box(in)">
                                      <p:cBhvr>
                                        <p:cTn id="78" dur="500"/>
                                        <p:tgtEl>
                                          <p:spTgt spid="75"/>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box(in)">
                                      <p:cBhvr>
                                        <p:cTn id="81" dur="500"/>
                                        <p:tgtEl>
                                          <p:spTgt spid="76"/>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box(in)">
                                      <p:cBhvr>
                                        <p:cTn id="84" dur="500"/>
                                        <p:tgtEl>
                                          <p:spTgt spid="80"/>
                                        </p:tgtEl>
                                      </p:cBhvr>
                                    </p:animEffect>
                                  </p:childTnLst>
                                </p:cTn>
                              </p:par>
                              <p:par>
                                <p:cTn id="85" presetID="4" presetClass="entr" presetSubtype="16"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box(in)">
                                      <p:cBhvr>
                                        <p:cTn id="87" dur="500"/>
                                        <p:tgtEl>
                                          <p:spTgt spid="81"/>
                                        </p:tgtEl>
                                      </p:cBhvr>
                                    </p:animEffect>
                                  </p:childTnLst>
                                </p:cTn>
                              </p:par>
                              <p:par>
                                <p:cTn id="88" presetID="4" presetClass="entr" presetSubtype="16" fill="hold" grpId="0"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box(in)">
                                      <p:cBhvr>
                                        <p:cTn id="9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1">
            <a:extLst>
              <a:ext uri="{FF2B5EF4-FFF2-40B4-BE49-F238E27FC236}">
                <a16:creationId xmlns:a16="http://schemas.microsoft.com/office/drawing/2014/main" id="{6D7F3387-D6CB-9801-ED47-F9BF0F78223A}"/>
              </a:ext>
            </a:extLst>
          </p:cNvPr>
          <p:cNvSpPr txBox="1"/>
          <p:nvPr/>
        </p:nvSpPr>
        <p:spPr>
          <a:xfrm>
            <a:off x="1380304" y="330455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b) Túi muối cân nặng bao nhiêu gam?</a:t>
            </a:r>
          </a:p>
        </p:txBody>
      </p:sp>
      <p:pic>
        <p:nvPicPr>
          <p:cNvPr id="4" name="Picture 2">
            <a:extLst>
              <a:ext uri="{FF2B5EF4-FFF2-40B4-BE49-F238E27FC236}">
                <a16:creationId xmlns:a16="http://schemas.microsoft.com/office/drawing/2014/main" id="{E4F9205B-2ED2-940F-BC47-DEB0382FF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19" y="4005798"/>
            <a:ext cx="6279039" cy="275165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21">
            <a:extLst>
              <a:ext uri="{FF2B5EF4-FFF2-40B4-BE49-F238E27FC236}">
                <a16:creationId xmlns:a16="http://schemas.microsoft.com/office/drawing/2014/main" id="{8317D2EB-E5A0-EB88-D6F3-A8BBC1AD8E8B}"/>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a) Tính độ dài đường gấp khúc ABCD.</a:t>
            </a:r>
          </a:p>
        </p:txBody>
      </p:sp>
      <p:sp>
        <p:nvSpPr>
          <p:cNvPr id="6" name="Oval 5">
            <a:extLst>
              <a:ext uri="{FF2B5EF4-FFF2-40B4-BE49-F238E27FC236}">
                <a16:creationId xmlns:a16="http://schemas.microsoft.com/office/drawing/2014/main" id="{AC2CF0C8-D64F-3623-B6BB-B338F862CB73}"/>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3</a:t>
            </a:r>
          </a:p>
        </p:txBody>
      </p:sp>
      <p:grpSp>
        <p:nvGrpSpPr>
          <p:cNvPr id="7" name="Group 6">
            <a:extLst>
              <a:ext uri="{FF2B5EF4-FFF2-40B4-BE49-F238E27FC236}">
                <a16:creationId xmlns:a16="http://schemas.microsoft.com/office/drawing/2014/main" id="{979EFCD0-308F-A3D2-CD5F-FFDC55AD64F3}"/>
              </a:ext>
            </a:extLst>
          </p:cNvPr>
          <p:cNvGrpSpPr/>
          <p:nvPr/>
        </p:nvGrpSpPr>
        <p:grpSpPr>
          <a:xfrm>
            <a:off x="3314700" y="1228725"/>
            <a:ext cx="6381750" cy="2175450"/>
            <a:chOff x="1533525" y="1409700"/>
            <a:chExt cx="6381750" cy="2175450"/>
          </a:xfrm>
        </p:grpSpPr>
        <p:cxnSp>
          <p:nvCxnSpPr>
            <p:cNvPr id="8" name="Straight Connector 7">
              <a:extLst>
                <a:ext uri="{FF2B5EF4-FFF2-40B4-BE49-F238E27FC236}">
                  <a16:creationId xmlns:a16="http://schemas.microsoft.com/office/drawing/2014/main" id="{2EFD5ED5-DD3A-B9F4-144F-43232C8C6B13}"/>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ED96D80-B5A7-B471-4FFE-A8C086E3A30C}"/>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0BBB0E9-222D-3B8B-68B7-48D40155A454}"/>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9F6BBFE9-92BF-6AA8-1AAD-B7C48D1AF13B}"/>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13573F4-2EF4-1F8F-3394-4707B154E10C}"/>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FFE523B-05B9-8691-D412-AD72E64AAC22}"/>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CADFD3E1-2408-CE54-C46D-6927073241E4}"/>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2E8DED8-814C-018D-F764-8019F491D90F}"/>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a:t>
              </a:r>
            </a:p>
          </p:txBody>
        </p:sp>
        <p:sp>
          <p:nvSpPr>
            <p:cNvPr id="16" name="TextBox 15">
              <a:extLst>
                <a:ext uri="{FF2B5EF4-FFF2-40B4-BE49-F238E27FC236}">
                  <a16:creationId xmlns:a16="http://schemas.microsoft.com/office/drawing/2014/main" id="{8F05D182-70EA-7ED0-F4BC-3A4D265A45CD}"/>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3A0CADD6-B66C-FCAE-D6CF-643864D795A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a:t>
              </a:r>
            </a:p>
          </p:txBody>
        </p:sp>
        <p:sp>
          <p:nvSpPr>
            <p:cNvPr id="18" name="TextBox 17">
              <a:extLst>
                <a:ext uri="{FF2B5EF4-FFF2-40B4-BE49-F238E27FC236}">
                  <a16:creationId xmlns:a16="http://schemas.microsoft.com/office/drawing/2014/main" id="{14ED3165-25C9-FA1E-2E59-B9FCCD38B5DB}"/>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a:t>
              </a:r>
            </a:p>
          </p:txBody>
        </p:sp>
        <p:sp>
          <p:nvSpPr>
            <p:cNvPr id="19" name="TextBox 18">
              <a:extLst>
                <a:ext uri="{FF2B5EF4-FFF2-40B4-BE49-F238E27FC236}">
                  <a16:creationId xmlns:a16="http://schemas.microsoft.com/office/drawing/2014/main" id="{7DEB1D4C-7CD4-9BFA-A3F0-B690733AED07}"/>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30 mm</a:t>
              </a:r>
            </a:p>
          </p:txBody>
        </p:sp>
        <p:sp>
          <p:nvSpPr>
            <p:cNvPr id="20" name="TextBox 19">
              <a:extLst>
                <a:ext uri="{FF2B5EF4-FFF2-40B4-BE49-F238E27FC236}">
                  <a16:creationId xmlns:a16="http://schemas.microsoft.com/office/drawing/2014/main" id="{FDD313EE-0C97-20FA-AF89-2DF2024365BF}"/>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42 mm</a:t>
              </a:r>
            </a:p>
          </p:txBody>
        </p:sp>
        <p:sp>
          <p:nvSpPr>
            <p:cNvPr id="21" name="TextBox 20">
              <a:extLst>
                <a:ext uri="{FF2B5EF4-FFF2-40B4-BE49-F238E27FC236}">
                  <a16:creationId xmlns:a16="http://schemas.microsoft.com/office/drawing/2014/main" id="{09591608-70E7-E6CF-E45A-D7C4259637D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28 mm</a:t>
              </a:r>
            </a:p>
          </p:txBody>
        </p:sp>
      </p:grpSp>
    </p:spTree>
    <p:extLst>
      <p:ext uri="{BB962C8B-B14F-4D97-AF65-F5344CB8AC3E}">
        <p14:creationId xmlns:p14="http://schemas.microsoft.com/office/powerpoint/2010/main" val="20212781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pitchFamily="34" charset="0"/>
                <a:ea typeface="字魂27号-布丁体" panose="00000500000000000000" pitchFamily="2" charset="-122"/>
                <a:cs typeface="Arial" panose="020B0604020202020204" pitchFamily="34" charset="0"/>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344888" y="3914240"/>
            <a:ext cx="7189761" cy="646331"/>
          </a:xfrm>
          <a:prstGeom prst="rect">
            <a:avLst/>
          </a:prstGeom>
          <a:noFill/>
        </p:spPr>
        <p:txBody>
          <a:bodyPr wrap="square" rtlCol="0">
            <a:spAutoFit/>
          </a:bodyPr>
          <a:lstStyle/>
          <a:p>
            <a:r>
              <a:rPr lang="vi-VN" sz="3600" i="0" dirty="0">
                <a:solidFill>
                  <a:srgbClr val="002060"/>
                </a:solidFill>
                <a:effectLst/>
                <a:latin typeface="Arial" panose="020B0604020202020204" pitchFamily="34" charset="0"/>
                <a:cs typeface="Arial" panose="020B0604020202020204" pitchFamily="34" charset="0"/>
              </a:rPr>
              <a:t>Độ dài đường gấp khúc ABCD là</a:t>
            </a:r>
            <a:r>
              <a:rPr lang="en-US" sz="3600" i="0" dirty="0">
                <a:solidFill>
                  <a:srgbClr val="002060"/>
                </a:solidFill>
                <a:effectLst/>
                <a:latin typeface="Arial" panose="020B0604020202020204" pitchFamily="34" charset="0"/>
                <a:cs typeface="Arial" panose="020B0604020202020204" pitchFamily="34" charset="0"/>
              </a:rPr>
              <a:t>:</a:t>
            </a:r>
            <a:endParaRPr lang="en-US" sz="3600" dirty="0">
              <a:solidFill>
                <a:srgbClr val="002060"/>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176103" y="4610605"/>
            <a:ext cx="6781800" cy="646331"/>
          </a:xfrm>
          <a:prstGeom prst="rect">
            <a:avLst/>
          </a:prstGeom>
          <a:noFill/>
        </p:spPr>
        <p:txBody>
          <a:bodyPr wrap="square" rtlCol="0">
            <a:spAutoFit/>
          </a:bodyPr>
          <a:lstStyle/>
          <a:p>
            <a:pPr algn="ctr"/>
            <a:r>
              <a:rPr lang="pt-BR" sz="3600" dirty="0">
                <a:solidFill>
                  <a:srgbClr val="002060"/>
                </a:solidFill>
                <a:latin typeface="Arial" panose="020B0604020202020204" pitchFamily="34" charset="0"/>
                <a:cs typeface="Arial" panose="020B0604020202020204" pitchFamily="34" charset="0"/>
              </a:rPr>
              <a:t>30 + 42 + 28 = 100 (mm)</a:t>
            </a:r>
          </a:p>
        </p:txBody>
      </p:sp>
      <p:sp>
        <p:nvSpPr>
          <p:cNvPr id="2" name="TextBox 7">
            <a:extLst>
              <a:ext uri="{FF2B5EF4-FFF2-40B4-BE49-F238E27FC236}">
                <a16:creationId xmlns:a16="http://schemas.microsoft.com/office/drawing/2014/main" id="{345F87FF-B75D-A3B3-CC00-BCB94C71E088}"/>
              </a:ext>
            </a:extLst>
          </p:cNvPr>
          <p:cNvSpPr txBox="1"/>
          <p:nvPr/>
        </p:nvSpPr>
        <p:spPr>
          <a:xfrm>
            <a:off x="5334000" y="3167390"/>
            <a:ext cx="1524000" cy="52322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err="1">
                <a:solidFill>
                  <a:srgbClr val="FF0000"/>
                </a:solidFill>
                <a:latin typeface="Arial" panose="020B0604020202020204" pitchFamily="34" charset="0"/>
                <a:cs typeface="Arial" panose="020B0604020202020204" pitchFamily="34" charset="0"/>
              </a:rPr>
              <a:t>Bài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giải</a:t>
            </a:r>
            <a:endParaRPr lang="en-US" sz="28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FDB9A27-6A91-D58D-8F3D-4BF5A838175E}"/>
              </a:ext>
            </a:extLst>
          </p:cNvPr>
          <p:cNvSpPr txBox="1"/>
          <p:nvPr/>
        </p:nvSpPr>
        <p:spPr>
          <a:xfrm>
            <a:off x="4333875" y="5353603"/>
            <a:ext cx="6781800" cy="646331"/>
          </a:xfrm>
          <a:prstGeom prst="rect">
            <a:avLst/>
          </a:prstGeom>
          <a:noFill/>
        </p:spPr>
        <p:txBody>
          <a:bodyPr wrap="square" rtlCol="0">
            <a:spAutoFit/>
          </a:bodyPr>
          <a:lstStyle/>
          <a:p>
            <a:pPr algn="ctr"/>
            <a:r>
              <a:rPr lang="pt-BR" sz="3600" dirty="0">
                <a:solidFill>
                  <a:srgbClr val="002060"/>
                </a:solidFill>
                <a:latin typeface="Arial" panose="020B0604020202020204" pitchFamily="34" charset="0"/>
                <a:cs typeface="Arial" panose="020B0604020202020204" pitchFamily="34" charset="0"/>
              </a:rPr>
              <a:t>Đáp số: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2">
                                            <p:txEl>
                                              <p:pRg st="0" end="0"/>
                                            </p:txEl>
                                          </p:spTgt>
                                        </p:tgtEl>
                                        <p:attrNameLst>
                                          <p:attrName>style.visibility</p:attrName>
                                        </p:attrNameLst>
                                      </p:cBhvr>
                                      <p:to>
                                        <p:strVal val="visible"/>
                                      </p:to>
                                    </p:set>
                                    <p:animEffect transition="in" filter="wipe(down)">
                                      <p:cBhvr>
                                        <p:cTn id="29" dur="500"/>
                                        <p:tgtEl>
                                          <p:spTgt spid="9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down)">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467</Words>
  <Application>Microsoft Office PowerPoint</Application>
  <PresentationFormat>Widescreen</PresentationFormat>
  <Paragraphs>122</Paragraphs>
  <Slides>15</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等线</vt:lpstr>
      <vt:lpstr>等线 Light</vt:lpstr>
      <vt:lpstr>Arial</vt:lpstr>
      <vt:lpstr>Calibri</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2022-09-25T11:00:43Z</dcterms:created>
  <dcterms:modified xsi:type="dcterms:W3CDTF">2024-01-03T01:53:23Z</dcterms:modified>
</cp:coreProperties>
</file>