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22"/>
  </p:notesMasterIdLst>
  <p:handoutMasterIdLst>
    <p:handoutMasterId r:id="rId23"/>
  </p:handoutMasterIdLst>
  <p:sldIdLst>
    <p:sldId id="284" r:id="rId4"/>
    <p:sldId id="290" r:id="rId5"/>
    <p:sldId id="285" r:id="rId6"/>
    <p:sldId id="286" r:id="rId7"/>
    <p:sldId id="287" r:id="rId8"/>
    <p:sldId id="288" r:id="rId9"/>
    <p:sldId id="289" r:id="rId10"/>
    <p:sldId id="2909" r:id="rId11"/>
    <p:sldId id="273" r:id="rId12"/>
    <p:sldId id="258" r:id="rId13"/>
    <p:sldId id="257" r:id="rId14"/>
    <p:sldId id="341" r:id="rId15"/>
    <p:sldId id="292" r:id="rId16"/>
    <p:sldId id="319" r:id="rId17"/>
    <p:sldId id="321" r:id="rId18"/>
    <p:sldId id="343" r:id="rId19"/>
    <p:sldId id="271"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53" autoAdjust="0"/>
    <p:restoredTop sz="94660"/>
  </p:normalViewPr>
  <p:slideViewPr>
    <p:cSldViewPr snapToGrid="0">
      <p:cViewPr varScale="1">
        <p:scale>
          <a:sx n="62" d="100"/>
          <a:sy n="62" d="100"/>
        </p:scale>
        <p:origin x="96" y="30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9/8/2023</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10129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9/8/2023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9/8/2023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9/8/2023</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9/8/2023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9/8/2023</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1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376095" y="134618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876408" y="3732172"/>
              <a:ext cx="1155114"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Táo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đỏ</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10</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968991" y="5119776"/>
            <a:ext cx="4548014" cy="1430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50881" y="5878559"/>
            <a:ext cx="1296842" cy="67132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hạng</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42952" y="5878559"/>
            <a:ext cx="1298873" cy="68460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hạng</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669809"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910728"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Tổng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lấy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tổng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hạng</a:t>
            </a:r>
            <a:r>
              <a:rPr lang="en-US" sz="3200" b="1">
                <a:solidFill>
                  <a:srgbClr val="FF0000"/>
                </a:solidFill>
                <a:latin typeface="Times New Roman" panose="02020603050405020304" pitchFamily="18" charset="0"/>
                <a:cs typeface="Times New Roman" panose="02020603050405020304" pitchFamily="18" charset="0"/>
              </a:rPr>
              <a:t> kia.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b="1" dirty="0">
                <a:solidFill>
                  <a:schemeClr val="accent1">
                    <a:lumMod val="50000"/>
                  </a:schemeClr>
                </a:solidFill>
                <a:latin typeface="Times New Roman" panose="02020603050405020304" pitchFamily="18" charset="0"/>
                <a:cs typeface="Times New Roman" panose="02020603050405020304" pitchFamily="18" charset="0"/>
              </a:rPr>
              <a:t>14 – 10 = 4 (</a:t>
            </a:r>
            <a:r>
              <a:rPr lang="en-US" sz="3200" b="1" dirty="0" err="1">
                <a:solidFill>
                  <a:schemeClr val="accent1">
                    <a:lumMod val="50000"/>
                  </a:schemeClr>
                </a:solidFill>
                <a:latin typeface="Times New Roman" panose="02020603050405020304" pitchFamily="18" charset="0"/>
                <a:cs typeface="Times New Roman" panose="02020603050405020304" pitchFamily="18" charset="0"/>
              </a:rPr>
              <a:t>quả</a:t>
            </a:r>
            <a:r>
              <a:rPr lang="en-US" sz="3200" b="1" dirty="0">
                <a:solidFill>
                  <a:schemeClr val="accent1">
                    <a:lumMod val="50000"/>
                  </a:schemeClr>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a:t>
              </a:r>
              <a:r>
                <a:rPr lang="en-US" sz="3200" dirty="0">
                  <a:solidFill>
                    <a:srgbClr val="FF0000"/>
                  </a:solidFill>
                  <a:latin typeface="Times New Roman" panose="02020603050405020304" pitchFamily="18" charset="0"/>
                  <a:cs typeface="Times New Roman" panose="02020603050405020304" pitchFamily="18" charset="0"/>
                </a:rPr>
                <a:t>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pPr marL="514350" indent="-514350">
                <a:buAutoNum type="alphaLcParenR"/>
              </a:pPr>
              <a:r>
                <a:rPr lang="en-US" sz="3200" dirty="0">
                  <a:latin typeface="Times New Roman" panose="02020603050405020304" pitchFamily="18" charset="0"/>
                  <a:cs typeface="Times New Roman" panose="02020603050405020304" pitchFamily="18" charset="0"/>
                </a:rPr>
                <a:t>      + 15 = 25</a:t>
              </a:r>
            </a:p>
            <a:p>
              <a:pPr marL="514350" indent="-514350">
                <a:buAutoNum type="alphaLcParenR"/>
              </a:pPr>
              <a:r>
                <a:rPr lang="en-US" sz="3200" dirty="0">
                  <a:latin typeface="Times New Roman" panose="02020603050405020304" pitchFamily="18" charset="0"/>
                  <a:cs typeface="Times New Roman" panose="02020603050405020304" pitchFamily="18" charset="0"/>
                </a:rPr>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962" y="3220387"/>
            <a:ext cx="4841564" cy="316097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803281" y="4318147"/>
            <a:ext cx="2787382" cy="1569659"/>
            <a:chOff x="7803281" y="4318148"/>
            <a:chExt cx="2447945" cy="1440860"/>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803281" y="4426073"/>
              <a:ext cx="2447945" cy="1332935"/>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17721" y="4318148"/>
              <a:ext cx="2230178"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vào</a:t>
              </a:r>
              <a:r>
                <a:rPr lang="en-US" sz="3200" b="1">
                  <a:latin typeface="Times New Roman" panose="02020603050405020304" pitchFamily="18" charset="0"/>
                  <a:cs typeface="Times New Roman" panose="02020603050405020304" pitchFamily="18" charset="0"/>
                </a:rPr>
                <a:t> vở</a:t>
              </a:r>
              <a:endParaRPr lang="en-US" sz="3200" b="1" dirty="0">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FED73935-E6E1-4E2A-946D-2A489C32E5D4}"/>
              </a:ext>
            </a:extLst>
          </p:cNvPr>
          <p:cNvSpPr/>
          <p:nvPr/>
        </p:nvSpPr>
        <p:spPr>
          <a:xfrm>
            <a:off x="6915935" y="2759131"/>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898492" y="2189058"/>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7256" y="125703"/>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ln>
                  <a:solidFill>
                    <a:srgbClr val="5E2700"/>
                  </a:solidFill>
                </a:ln>
                <a:latin typeface="Times New Roman" panose="02020603050405020304" pitchFamily="18" charset="0"/>
                <a:cs typeface="Times New Roman" panose="02020603050405020304" pitchFamily="18" charset="0"/>
              </a:rPr>
              <a:t>Số ?</a:t>
            </a:r>
            <a:endParaRPr lang="th-TH" sz="4800" dirty="0">
              <a:ln>
                <a:solidFill>
                  <a:srgbClr val="5E2700"/>
                </a:solidFill>
              </a:ln>
              <a:latin typeface="Times New Roman" panose="02020603050405020304" pitchFamily="18" charset="0"/>
            </a:endParaRP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3931105984"/>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Times New Roman" panose="02020603050405020304" pitchFamily="18" charset="0"/>
                <a:cs typeface="Times New Roman" panose="02020603050405020304" pitchFamily="18" charset="0"/>
              </a:rPr>
              <a:t>2</a:t>
            </a:r>
          </a:p>
        </p:txBody>
      </p:sp>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Times New Roman" panose="02020603050405020304" pitchFamily="18" charset="0"/>
                <a:cs typeface="Times New Roman" panose="02020603050405020304" pitchFamily="18" charset="0"/>
              </a:rPr>
              <a:t>Số</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hạng</a:t>
            </a:r>
            <a:r>
              <a:rPr lang="en-US" sz="3200" b="1" dirty="0">
                <a:solidFill>
                  <a:schemeClr val="tx2"/>
                </a:solidFill>
                <a:latin typeface="Times New Roman" panose="02020603050405020304" pitchFamily="18" charset="0"/>
                <a:cs typeface="Times New Roman" panose="02020603050405020304" pitchFamily="18" charset="0"/>
              </a:rPr>
              <a:t> = </a:t>
            </a:r>
            <a:r>
              <a:rPr lang="en-US" sz="3200" b="1" dirty="0" err="1">
                <a:solidFill>
                  <a:schemeClr val="tx2"/>
                </a:solidFill>
                <a:latin typeface="Times New Roman" panose="02020603050405020304" pitchFamily="18" charset="0"/>
                <a:cs typeface="Times New Roman" panose="02020603050405020304" pitchFamily="18" charset="0"/>
              </a:rPr>
              <a:t>Tổng</a:t>
            </a:r>
            <a:r>
              <a:rPr lang="en-US" sz="3200" b="1" dirty="0">
                <a:solidFill>
                  <a:schemeClr val="tx2"/>
                </a:solidFill>
                <a:latin typeface="Times New Roman" panose="02020603050405020304" pitchFamily="18" charset="0"/>
                <a:cs typeface="Times New Roman" panose="02020603050405020304" pitchFamily="18" charset="0"/>
              </a:rPr>
              <a:t> – </a:t>
            </a:r>
            <a:r>
              <a:rPr lang="en-US" sz="3200" b="1" dirty="0" err="1">
                <a:solidFill>
                  <a:schemeClr val="tx2"/>
                </a:solidFill>
                <a:latin typeface="Times New Roman" panose="02020603050405020304" pitchFamily="18" charset="0"/>
                <a:cs typeface="Times New Roman" panose="02020603050405020304" pitchFamily="18" charset="0"/>
              </a:rPr>
              <a:t>số</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hạng</a:t>
            </a:r>
            <a:r>
              <a:rPr lang="en-US" sz="3200" b="1" dirty="0">
                <a:solidFill>
                  <a:schemeClr val="tx2"/>
                </a:solidFill>
                <a:latin typeface="Times New Roman" panose="02020603050405020304" pitchFamily="18" charset="0"/>
                <a:cs typeface="Times New Roman" panose="02020603050405020304" pitchFamily="18"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76849" y="2597178"/>
            <a:ext cx="819150" cy="632084"/>
          </a:xfrm>
          <a:prstGeom prst="roundRect">
            <a:avLst>
              <a:gd name="adj"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778388" y="3347881"/>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24733" y="2692035"/>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740228" y="3347881"/>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 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1611" y="302341"/>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520919" y="520146"/>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308736" y="520146"/>
            <a:ext cx="10144125" cy="1307537"/>
          </a:xfrm>
          <a:prstGeom prst="rect">
            <a:avLst/>
          </a:prstGeom>
          <a:noFill/>
        </p:spPr>
        <p:txBody>
          <a:bodyPr wrap="square" rtlCol="0">
            <a:spAutoFit/>
          </a:bodyPr>
          <a:lstStyle/>
          <a:p>
            <a:pPr algn="just">
              <a:lnSpc>
                <a:spcPct val="150000"/>
              </a:lnSpc>
            </a:pP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err="1">
                <a:solidFill>
                  <a:srgbClr val="0070C0"/>
                </a:solidFill>
                <a:cs typeface="Arial" panose="020B0604020202020204" pitchFamily="34" charset="0"/>
              </a:rPr>
              <a:t>nhiêu</a:t>
            </a:r>
            <a:r>
              <a:rPr lang="en-US" sz="2800" b="1">
                <a:solidFill>
                  <a:srgbClr val="0070C0"/>
                </a:solidFill>
                <a:cs typeface="Arial" panose="020B0604020202020204" pitchFamily="34" charset="0"/>
              </a:rPr>
              <a:t> 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171689" y="2185686"/>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Tóm</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tắt</a:t>
            </a:r>
            <a:endParaRPr lang="en-US" sz="3200"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59691" y="2909586"/>
            <a:ext cx="5231830" cy="584775"/>
          </a:xfrm>
          <a:prstGeom prst="rect">
            <a:avLst/>
          </a:prstGeom>
          <a:noFill/>
        </p:spPr>
        <p:txBody>
          <a:bodyPr wrap="square" rtlCol="0">
            <a:spAutoFit/>
          </a:bodyPr>
          <a:lstStyle/>
          <a:p>
            <a:pPr algn="ctr"/>
            <a:r>
              <a:rPr lang="en-US" sz="3200" dirty="0" err="1">
                <a:solidFill>
                  <a:srgbClr val="002060"/>
                </a:solidFill>
                <a:cs typeface="Arial" panose="020B0604020202020204" pitchFamily="34" charset="0"/>
              </a:rPr>
              <a:t>Tổng</a:t>
            </a:r>
            <a:r>
              <a:rPr lang="en-US" sz="3200" dirty="0">
                <a:solidFill>
                  <a:srgbClr val="002060"/>
                </a:solidFill>
                <a:cs typeface="Arial" panose="020B0604020202020204" pitchFamily="34" charset="0"/>
              </a:rPr>
              <a:t>: 65 </a:t>
            </a:r>
            <a:r>
              <a:rPr lang="en-US" sz="3200" dirty="0" err="1">
                <a:solidFill>
                  <a:srgbClr val="002060"/>
                </a:solidFill>
                <a:cs typeface="Arial" panose="020B0604020202020204" pitchFamily="34" charset="0"/>
              </a:rPr>
              <a:t>thuyền</a:t>
            </a:r>
            <a:endParaRPr lang="en-US" sz="3200"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141611" y="3675283"/>
            <a:ext cx="5231830" cy="584775"/>
          </a:xfrm>
          <a:prstGeom prst="rect">
            <a:avLst/>
          </a:prstGeom>
          <a:noFill/>
        </p:spPr>
        <p:txBody>
          <a:bodyPr wrap="square" rtlCol="0">
            <a:spAutoFit/>
          </a:bodyPr>
          <a:lstStyle/>
          <a:p>
            <a:pPr algn="ctr"/>
            <a:r>
              <a:rPr lang="en-US" sz="3200" dirty="0" err="1">
                <a:solidFill>
                  <a:srgbClr val="002060"/>
                </a:solidFill>
                <a:cs typeface="Arial" panose="020B0604020202020204" pitchFamily="34" charset="0"/>
              </a:rPr>
              <a:t>Bến</a:t>
            </a:r>
            <a:r>
              <a:rPr lang="en-US" sz="3200" dirty="0">
                <a:solidFill>
                  <a:srgbClr val="002060"/>
                </a:solidFill>
                <a:cs typeface="Arial" panose="020B0604020202020204" pitchFamily="34" charset="0"/>
              </a:rPr>
              <a:t> </a:t>
            </a:r>
            <a:r>
              <a:rPr lang="en-US" sz="3200" dirty="0" err="1">
                <a:solidFill>
                  <a:srgbClr val="002060"/>
                </a:solidFill>
                <a:cs typeface="Arial" panose="020B0604020202020204" pitchFamily="34" charset="0"/>
              </a:rPr>
              <a:t>thứ</a:t>
            </a:r>
            <a:r>
              <a:rPr lang="en-US" sz="3200" dirty="0">
                <a:solidFill>
                  <a:srgbClr val="002060"/>
                </a:solidFill>
                <a:cs typeface="Arial" panose="020B0604020202020204" pitchFamily="34" charset="0"/>
              </a:rPr>
              <a:t> </a:t>
            </a:r>
            <a:r>
              <a:rPr lang="en-US" sz="3200" dirty="0" err="1">
                <a:solidFill>
                  <a:srgbClr val="002060"/>
                </a:solidFill>
                <a:cs typeface="Arial" panose="020B0604020202020204" pitchFamily="34" charset="0"/>
              </a:rPr>
              <a:t>nhất</a:t>
            </a:r>
            <a:r>
              <a:rPr lang="en-US" sz="3200" dirty="0">
                <a:solidFill>
                  <a:srgbClr val="002060"/>
                </a:solidFill>
                <a:cs typeface="Arial" panose="020B0604020202020204" pitchFamily="34" charset="0"/>
              </a:rPr>
              <a:t>: 40 </a:t>
            </a:r>
            <a:r>
              <a:rPr lang="en-US" sz="3200" dirty="0" err="1">
                <a:solidFill>
                  <a:srgbClr val="002060"/>
                </a:solidFill>
                <a:cs typeface="Arial" panose="020B0604020202020204" pitchFamily="34" charset="0"/>
              </a:rPr>
              <a:t>thuyền</a:t>
            </a:r>
            <a:endParaRPr lang="en-US" sz="3200"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59691" y="4498806"/>
            <a:ext cx="6121115" cy="584775"/>
          </a:xfrm>
          <a:prstGeom prst="rect">
            <a:avLst/>
          </a:prstGeom>
          <a:noFill/>
        </p:spPr>
        <p:txBody>
          <a:bodyPr wrap="square" rtlCol="0">
            <a:spAutoFit/>
          </a:bodyPr>
          <a:lstStyle/>
          <a:p>
            <a:pPr algn="ctr"/>
            <a:r>
              <a:rPr lang="en-US" sz="3200" dirty="0" err="1">
                <a:solidFill>
                  <a:srgbClr val="002060"/>
                </a:solidFill>
                <a:cs typeface="Arial" panose="020B0604020202020204" pitchFamily="34" charset="0"/>
              </a:rPr>
              <a:t>Bến</a:t>
            </a:r>
            <a:r>
              <a:rPr lang="en-US" sz="3200" dirty="0">
                <a:solidFill>
                  <a:srgbClr val="002060"/>
                </a:solidFill>
                <a:cs typeface="Arial" panose="020B0604020202020204" pitchFamily="34" charset="0"/>
              </a:rPr>
              <a:t> </a:t>
            </a:r>
            <a:r>
              <a:rPr lang="en-US" sz="3200" err="1">
                <a:solidFill>
                  <a:srgbClr val="002060"/>
                </a:solidFill>
                <a:cs typeface="Arial" panose="020B0604020202020204" pitchFamily="34" charset="0"/>
              </a:rPr>
              <a:t>thứ</a:t>
            </a:r>
            <a:r>
              <a:rPr lang="en-US" sz="3200">
                <a:solidFill>
                  <a:srgbClr val="002060"/>
                </a:solidFill>
                <a:cs typeface="Arial" panose="020B0604020202020204" pitchFamily="34" charset="0"/>
              </a:rPr>
              <a:t> hai:... thuyền?</a:t>
            </a:r>
            <a:endParaRPr lang="en-US" sz="3200"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816440" y="215903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373441" y="2895071"/>
            <a:ext cx="6170744" cy="584775"/>
          </a:xfrm>
          <a:prstGeom prst="rect">
            <a:avLst/>
          </a:prstGeom>
          <a:noFill/>
        </p:spPr>
        <p:txBody>
          <a:bodyPr wrap="square" rtlCol="0">
            <a:spAutoFit/>
          </a:bodyPr>
          <a:lstStyle/>
          <a:p>
            <a:pPr algn="ctr"/>
            <a:r>
              <a:rPr lang="en-US" sz="3200" b="1">
                <a:solidFill>
                  <a:srgbClr val="FF0000"/>
                </a:solidFill>
                <a:cs typeface="Arial" panose="020B0604020202020204" pitchFamily="34" charset="0"/>
              </a:rPr>
              <a:t>Bến thứ hai có số </a:t>
            </a:r>
            <a:r>
              <a:rPr lang="en-US" sz="3200" b="1" err="1">
                <a:solidFill>
                  <a:srgbClr val="FF0000"/>
                </a:solidFill>
                <a:cs typeface="Arial" panose="020B0604020202020204" pitchFamily="34" charset="0"/>
              </a:rPr>
              <a:t>thuyền</a:t>
            </a:r>
            <a:r>
              <a:rPr lang="en-US" sz="3200" b="1">
                <a:solidFill>
                  <a:srgbClr val="FF0000"/>
                </a:solidFill>
                <a:cs typeface="Arial" panose="020B0604020202020204" pitchFamily="34" charset="0"/>
              </a:rPr>
              <a:t> là:</a:t>
            </a:r>
            <a:endParaRPr lang="en-US" sz="3200" b="1" dirty="0">
              <a:solidFill>
                <a:srgbClr val="FF0000"/>
              </a:solidFill>
              <a:cs typeface="Arial" panose="020B0604020202020204" pitchFamily="34" charset="0"/>
            </a:endParaRPr>
          </a:p>
        </p:txBody>
      </p:sp>
      <p:sp>
        <p:nvSpPr>
          <p:cNvPr id="34" name="TextBox 33">
            <a:extLst>
              <a:ext uri="{FF2B5EF4-FFF2-40B4-BE49-F238E27FC236}">
                <a16:creationId xmlns:a16="http://schemas.microsoft.com/office/drawing/2014/main" id="{0EEC8287-BF5C-4C5B-B881-3203B8FAE466}"/>
              </a:ext>
            </a:extLst>
          </p:cNvPr>
          <p:cNvSpPr txBox="1"/>
          <p:nvPr/>
        </p:nvSpPr>
        <p:spPr>
          <a:xfrm>
            <a:off x="5955168" y="3618971"/>
            <a:ext cx="5231830" cy="584775"/>
          </a:xfrm>
          <a:prstGeom prst="rect">
            <a:avLst/>
          </a:prstGeom>
          <a:noFill/>
        </p:spPr>
        <p:txBody>
          <a:bodyPr wrap="square" rtlCol="0">
            <a:spAutoFit/>
          </a:bodyPr>
          <a:lstStyle/>
          <a:p>
            <a:pPr algn="ctr"/>
            <a:r>
              <a:rPr lang="en-US" sz="3200" b="1" dirty="0">
                <a:solidFill>
                  <a:srgbClr val="FF0000"/>
                </a:solidFill>
                <a:cs typeface="Arial" panose="020B0604020202020204" pitchFamily="34" charset="0"/>
              </a:rPr>
              <a:t>65 – 40 = 25 (</a:t>
            </a:r>
            <a:r>
              <a:rPr lang="en-US" sz="3200" b="1" dirty="0" err="1">
                <a:solidFill>
                  <a:srgbClr val="FF0000"/>
                </a:solidFill>
                <a:cs typeface="Arial" panose="020B0604020202020204" pitchFamily="34" charset="0"/>
              </a:rPr>
              <a:t>thuyền</a:t>
            </a:r>
            <a:r>
              <a:rPr lang="en-US" sz="3200" b="1"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070885" y="4432976"/>
            <a:ext cx="6121115" cy="584775"/>
          </a:xfrm>
          <a:prstGeom prst="rect">
            <a:avLst/>
          </a:prstGeom>
          <a:noFill/>
        </p:spPr>
        <p:txBody>
          <a:bodyPr wrap="square" rtlCol="0">
            <a:spAutoFit/>
          </a:bodyPr>
          <a:lstStyle/>
          <a:p>
            <a:pPr algn="ctr"/>
            <a:r>
              <a:rPr lang="en-US" sz="3200" b="1" dirty="0" err="1">
                <a:solidFill>
                  <a:srgbClr val="FF0000"/>
                </a:solidFill>
                <a:cs typeface="Arial" panose="020B0604020202020204" pitchFamily="34" charset="0"/>
              </a:rPr>
              <a:t>Đáp</a:t>
            </a:r>
            <a:r>
              <a:rPr lang="en-US" sz="3200" b="1" dirty="0">
                <a:solidFill>
                  <a:srgbClr val="FF0000"/>
                </a:solidFill>
                <a:cs typeface="Arial" panose="020B0604020202020204" pitchFamily="34" charset="0"/>
              </a:rPr>
              <a:t> </a:t>
            </a:r>
            <a:r>
              <a:rPr lang="en-US" sz="3200" b="1" dirty="0" err="1">
                <a:solidFill>
                  <a:srgbClr val="FF0000"/>
                </a:solidFill>
                <a:cs typeface="Arial" panose="020B0604020202020204" pitchFamily="34" charset="0"/>
              </a:rPr>
              <a:t>số</a:t>
            </a:r>
            <a:r>
              <a:rPr lang="en-US" sz="3200" b="1" dirty="0">
                <a:solidFill>
                  <a:srgbClr val="FF0000"/>
                </a:solidFill>
                <a:cs typeface="Arial" panose="020B0604020202020204" pitchFamily="34" charset="0"/>
              </a:rPr>
              <a:t>: 25 </a:t>
            </a:r>
            <a:r>
              <a:rPr lang="en-US" sz="3200" b="1" dirty="0" err="1">
                <a:solidFill>
                  <a:srgbClr val="FF0000"/>
                </a:solidFill>
                <a:cs typeface="Arial" panose="020B0604020202020204" pitchFamily="34" charset="0"/>
              </a:rPr>
              <a:t>thuyền</a:t>
            </a:r>
            <a:endParaRPr lang="en-US" sz="3200" b="1" dirty="0">
              <a:solidFill>
                <a:srgbClr val="FF0000"/>
              </a:solidFill>
              <a:cs typeface="Arial" panose="020B0604020202020204" pitchFamily="34" charset="0"/>
            </a:endParaRPr>
          </a:p>
        </p:txBody>
      </p:sp>
      <p:cxnSp>
        <p:nvCxnSpPr>
          <p:cNvPr id="2" name="Straight Connector 16">
            <a:extLst>
              <a:ext uri="{FF2B5EF4-FFF2-40B4-BE49-F238E27FC236}">
                <a16:creationId xmlns:a16="http://schemas.microsoft.com/office/drawing/2014/main" id="{E36FEC5C-5C4B-20DE-87C5-C71F6EE2D640}"/>
              </a:ext>
            </a:extLst>
          </p:cNvPr>
          <p:cNvCxnSpPr/>
          <p:nvPr/>
        </p:nvCxnSpPr>
        <p:spPr>
          <a:xfrm>
            <a:off x="2600866" y="1072835"/>
            <a:ext cx="3521003"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5" name="Straight Connector 16">
            <a:extLst>
              <a:ext uri="{FF2B5EF4-FFF2-40B4-BE49-F238E27FC236}">
                <a16:creationId xmlns:a16="http://schemas.microsoft.com/office/drawing/2014/main" id="{3F3EA22D-907C-B55B-1B99-8161F7A3AED4}"/>
              </a:ext>
            </a:extLst>
          </p:cNvPr>
          <p:cNvCxnSpPr/>
          <p:nvPr/>
        </p:nvCxnSpPr>
        <p:spPr>
          <a:xfrm>
            <a:off x="1651609" y="1701620"/>
            <a:ext cx="3521003"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6" name="Straight Connector 16">
            <a:extLst>
              <a:ext uri="{FF2B5EF4-FFF2-40B4-BE49-F238E27FC236}">
                <a16:creationId xmlns:a16="http://schemas.microsoft.com/office/drawing/2014/main" id="{30A700AE-34BD-C883-5AE1-8A11F65D9E9B}"/>
              </a:ext>
            </a:extLst>
          </p:cNvPr>
          <p:cNvCxnSpPr/>
          <p:nvPr/>
        </p:nvCxnSpPr>
        <p:spPr>
          <a:xfrm>
            <a:off x="6257983" y="1701620"/>
            <a:ext cx="3521003"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Effect transition="in" filter="fade">
                                      <p:cBhvr>
                                        <p:cTn id="33" dur="500"/>
                                        <p:tgtEl>
                                          <p:spTgt spid="3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5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fade">
                                      <p:cBhvr>
                                        <p:cTn id="43" dur="500"/>
                                        <p:tgtEl>
                                          <p:spTgt spid="3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xEl>
                                              <p:pRg st="0" end="0"/>
                                            </p:txEl>
                                          </p:spTgt>
                                        </p:tgtEl>
                                        <p:attrNameLst>
                                          <p:attrName>style.visibility</p:attrName>
                                        </p:attrNameLst>
                                      </p:cBhvr>
                                      <p:to>
                                        <p:strVal val="visible"/>
                                      </p:to>
                                    </p:set>
                                    <p:animEffect transition="in" filter="fade">
                                      <p:cBhvr>
                                        <p:cTn id="48" dur="500"/>
                                        <p:tgtEl>
                                          <p:spTgt spid="3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5">
                                            <p:txEl>
                                              <p:pRg st="0" end="0"/>
                                            </p:txEl>
                                          </p:spTgt>
                                        </p:tgtEl>
                                        <p:attrNameLst>
                                          <p:attrName>style.visibility</p:attrName>
                                        </p:attrNameLst>
                                      </p:cBhvr>
                                      <p:to>
                                        <p:strVal val="visible"/>
                                      </p:to>
                                    </p:set>
                                    <p:animEffect transition="in" filter="fade">
                                      <p:cBhvr>
                                        <p:cTn id="53"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1D9DB8AB-709B-4E97-908A-C65790597276}"/>
              </a:ext>
            </a:extLst>
          </p:cNvPr>
          <p:cNvSpPr txBox="1"/>
          <p:nvPr/>
        </p:nvSpPr>
        <p:spPr>
          <a:xfrm>
            <a:off x="3484880" y="61919"/>
            <a:ext cx="6265434" cy="923330"/>
          </a:xfrm>
          <a:prstGeom prst="rect">
            <a:avLst/>
          </a:prstGeom>
          <a:noFill/>
        </p:spPr>
        <p:txBody>
          <a:bodyPr wrap="square" rtlCol="0">
            <a:spAutoFit/>
          </a:bodyPr>
          <a:lstStyle/>
          <a:p>
            <a:r>
              <a:rPr lang="en-US" altLang="zh-CN" sz="5400">
                <a:solidFill>
                  <a:srgbClr val="FF0000"/>
                </a:solidFill>
                <a:latin typeface="Arial" panose="020B0604020202020204" pitchFamily="34" charset="0"/>
                <a:ea typeface="思源黑体 CN Bold" panose="020B0800000000000000" pitchFamily="34" charset="-122"/>
                <a:cs typeface="Arial" panose="020B0604020202020204" pitchFamily="34" charset="0"/>
              </a:rPr>
              <a:t>Yêu cầu cần đạt</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4" name="Group 3">
            <a:extLst>
              <a:ext uri="{FF2B5EF4-FFF2-40B4-BE49-F238E27FC236}">
                <a16:creationId xmlns:a16="http://schemas.microsoft.com/office/drawing/2014/main" id="{C1A879A9-753A-46B6-8A6F-765DBF19F92A}"/>
              </a:ext>
            </a:extLst>
          </p:cNvPr>
          <p:cNvGrpSpPr/>
          <p:nvPr/>
        </p:nvGrpSpPr>
        <p:grpSpPr>
          <a:xfrm>
            <a:off x="1021783" y="1077571"/>
            <a:ext cx="10356841" cy="1145930"/>
            <a:chOff x="1609618" y="940421"/>
            <a:chExt cx="9763232" cy="1145930"/>
          </a:xfrm>
        </p:grpSpPr>
        <p:pic>
          <p:nvPicPr>
            <p:cNvPr id="5" name="图片 2">
              <a:extLst>
                <a:ext uri="{FF2B5EF4-FFF2-40B4-BE49-F238E27FC236}">
                  <a16:creationId xmlns:a16="http://schemas.microsoft.com/office/drawing/2014/main" id="{C1664A8A-5718-487A-844E-5D2CA25798B0}"/>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09618" y="940421"/>
              <a:ext cx="1149033" cy="1145930"/>
            </a:xfrm>
            <a:prstGeom prst="rect">
              <a:avLst/>
            </a:prstGeom>
          </p:spPr>
        </p:pic>
        <p:sp>
          <p:nvSpPr>
            <p:cNvPr id="6" name="文本框 22">
              <a:extLst>
                <a:ext uri="{FF2B5EF4-FFF2-40B4-BE49-F238E27FC236}">
                  <a16:creationId xmlns:a16="http://schemas.microsoft.com/office/drawing/2014/main" id="{7F464FB6-0C3E-400A-84F5-671C0515CF67}"/>
                </a:ext>
              </a:extLst>
            </p:cNvPr>
            <p:cNvSpPr txBox="1"/>
            <p:nvPr/>
          </p:nvSpPr>
          <p:spPr>
            <a:xfrm>
              <a:off x="2819494" y="985249"/>
              <a:ext cx="8553356" cy="1077218"/>
            </a:xfrm>
            <a:prstGeom prst="rect">
              <a:avLst/>
            </a:prstGeom>
            <a:noFill/>
          </p:spPr>
          <p:txBody>
            <a:bodyPr wrap="square" rtlCol="0">
              <a:spAutoFit/>
            </a:bodyPr>
            <a:lstStyle/>
            <a:p>
              <a:r>
                <a:rPr lang="en-US" altLang="zh-CN" sz="3200" b="1">
                  <a:solidFill>
                    <a:srgbClr val="002060"/>
                  </a:solidFill>
                  <a:latin typeface="Arial" panose="020B0604020202020204" pitchFamily="34" charset="0"/>
                  <a:ea typeface="思源黑体 CN Bold" panose="020B0800000000000000" pitchFamily="34" charset="-122"/>
                  <a:cs typeface="Arial" panose="020B0604020202020204" pitchFamily="34" charset="0"/>
                </a:rPr>
                <a:t>Nhận biết được số hạng chưa biết, số hạng đã biết và tổng đã cho.</a:t>
              </a:r>
              <a:endParaRPr lang="zh-CN" altLang="en-US" sz="3200" b="1" dirty="0">
                <a:solidFill>
                  <a:srgbClr val="002060"/>
                </a:solidFill>
                <a:latin typeface="Arial" panose="020B0604020202020204" pitchFamily="34" charset="0"/>
                <a:ea typeface="思源黑体 CN Bold" panose="020B0800000000000000" pitchFamily="34" charset="-122"/>
                <a:cs typeface="Arial" panose="020B0604020202020204" pitchFamily="34" charset="0"/>
              </a:endParaRPr>
            </a:p>
          </p:txBody>
        </p:sp>
      </p:grpSp>
      <p:grpSp>
        <p:nvGrpSpPr>
          <p:cNvPr id="7" name="Group 6">
            <a:extLst>
              <a:ext uri="{FF2B5EF4-FFF2-40B4-BE49-F238E27FC236}">
                <a16:creationId xmlns:a16="http://schemas.microsoft.com/office/drawing/2014/main" id="{43750696-DF80-48A8-8087-8B4F1ED7FAFD}"/>
              </a:ext>
            </a:extLst>
          </p:cNvPr>
          <p:cNvGrpSpPr/>
          <p:nvPr/>
        </p:nvGrpSpPr>
        <p:grpSpPr>
          <a:xfrm>
            <a:off x="420658" y="2494872"/>
            <a:ext cx="11350684" cy="1124712"/>
            <a:chOff x="2014929" y="1086226"/>
            <a:chExt cx="10700112" cy="1124712"/>
          </a:xfrm>
        </p:grpSpPr>
        <p:pic>
          <p:nvPicPr>
            <p:cNvPr id="8" name="图片 2">
              <a:extLst>
                <a:ext uri="{FF2B5EF4-FFF2-40B4-BE49-F238E27FC236}">
                  <a16:creationId xmlns:a16="http://schemas.microsoft.com/office/drawing/2014/main" id="{6B0F462B-5096-4FB6-A96F-D78303261FF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14929" y="1086226"/>
              <a:ext cx="1080134" cy="1077217"/>
            </a:xfrm>
            <a:prstGeom prst="rect">
              <a:avLst/>
            </a:prstGeom>
          </p:spPr>
        </p:pic>
        <p:sp>
          <p:nvSpPr>
            <p:cNvPr id="9" name="文本框 22">
              <a:extLst>
                <a:ext uri="{FF2B5EF4-FFF2-40B4-BE49-F238E27FC236}">
                  <a16:creationId xmlns:a16="http://schemas.microsoft.com/office/drawing/2014/main" id="{F999BD3D-BF64-48DC-AFF0-06B11AAF19ED}"/>
                </a:ext>
              </a:extLst>
            </p:cNvPr>
            <p:cNvSpPr txBox="1"/>
            <p:nvPr/>
          </p:nvSpPr>
          <p:spPr>
            <a:xfrm>
              <a:off x="3090122" y="1133720"/>
              <a:ext cx="9624919" cy="1077218"/>
            </a:xfrm>
            <a:prstGeom prst="rect">
              <a:avLst/>
            </a:prstGeom>
            <a:noFill/>
          </p:spPr>
          <p:txBody>
            <a:bodyPr wrap="square" rtlCol="0">
              <a:spAutoFit/>
            </a:bodyPr>
            <a:lstStyle/>
            <a:p>
              <a:r>
                <a:rPr lang="en-US" altLang="zh-CN" sz="3200" b="1">
                  <a:solidFill>
                    <a:srgbClr val="FF3399"/>
                  </a:solidFill>
                  <a:latin typeface="Arial" panose="020B0604020202020204" pitchFamily="34" charset="0"/>
                  <a:ea typeface="思源黑体 CN Bold" panose="020B0800000000000000" pitchFamily="34" charset="-122"/>
                  <a:cs typeface="Arial" panose="020B0604020202020204" pitchFamily="34" charset="0"/>
                </a:rPr>
                <a:t>Biết cách tìm và tìm được số hạng chưa biết trong một tổng.</a:t>
              </a:r>
              <a:endParaRPr lang="zh-CN" altLang="en-US" sz="3200" b="1" dirty="0">
                <a:solidFill>
                  <a:srgbClr val="FF3399"/>
                </a:solidFill>
                <a:latin typeface="Arial" panose="020B0604020202020204" pitchFamily="34" charset="0"/>
                <a:ea typeface="思源黑体 CN Bold" panose="020B0800000000000000" pitchFamily="34" charset="-122"/>
                <a:cs typeface="Arial" panose="020B0604020202020204" pitchFamily="34" charset="0"/>
              </a:endParaRPr>
            </a:p>
          </p:txBody>
        </p:sp>
      </p:grpSp>
      <p:grpSp>
        <p:nvGrpSpPr>
          <p:cNvPr id="10" name="Group 9">
            <a:extLst>
              <a:ext uri="{FF2B5EF4-FFF2-40B4-BE49-F238E27FC236}">
                <a16:creationId xmlns:a16="http://schemas.microsoft.com/office/drawing/2014/main" id="{F700AE48-D444-4C73-B4DF-D8BBF9992A4D}"/>
              </a:ext>
            </a:extLst>
          </p:cNvPr>
          <p:cNvGrpSpPr/>
          <p:nvPr/>
        </p:nvGrpSpPr>
        <p:grpSpPr>
          <a:xfrm>
            <a:off x="1520808" y="4170341"/>
            <a:ext cx="9809103" cy="1144971"/>
            <a:chOff x="1739359" y="1236053"/>
            <a:chExt cx="9246888" cy="1144971"/>
          </a:xfrm>
        </p:grpSpPr>
        <p:pic>
          <p:nvPicPr>
            <p:cNvPr id="11" name="图片 2">
              <a:extLst>
                <a:ext uri="{FF2B5EF4-FFF2-40B4-BE49-F238E27FC236}">
                  <a16:creationId xmlns:a16="http://schemas.microsoft.com/office/drawing/2014/main" id="{F72DCBEB-06E9-45B3-A73A-FC038EFB9FE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9359" y="1236053"/>
              <a:ext cx="1080135" cy="1077218"/>
            </a:xfrm>
            <a:prstGeom prst="rect">
              <a:avLst/>
            </a:prstGeom>
          </p:spPr>
        </p:pic>
        <p:sp>
          <p:nvSpPr>
            <p:cNvPr id="12" name="文本框 22">
              <a:extLst>
                <a:ext uri="{FF2B5EF4-FFF2-40B4-BE49-F238E27FC236}">
                  <a16:creationId xmlns:a16="http://schemas.microsoft.com/office/drawing/2014/main" id="{556D8274-B5AA-420B-A6CF-CCE2F3E07802}"/>
                </a:ext>
              </a:extLst>
            </p:cNvPr>
            <p:cNvSpPr txBox="1"/>
            <p:nvPr/>
          </p:nvSpPr>
          <p:spPr>
            <a:xfrm>
              <a:off x="2819494" y="1303806"/>
              <a:ext cx="8166753" cy="1077218"/>
            </a:xfrm>
            <a:prstGeom prst="rect">
              <a:avLst/>
            </a:prstGeom>
            <a:noFill/>
          </p:spPr>
          <p:txBody>
            <a:bodyPr wrap="square" rtlCol="0">
              <a:spAutoFit/>
            </a:bodyPr>
            <a:lstStyle/>
            <a:p>
              <a:r>
                <a:rPr lang="en-US" altLang="zh-CN" sz="3200" b="1">
                  <a:solidFill>
                    <a:srgbClr val="7030A0"/>
                  </a:solidFill>
                  <a:latin typeface="Arial" panose="020B0604020202020204" pitchFamily="34" charset="0"/>
                  <a:ea typeface="思源黑体 CN Bold" panose="020B0800000000000000" pitchFamily="34" charset="-122"/>
                  <a:cs typeface="Arial" panose="020B0604020202020204" pitchFamily="34" charset="0"/>
                </a:rPr>
                <a:t>Vận dụng vào giải các bài tập, bài toán thực tế liên quan.</a:t>
              </a:r>
              <a:endParaRPr lang="zh-CN" altLang="en-US" sz="3200" b="1" dirty="0">
                <a:solidFill>
                  <a:srgbClr val="7030A0"/>
                </a:solidFill>
                <a:latin typeface="Arial" panose="020B0604020202020204" pitchFamily="34" charset="0"/>
                <a:ea typeface="思源黑体 CN Bold" panose="020B0800000000000000" pitchFamily="34" charset="-122"/>
                <a:cs typeface="Arial" panose="020B0604020202020204" pitchFamily="34" charset="0"/>
              </a:endParaRPr>
            </a:p>
          </p:txBody>
        </p:sp>
      </p:grpSp>
    </p:spTree>
    <p:extLst>
      <p:ext uri="{BB962C8B-B14F-4D97-AF65-F5344CB8AC3E}">
        <p14:creationId xmlns:p14="http://schemas.microsoft.com/office/powerpoint/2010/main" val="7397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516835" y="4977369"/>
            <a:ext cx="1342818" cy="1753457"/>
          </a:xfrm>
          <a:prstGeom prst="rect">
            <a:avLst/>
          </a:prstGeom>
          <a:noFill/>
          <a:ln w="9525">
            <a:noFill/>
          </a:ln>
        </p:spPr>
      </p:pic>
      <p:pic>
        <p:nvPicPr>
          <p:cNvPr id="33" name="图片 8"/>
          <p:cNvPicPr>
            <a:picLocks noChangeAspect="1"/>
          </p:cNvPicPr>
          <p:nvPr/>
        </p:nvPicPr>
        <p:blipFill>
          <a:blip r:embed="rId5"/>
          <a:stretch>
            <a:fillRect/>
          </a:stretch>
        </p:blipFill>
        <p:spPr>
          <a:xfrm>
            <a:off x="1859654" y="5210825"/>
            <a:ext cx="1109030" cy="1532305"/>
          </a:xfrm>
          <a:prstGeom prst="rect">
            <a:avLst/>
          </a:prstGeom>
          <a:noFill/>
          <a:ln w="9525">
            <a:noFill/>
          </a:ln>
        </p:spPr>
      </p:pic>
      <p:sp>
        <p:nvSpPr>
          <p:cNvPr id="36" name="TextBox 35">
            <a:extLst>
              <a:ext uri="{FF2B5EF4-FFF2-40B4-BE49-F238E27FC236}">
                <a16:creationId xmlns:a16="http://schemas.microsoft.com/office/drawing/2014/main" id="{43C4F48E-7CD4-4E4D-A1BA-3BB343DBB871}"/>
              </a:ext>
            </a:extLst>
          </p:cNvPr>
          <p:cNvSpPr txBox="1"/>
          <p:nvPr/>
        </p:nvSpPr>
        <p:spPr>
          <a:xfrm>
            <a:off x="2191678" y="340273"/>
            <a:ext cx="7236921" cy="156966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 dụng</a:t>
            </a:r>
          </a:p>
          <a:p>
            <a:pPr algn="ctr"/>
            <a:r>
              <a:rPr lang="en-US" sz="48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Định hướng tiếp theo</a:t>
            </a:r>
          </a:p>
        </p:txBody>
      </p:sp>
      <p:sp>
        <p:nvSpPr>
          <p:cNvPr id="37" name="TextBox 36">
            <a:extLst>
              <a:ext uri="{FF2B5EF4-FFF2-40B4-BE49-F238E27FC236}">
                <a16:creationId xmlns:a16="http://schemas.microsoft.com/office/drawing/2014/main" id="{7F75BC83-C195-45A6-BA36-9FA130BD4C2A}"/>
              </a:ext>
            </a:extLst>
          </p:cNvPr>
          <p:cNvSpPr txBox="1"/>
          <p:nvPr/>
        </p:nvSpPr>
        <p:spPr>
          <a:xfrm>
            <a:off x="2067428" y="2081128"/>
            <a:ext cx="9170631" cy="2958502"/>
          </a:xfrm>
          <a:prstGeom prst="rect">
            <a:avLst/>
          </a:prstGeom>
          <a:noFill/>
        </p:spPr>
        <p:txBody>
          <a:bodyPr wrap="square">
            <a:spAutoFit/>
          </a:bodyPr>
          <a:lstStyle/>
          <a:p>
            <a:pPr marL="457200" indent="-457200">
              <a:lnSpc>
                <a:spcPct val="150000"/>
              </a:lnSpc>
              <a:buFontTx/>
              <a:buChar char="-"/>
            </a:pPr>
            <a:r>
              <a:rPr lang="en-US" sz="3200" b="1">
                <a:solidFill>
                  <a:srgbClr val="002060"/>
                </a:solidFill>
                <a:latin typeface="Times New Roman" panose="02020603050405020304" pitchFamily="18" charset="0"/>
                <a:cs typeface="Times New Roman" panose="02020603050405020304" pitchFamily="18" charset="0"/>
              </a:rPr>
              <a:t>Vận dụng giải các bài tập, bài toán thực tế liên quan đến tìm số hạng trong một tổng.</a:t>
            </a:r>
            <a:endParaRPr lang="en-US" sz="3200" b="1" dirty="0">
              <a:solidFill>
                <a:srgbClr val="002060"/>
              </a:solidFill>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200" b="1" dirty="0" err="1">
                <a:solidFill>
                  <a:srgbClr val="002060"/>
                </a:solidFill>
                <a:latin typeface="Times New Roman" panose="02020603050405020304" pitchFamily="18" charset="0"/>
                <a:cs typeface="Times New Roman" panose="02020603050405020304" pitchFamily="18" charset="0"/>
              </a:rPr>
              <a:t>Xem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err="1">
                <a:solidFill>
                  <a:srgbClr val="002060"/>
                </a:solidFill>
                <a:latin typeface="Times New Roman" panose="02020603050405020304" pitchFamily="18" charset="0"/>
                <a:cs typeface="Times New Roman" panose="02020603050405020304" pitchFamily="18" charset="0"/>
              </a:rPr>
              <a:t>trước</a:t>
            </a:r>
            <a:r>
              <a:rPr lang="en-US" sz="3200" b="1">
                <a:solidFill>
                  <a:srgbClr val="002060"/>
                </a:solidFill>
                <a:latin typeface="Times New Roman" panose="02020603050405020304" pitchFamily="18" charset="0"/>
                <a:cs typeface="Times New Roman" panose="02020603050405020304" pitchFamily="18" charset="0"/>
              </a:rPr>
              <a:t> Bài 3 – Tiết 2: “</a:t>
            </a:r>
            <a:r>
              <a:rPr lang="en-US" sz="3200" b="1">
                <a:solidFill>
                  <a:srgbClr val="FF0000"/>
                </a:solidFill>
                <a:latin typeface="Times New Roman" panose="02020603050405020304" pitchFamily="18" charset="0"/>
                <a:cs typeface="Times New Roman" panose="02020603050405020304" pitchFamily="18" charset="0"/>
              </a:rPr>
              <a:t>Tìm số bị trừ, số trừ</a:t>
            </a:r>
            <a:r>
              <a:rPr lang="en-US" sz="3200" b="1">
                <a:solidFill>
                  <a:srgbClr val="002060"/>
                </a:solidFill>
                <a:latin typeface="Times New Roman" panose="02020603050405020304" pitchFamily="18" charset="0"/>
                <a:cs typeface="Times New Roman" panose="02020603050405020304" pitchFamily="18" charset="0"/>
              </a:rPr>
              <a:t>” </a:t>
            </a:r>
            <a:r>
              <a:rPr lang="en-US" sz="3200" b="1" err="1">
                <a:solidFill>
                  <a:srgbClr val="002060"/>
                </a:solidFill>
                <a:latin typeface="Times New Roman" panose="02020603050405020304" pitchFamily="18" charset="0"/>
                <a:cs typeface="Times New Roman" panose="02020603050405020304" pitchFamily="18" charset="0"/>
              </a:rPr>
              <a:t>trang</a:t>
            </a:r>
            <a:r>
              <a:rPr lang="en-US" sz="3200" b="1">
                <a:solidFill>
                  <a:srgbClr val="002060"/>
                </a:solidFill>
                <a:latin typeface="Times New Roman" panose="02020603050405020304" pitchFamily="18" charset="0"/>
                <a:cs typeface="Times New Roman" panose="02020603050405020304" pitchFamily="18" charset="0"/>
              </a:rPr>
              <a:t> 12</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38" name="图片 2">
            <a:extLst>
              <a:ext uri="{FF2B5EF4-FFF2-40B4-BE49-F238E27FC236}">
                <a16:creationId xmlns:a16="http://schemas.microsoft.com/office/drawing/2014/main"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112127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5"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1000" fill="hold"/>
                                        <p:tgtEl>
                                          <p:spTgt spid="38"/>
                                        </p:tgtEl>
                                        <p:attrNameLst>
                                          <p:attrName>ppt_w</p:attrName>
                                        </p:attrNameLst>
                                      </p:cBhvr>
                                      <p:tavLst>
                                        <p:tav tm="0">
                                          <p:val>
                                            <p:strVal val="#ppt_w*0.70"/>
                                          </p:val>
                                        </p:tav>
                                        <p:tav tm="100000">
                                          <p:val>
                                            <p:strVal val="#ppt_w"/>
                                          </p:val>
                                        </p:tav>
                                      </p:tavLst>
                                    </p:anim>
                                    <p:anim calcmode="lin" valueType="num">
                                      <p:cBhvr>
                                        <p:cTn id="11" dur="1000" fill="hold"/>
                                        <p:tgtEl>
                                          <p:spTgt spid="38"/>
                                        </p:tgtEl>
                                        <p:attrNameLst>
                                          <p:attrName>ppt_h</p:attrName>
                                        </p:attrNameLst>
                                      </p:cBhvr>
                                      <p:tavLst>
                                        <p:tav tm="0">
                                          <p:val>
                                            <p:strVal val="#ppt_h"/>
                                          </p:val>
                                        </p:tav>
                                        <p:tav tm="100000">
                                          <p:val>
                                            <p:strVal val="#ppt_h"/>
                                          </p:val>
                                        </p:tav>
                                      </p:tavLst>
                                    </p:anim>
                                    <p:animEffect transition="in" filter="fade">
                                      <p:cBhvr>
                                        <p:cTn id="12" dur="1000"/>
                                        <p:tgtEl>
                                          <p:spTgt spid="38"/>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par>
                                <p:cTn id="68" presetID="22" presetClass="entr" presetSubtype="8"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left)">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in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299431" y="382968"/>
            <a:ext cx="7613212" cy="1816364"/>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Times New Roman" panose="02020603050405020304" pitchFamily="18" charset="0"/>
                <a:cs typeface="Times New Roman" panose="02020603050405020304" pitchFamily="18" charset="0"/>
              </a:endParaRPr>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Times New Roman" panose="02020603050405020304" pitchFamily="18" charset="0"/>
                <a:cs typeface="Times New Roman" panose="02020603050405020304" pitchFamily="18" charset="0"/>
              </a:endParaRPr>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20">
                <a:latin typeface="Times New Roman" panose="02020603050405020304" pitchFamily="18" charset="0"/>
                <a:cs typeface="Times New Roman" panose="02020603050405020304" pitchFamily="18" charset="0"/>
              </a:endParaRPr>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20">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14543" y="197260"/>
            <a:ext cx="2363844" cy="125274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Times New Roman" panose="02020603050405020304" pitchFamily="18" charset="0"/>
                <a:cs typeface="Times New Roman" panose="02020603050405020304" pitchFamily="18" charset="0"/>
              </a:endParaRPr>
            </a:p>
          </p:txBody>
        </p:sp>
        <p:sp>
          <p:nvSpPr>
            <p:cNvPr id="23" name="TextBox 22"/>
            <p:cNvSpPr txBox="1"/>
            <p:nvPr/>
          </p:nvSpPr>
          <p:spPr>
            <a:xfrm>
              <a:off x="668791" y="1839571"/>
              <a:ext cx="2304610" cy="743288"/>
            </a:xfrm>
            <a:prstGeom prst="rect">
              <a:avLst/>
            </a:prstGeom>
            <a:noFill/>
          </p:spPr>
          <p:txBody>
            <a:bodyPr wrap="square" rtlCol="0">
              <a:spAutoFit/>
            </a:bodyPr>
            <a:lstStyle/>
            <a:p>
              <a:r>
                <a:rPr lang="en-US" sz="3240" b="1" dirty="0" err="1">
                  <a:solidFill>
                    <a:schemeClr val="bg1"/>
                  </a:solidFill>
                  <a:latin typeface="Times New Roman" panose="02020603050405020304" pitchFamily="18" charset="0"/>
                  <a:cs typeface="Times New Roman" panose="02020603050405020304" pitchFamily="18" charset="0"/>
                </a:rPr>
                <a:t>Bài</a:t>
              </a:r>
              <a:r>
                <a:rPr lang="en-US" sz="3240" b="1" dirty="0">
                  <a:solidFill>
                    <a:schemeClr val="bg1"/>
                  </a:solidFill>
                  <a:latin typeface="Times New Roman" panose="02020603050405020304" pitchFamily="18" charset="0"/>
                  <a:cs typeface="Times New Roman" panose="02020603050405020304" pitchFamily="18" charset="0"/>
                </a:rPr>
                <a:t> 3</a:t>
              </a:r>
            </a:p>
          </p:txBody>
        </p:sp>
      </p:grpSp>
      <p:sp>
        <p:nvSpPr>
          <p:cNvPr id="27" name="TextBox 26"/>
          <p:cNvSpPr txBox="1"/>
          <p:nvPr/>
        </p:nvSpPr>
        <p:spPr>
          <a:xfrm>
            <a:off x="2349301" y="818818"/>
            <a:ext cx="7493397"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TÌM THÀNH PHẦN </a:t>
            </a:r>
          </a:p>
          <a:p>
            <a:pPr algn="ctr"/>
            <a:r>
              <a:rPr lang="en-US" sz="3600" b="1" dirty="0">
                <a:solidFill>
                  <a:srgbClr val="FF0000"/>
                </a:solidFill>
                <a:latin typeface="Times New Roman" panose="02020603050405020304" pitchFamily="18" charset="0"/>
                <a:cs typeface="Times New Roman" panose="02020603050405020304" pitchFamily="18" charset="0"/>
              </a:rPr>
              <a:t>TRONG PHÉP CỘNG, PHÉP TRỪ</a:t>
            </a:r>
          </a:p>
        </p:txBody>
      </p:sp>
      <p:grpSp>
        <p:nvGrpSpPr>
          <p:cNvPr id="19" name="Group 18"/>
          <p:cNvGrpSpPr/>
          <p:nvPr/>
        </p:nvGrpSpPr>
        <p:grpSpPr>
          <a:xfrm>
            <a:off x="741545" y="2631156"/>
            <a:ext cx="10421448" cy="1595688"/>
            <a:chOff x="2109507" y="3963491"/>
            <a:chExt cx="9225783" cy="1772985"/>
          </a:xfrm>
        </p:grpSpPr>
        <p:sp>
          <p:nvSpPr>
            <p:cNvPr id="20" name="Flowchart: Terminator 19"/>
            <p:cNvSpPr/>
            <p:nvPr/>
          </p:nvSpPr>
          <p:spPr>
            <a:xfrm>
              <a:off x="2828870" y="4362828"/>
              <a:ext cx="8506420" cy="1373648"/>
            </a:xfrm>
            <a:prstGeom prst="flowChartTerminator">
              <a:avLst/>
            </a:prstGeom>
            <a:solidFill>
              <a:srgbClr val="FFFF00"/>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solidFill>
                  <a:srgbClr val="00206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170670" y="4453933"/>
              <a:ext cx="7807575" cy="1210587"/>
            </a:xfrm>
            <a:prstGeom prst="rect">
              <a:avLst/>
            </a:prstGeom>
            <a:noFill/>
          </p:spPr>
          <p:txBody>
            <a:bodyPr wrap="square" rtlCol="0">
              <a:spAutoFit/>
            </a:bodyPr>
            <a:lstStyle/>
            <a:p>
              <a:pPr algn="ctr"/>
              <a:r>
                <a:rPr lang="en-US" sz="3240" b="1" dirty="0" err="1">
                  <a:solidFill>
                    <a:srgbClr val="002060"/>
                  </a:solidFill>
                  <a:latin typeface="Times New Roman" panose="02020603050405020304" pitchFamily="18" charset="0"/>
                  <a:cs typeface="Times New Roman" panose="02020603050405020304" pitchFamily="18" charset="0"/>
                </a:rPr>
                <a:t>Tiết</a:t>
              </a:r>
              <a:r>
                <a:rPr lang="en-US" sz="3240" b="1" dirty="0">
                  <a:solidFill>
                    <a:srgbClr val="002060"/>
                  </a:solidFill>
                  <a:latin typeface="Times New Roman" panose="02020603050405020304" pitchFamily="18" charset="0"/>
                  <a:cs typeface="Times New Roman" panose="02020603050405020304" pitchFamily="18" charset="0"/>
                </a:rPr>
                <a:t> 1: </a:t>
              </a:r>
              <a:r>
                <a:rPr lang="en-US" sz="3240" b="1" dirty="0" err="1">
                  <a:solidFill>
                    <a:srgbClr val="002060"/>
                  </a:solidFill>
                  <a:latin typeface="Times New Roman" panose="02020603050405020304" pitchFamily="18" charset="0"/>
                  <a:cs typeface="Times New Roman" panose="02020603050405020304" pitchFamily="18" charset="0"/>
                </a:rPr>
                <a:t>Tìm</a:t>
              </a:r>
              <a:r>
                <a:rPr lang="en-US" sz="3240" b="1" dirty="0">
                  <a:solidFill>
                    <a:srgbClr val="002060"/>
                  </a:solidFill>
                  <a:latin typeface="Times New Roman" panose="02020603050405020304" pitchFamily="18" charset="0"/>
                  <a:cs typeface="Times New Roman" panose="02020603050405020304" pitchFamily="18" charset="0"/>
                </a:rPr>
                <a:t> </a:t>
              </a:r>
              <a:r>
                <a:rPr lang="en-US" sz="3240" b="1" dirty="0" err="1">
                  <a:solidFill>
                    <a:srgbClr val="002060"/>
                  </a:solidFill>
                  <a:latin typeface="Times New Roman" panose="02020603050405020304" pitchFamily="18" charset="0"/>
                  <a:cs typeface="Times New Roman" panose="02020603050405020304" pitchFamily="18" charset="0"/>
                </a:rPr>
                <a:t>số</a:t>
              </a:r>
              <a:r>
                <a:rPr lang="en-US" sz="3240" b="1" dirty="0">
                  <a:solidFill>
                    <a:srgbClr val="002060"/>
                  </a:solidFill>
                  <a:latin typeface="Times New Roman" panose="02020603050405020304" pitchFamily="18" charset="0"/>
                  <a:cs typeface="Times New Roman" panose="02020603050405020304" pitchFamily="18" charset="0"/>
                </a:rPr>
                <a:t> </a:t>
              </a:r>
              <a:r>
                <a:rPr lang="en-US" sz="3240" b="1" dirty="0" err="1">
                  <a:solidFill>
                    <a:srgbClr val="002060"/>
                  </a:solidFill>
                  <a:latin typeface="Times New Roman" panose="02020603050405020304" pitchFamily="18" charset="0"/>
                  <a:cs typeface="Times New Roman" panose="02020603050405020304" pitchFamily="18" charset="0"/>
                </a:rPr>
                <a:t>hạng</a:t>
              </a:r>
              <a:r>
                <a:rPr lang="en-US" sz="3240" b="1" dirty="0">
                  <a:solidFill>
                    <a:srgbClr val="002060"/>
                  </a:solidFill>
                  <a:latin typeface="Times New Roman" panose="02020603050405020304" pitchFamily="18" charset="0"/>
                  <a:cs typeface="Times New Roman" panose="02020603050405020304" pitchFamily="18" charset="0"/>
                </a:rPr>
                <a:t> </a:t>
              </a:r>
              <a:r>
                <a:rPr lang="en-US" sz="3240" b="1" dirty="0" err="1">
                  <a:solidFill>
                    <a:srgbClr val="002060"/>
                  </a:solidFill>
                  <a:latin typeface="Times New Roman" panose="02020603050405020304" pitchFamily="18" charset="0"/>
                  <a:cs typeface="Times New Roman" panose="02020603050405020304" pitchFamily="18" charset="0"/>
                </a:rPr>
                <a:t>trong</a:t>
              </a:r>
              <a:r>
                <a:rPr lang="en-US" sz="3240" b="1" dirty="0">
                  <a:solidFill>
                    <a:srgbClr val="002060"/>
                  </a:solidFill>
                  <a:latin typeface="Times New Roman" panose="02020603050405020304" pitchFamily="18" charset="0"/>
                  <a:cs typeface="Times New Roman" panose="02020603050405020304" pitchFamily="18" charset="0"/>
                </a:rPr>
                <a:t> </a:t>
              </a:r>
              <a:r>
                <a:rPr lang="en-US" sz="3240" b="1" dirty="0" err="1">
                  <a:solidFill>
                    <a:srgbClr val="002060"/>
                  </a:solidFill>
                  <a:latin typeface="Times New Roman" panose="02020603050405020304" pitchFamily="18" charset="0"/>
                  <a:cs typeface="Times New Roman" panose="02020603050405020304" pitchFamily="18" charset="0"/>
                </a:rPr>
                <a:t>một</a:t>
              </a:r>
              <a:r>
                <a:rPr lang="en-US" sz="3240" b="1" dirty="0">
                  <a:solidFill>
                    <a:srgbClr val="002060"/>
                  </a:solidFill>
                  <a:latin typeface="Times New Roman" panose="02020603050405020304" pitchFamily="18" charset="0"/>
                  <a:cs typeface="Times New Roman" panose="02020603050405020304" pitchFamily="18" charset="0"/>
                </a:rPr>
                <a:t> </a:t>
              </a:r>
              <a:r>
                <a:rPr lang="en-US" sz="3240" b="1" dirty="0" err="1">
                  <a:solidFill>
                    <a:srgbClr val="002060"/>
                  </a:solidFill>
                  <a:latin typeface="Times New Roman" panose="02020603050405020304" pitchFamily="18" charset="0"/>
                  <a:cs typeface="Times New Roman" panose="02020603050405020304" pitchFamily="18" charset="0"/>
                </a:rPr>
                <a:t>tổng</a:t>
              </a:r>
              <a:r>
                <a:rPr lang="en-US" sz="3240" b="1" dirty="0">
                  <a:solidFill>
                    <a:srgbClr val="002060"/>
                  </a:solidFill>
                  <a:latin typeface="Times New Roman" panose="02020603050405020304" pitchFamily="18" charset="0"/>
                  <a:cs typeface="Times New Roman" panose="02020603050405020304" pitchFamily="18" charset="0"/>
                </a:rPr>
                <a:t> </a:t>
              </a:r>
            </a:p>
            <a:p>
              <a:pPr algn="ctr"/>
              <a:r>
                <a:rPr lang="en-US" sz="3240" b="1" dirty="0">
                  <a:solidFill>
                    <a:srgbClr val="002060"/>
                  </a:solidFill>
                  <a:latin typeface="Times New Roman" panose="02020603050405020304" pitchFamily="18" charset="0"/>
                  <a:cs typeface="Times New Roman" panose="02020603050405020304" pitchFamily="18" charset="0"/>
                </a:rPr>
                <a:t>(</a:t>
              </a:r>
              <a:r>
                <a:rPr lang="en-US" sz="3240" b="1" dirty="0" err="1">
                  <a:solidFill>
                    <a:srgbClr val="002060"/>
                  </a:solidFill>
                  <a:latin typeface="Times New Roman" panose="02020603050405020304" pitchFamily="18" charset="0"/>
                  <a:cs typeface="Times New Roman" panose="02020603050405020304" pitchFamily="18" charset="0"/>
                </a:rPr>
                <a:t>trang</a:t>
              </a:r>
              <a:r>
                <a:rPr lang="en-US" sz="3240" b="1" dirty="0">
                  <a:solidFill>
                    <a:srgbClr val="002060"/>
                  </a:solidFill>
                  <a:latin typeface="Times New Roman" panose="02020603050405020304" pitchFamily="18" charset="0"/>
                  <a:cs typeface="Times New Roman" panose="02020603050405020304" pitchFamily="18" charset="0"/>
                </a:rPr>
                <a:t> 11)</a:t>
              </a:r>
            </a:p>
          </p:txBody>
        </p:sp>
        <p:grpSp>
          <p:nvGrpSpPr>
            <p:cNvPr id="29" name="Google Shape;2099;p75"/>
            <p:cNvGrpSpPr/>
            <p:nvPr/>
          </p:nvGrpSpPr>
          <p:grpSpPr>
            <a:xfrm rot="19405646">
              <a:off x="2109507" y="3963491"/>
              <a:ext cx="1378777" cy="1476044"/>
              <a:chOff x="5942464" y="1232078"/>
              <a:chExt cx="1574389" cy="1685455"/>
            </a:xfrm>
          </p:grpSpPr>
          <p:sp>
            <p:nvSpPr>
              <p:cNvPr id="30" name="Google Shape;2100;p7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1" name="Google Shape;2101;p7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2" name="Google Shape;2102;p7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3" name="Google Shape;2103;p7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4" name="Google Shape;2104;p75"/>
              <p:cNvSpPr/>
              <p:nvPr/>
            </p:nvSpPr>
            <p:spPr>
              <a:xfrm rot="2192941">
                <a:off x="6218848" y="1507589"/>
                <a:ext cx="998652"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5" name="Google Shape;2105;p7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6" name="Google Shape;2106;p7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7" name="Google Shape;2107;p7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8" name="Google Shape;2108;p7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39" name="Google Shape;2109;p7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0" name="Google Shape;2110;p7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1" name="Google Shape;2111;p7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2" name="Google Shape;2112;p7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3" name="Google Shape;2113;p7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4" name="Google Shape;2114;p7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5" name="Google Shape;2115;p7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6" name="Google Shape;2116;p7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7" name="Google Shape;2117;p7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8" name="Google Shape;2118;p7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49" name="Google Shape;2119;p7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0" name="Google Shape;2120;p7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1" name="Google Shape;2121;p7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2" name="Google Shape;2122;p7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3" name="Google Shape;2123;p7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4" name="Google Shape;2124;p7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5" name="Google Shape;2125;p7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6" name="Google Shape;2126;p7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7" name="Google Shape;2127;p7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8" name="Google Shape;2128;p7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59" name="Google Shape;2129;p7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0" name="Google Shape;2130;p7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1" name="Google Shape;2131;p7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2" name="Google Shape;2132;p7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3" name="Google Shape;2133;p7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4" name="Google Shape;2134;p7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5" name="Google Shape;2135;p7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6" name="Google Shape;2136;p7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7" name="Google Shape;2137;p7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8" name="Google Shape;2138;p7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sp>
            <p:nvSpPr>
              <p:cNvPr id="69" name="Google Shape;2139;p7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Times New Roman" panose="02020603050405020304" pitchFamily="18" charset="0"/>
                  <a:cs typeface="Times New Roman" panose="02020603050405020304" pitchFamily="18" charset="0"/>
                </a:endParaRPr>
              </a:p>
            </p:txBody>
          </p:sp>
        </p:grpSp>
      </p:grpSp>
    </p:spTree>
    <p:custDataLst>
      <p:tags r:id="rId1"/>
    </p:custDataLst>
    <p:extLst>
      <p:ext uri="{BB962C8B-B14F-4D97-AF65-F5344CB8AC3E}">
        <p14:creationId xmlns:p14="http://schemas.microsoft.com/office/powerpoint/2010/main" val="88452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1D9DB8AB-709B-4E97-908A-C65790597276}"/>
              </a:ext>
            </a:extLst>
          </p:cNvPr>
          <p:cNvSpPr txBox="1"/>
          <p:nvPr/>
        </p:nvSpPr>
        <p:spPr>
          <a:xfrm>
            <a:off x="3484880" y="61919"/>
            <a:ext cx="6265434" cy="923330"/>
          </a:xfrm>
          <a:prstGeom prst="rect">
            <a:avLst/>
          </a:prstGeom>
          <a:noFill/>
        </p:spPr>
        <p:txBody>
          <a:bodyPr wrap="square" rtlCol="0">
            <a:spAutoFit/>
          </a:bodyPr>
          <a:lstStyle/>
          <a:p>
            <a:r>
              <a:rPr lang="en-US" altLang="zh-CN" sz="5400">
                <a:solidFill>
                  <a:srgbClr val="FF0000"/>
                </a:solidFill>
                <a:latin typeface="Arial" panose="020B0604020202020204" pitchFamily="34" charset="0"/>
                <a:ea typeface="思源黑体 CN Bold" panose="020B0800000000000000" pitchFamily="34" charset="-122"/>
                <a:cs typeface="Arial" panose="020B0604020202020204" pitchFamily="34" charset="0"/>
              </a:rPr>
              <a:t>Yêu cầu cần đạt</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4" name="Group 3">
            <a:extLst>
              <a:ext uri="{FF2B5EF4-FFF2-40B4-BE49-F238E27FC236}">
                <a16:creationId xmlns:a16="http://schemas.microsoft.com/office/drawing/2014/main" id="{C1A879A9-753A-46B6-8A6F-765DBF19F92A}"/>
              </a:ext>
            </a:extLst>
          </p:cNvPr>
          <p:cNvGrpSpPr/>
          <p:nvPr/>
        </p:nvGrpSpPr>
        <p:grpSpPr>
          <a:xfrm>
            <a:off x="1021783" y="1077571"/>
            <a:ext cx="10356841" cy="1145930"/>
            <a:chOff x="1609618" y="940421"/>
            <a:chExt cx="9763232" cy="1145930"/>
          </a:xfrm>
        </p:grpSpPr>
        <p:pic>
          <p:nvPicPr>
            <p:cNvPr id="5" name="图片 2">
              <a:extLst>
                <a:ext uri="{FF2B5EF4-FFF2-40B4-BE49-F238E27FC236}">
                  <a16:creationId xmlns:a16="http://schemas.microsoft.com/office/drawing/2014/main" id="{C1664A8A-5718-487A-844E-5D2CA25798B0}"/>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09618" y="940421"/>
              <a:ext cx="1149033" cy="1145930"/>
            </a:xfrm>
            <a:prstGeom prst="rect">
              <a:avLst/>
            </a:prstGeom>
          </p:spPr>
        </p:pic>
        <p:sp>
          <p:nvSpPr>
            <p:cNvPr id="6" name="文本框 22">
              <a:extLst>
                <a:ext uri="{FF2B5EF4-FFF2-40B4-BE49-F238E27FC236}">
                  <a16:creationId xmlns:a16="http://schemas.microsoft.com/office/drawing/2014/main" id="{7F464FB6-0C3E-400A-84F5-671C0515CF67}"/>
                </a:ext>
              </a:extLst>
            </p:cNvPr>
            <p:cNvSpPr txBox="1"/>
            <p:nvPr/>
          </p:nvSpPr>
          <p:spPr>
            <a:xfrm>
              <a:off x="2819494" y="985249"/>
              <a:ext cx="8553356" cy="1077218"/>
            </a:xfrm>
            <a:prstGeom prst="rect">
              <a:avLst/>
            </a:prstGeom>
            <a:noFill/>
          </p:spPr>
          <p:txBody>
            <a:bodyPr wrap="square" rtlCol="0">
              <a:spAutoFit/>
            </a:bodyPr>
            <a:lstStyle/>
            <a:p>
              <a:r>
                <a:rPr lang="en-US" altLang="zh-CN" sz="3200" b="1">
                  <a:solidFill>
                    <a:srgbClr val="002060"/>
                  </a:solidFill>
                  <a:latin typeface="Arial" panose="020B0604020202020204" pitchFamily="34" charset="0"/>
                  <a:ea typeface="思源黑体 CN Bold" panose="020B0800000000000000" pitchFamily="34" charset="-122"/>
                  <a:cs typeface="Arial" panose="020B0604020202020204" pitchFamily="34" charset="0"/>
                </a:rPr>
                <a:t>Nhận biết được số hạng chưa biết, số hạng đã biết và tổng đã cho.</a:t>
              </a:r>
              <a:endParaRPr lang="zh-CN" altLang="en-US" sz="3200" b="1" dirty="0">
                <a:solidFill>
                  <a:srgbClr val="002060"/>
                </a:solidFill>
                <a:latin typeface="Arial" panose="020B0604020202020204" pitchFamily="34" charset="0"/>
                <a:ea typeface="思源黑体 CN Bold" panose="020B0800000000000000" pitchFamily="34" charset="-122"/>
                <a:cs typeface="Arial" panose="020B0604020202020204" pitchFamily="34" charset="0"/>
              </a:endParaRPr>
            </a:p>
          </p:txBody>
        </p:sp>
      </p:grpSp>
      <p:grpSp>
        <p:nvGrpSpPr>
          <p:cNvPr id="7" name="Group 6">
            <a:extLst>
              <a:ext uri="{FF2B5EF4-FFF2-40B4-BE49-F238E27FC236}">
                <a16:creationId xmlns:a16="http://schemas.microsoft.com/office/drawing/2014/main" id="{43750696-DF80-48A8-8087-8B4F1ED7FAFD}"/>
              </a:ext>
            </a:extLst>
          </p:cNvPr>
          <p:cNvGrpSpPr/>
          <p:nvPr/>
        </p:nvGrpSpPr>
        <p:grpSpPr>
          <a:xfrm>
            <a:off x="420658" y="2494872"/>
            <a:ext cx="11350684" cy="1124712"/>
            <a:chOff x="2014929" y="1086226"/>
            <a:chExt cx="10700112" cy="1124712"/>
          </a:xfrm>
        </p:grpSpPr>
        <p:pic>
          <p:nvPicPr>
            <p:cNvPr id="8" name="图片 2">
              <a:extLst>
                <a:ext uri="{FF2B5EF4-FFF2-40B4-BE49-F238E27FC236}">
                  <a16:creationId xmlns:a16="http://schemas.microsoft.com/office/drawing/2014/main" id="{6B0F462B-5096-4FB6-A96F-D78303261FF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14929" y="1086226"/>
              <a:ext cx="1080134" cy="1077217"/>
            </a:xfrm>
            <a:prstGeom prst="rect">
              <a:avLst/>
            </a:prstGeom>
          </p:spPr>
        </p:pic>
        <p:sp>
          <p:nvSpPr>
            <p:cNvPr id="9" name="文本框 22">
              <a:extLst>
                <a:ext uri="{FF2B5EF4-FFF2-40B4-BE49-F238E27FC236}">
                  <a16:creationId xmlns:a16="http://schemas.microsoft.com/office/drawing/2014/main" id="{F999BD3D-BF64-48DC-AFF0-06B11AAF19ED}"/>
                </a:ext>
              </a:extLst>
            </p:cNvPr>
            <p:cNvSpPr txBox="1"/>
            <p:nvPr/>
          </p:nvSpPr>
          <p:spPr>
            <a:xfrm>
              <a:off x="3090122" y="1133720"/>
              <a:ext cx="9624919" cy="1077218"/>
            </a:xfrm>
            <a:prstGeom prst="rect">
              <a:avLst/>
            </a:prstGeom>
            <a:noFill/>
          </p:spPr>
          <p:txBody>
            <a:bodyPr wrap="square" rtlCol="0">
              <a:spAutoFit/>
            </a:bodyPr>
            <a:lstStyle/>
            <a:p>
              <a:r>
                <a:rPr lang="en-US" altLang="zh-CN" sz="3200" b="1">
                  <a:solidFill>
                    <a:srgbClr val="FF3399"/>
                  </a:solidFill>
                  <a:latin typeface="Arial" panose="020B0604020202020204" pitchFamily="34" charset="0"/>
                  <a:ea typeface="思源黑体 CN Bold" panose="020B0800000000000000" pitchFamily="34" charset="-122"/>
                  <a:cs typeface="Arial" panose="020B0604020202020204" pitchFamily="34" charset="0"/>
                </a:rPr>
                <a:t>Biết cách tìm và tìm được số hạng chưa biết trong một tổng.</a:t>
              </a:r>
              <a:endParaRPr lang="zh-CN" altLang="en-US" sz="3200" b="1" dirty="0">
                <a:solidFill>
                  <a:srgbClr val="FF3399"/>
                </a:solidFill>
                <a:latin typeface="Arial" panose="020B0604020202020204" pitchFamily="34" charset="0"/>
                <a:ea typeface="思源黑体 CN Bold" panose="020B0800000000000000" pitchFamily="34" charset="-122"/>
                <a:cs typeface="Arial" panose="020B0604020202020204" pitchFamily="34" charset="0"/>
              </a:endParaRPr>
            </a:p>
          </p:txBody>
        </p:sp>
      </p:grpSp>
      <p:grpSp>
        <p:nvGrpSpPr>
          <p:cNvPr id="10" name="Group 9">
            <a:extLst>
              <a:ext uri="{FF2B5EF4-FFF2-40B4-BE49-F238E27FC236}">
                <a16:creationId xmlns:a16="http://schemas.microsoft.com/office/drawing/2014/main" id="{F700AE48-D444-4C73-B4DF-D8BBF9992A4D}"/>
              </a:ext>
            </a:extLst>
          </p:cNvPr>
          <p:cNvGrpSpPr/>
          <p:nvPr/>
        </p:nvGrpSpPr>
        <p:grpSpPr>
          <a:xfrm>
            <a:off x="1520808" y="4170341"/>
            <a:ext cx="9809103" cy="1144971"/>
            <a:chOff x="1739359" y="1236053"/>
            <a:chExt cx="9246888" cy="1144971"/>
          </a:xfrm>
        </p:grpSpPr>
        <p:pic>
          <p:nvPicPr>
            <p:cNvPr id="11" name="图片 2">
              <a:extLst>
                <a:ext uri="{FF2B5EF4-FFF2-40B4-BE49-F238E27FC236}">
                  <a16:creationId xmlns:a16="http://schemas.microsoft.com/office/drawing/2014/main" id="{F72DCBEB-06E9-45B3-A73A-FC038EFB9FE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9359" y="1236053"/>
              <a:ext cx="1080135" cy="1077218"/>
            </a:xfrm>
            <a:prstGeom prst="rect">
              <a:avLst/>
            </a:prstGeom>
          </p:spPr>
        </p:pic>
        <p:sp>
          <p:nvSpPr>
            <p:cNvPr id="12" name="文本框 22">
              <a:extLst>
                <a:ext uri="{FF2B5EF4-FFF2-40B4-BE49-F238E27FC236}">
                  <a16:creationId xmlns:a16="http://schemas.microsoft.com/office/drawing/2014/main" id="{556D8274-B5AA-420B-A6CF-CCE2F3E07802}"/>
                </a:ext>
              </a:extLst>
            </p:cNvPr>
            <p:cNvSpPr txBox="1"/>
            <p:nvPr/>
          </p:nvSpPr>
          <p:spPr>
            <a:xfrm>
              <a:off x="2819494" y="1303806"/>
              <a:ext cx="8166753" cy="1077218"/>
            </a:xfrm>
            <a:prstGeom prst="rect">
              <a:avLst/>
            </a:prstGeom>
            <a:noFill/>
          </p:spPr>
          <p:txBody>
            <a:bodyPr wrap="square" rtlCol="0">
              <a:spAutoFit/>
            </a:bodyPr>
            <a:lstStyle/>
            <a:p>
              <a:r>
                <a:rPr lang="en-US" altLang="zh-CN" sz="3200" b="1">
                  <a:solidFill>
                    <a:srgbClr val="7030A0"/>
                  </a:solidFill>
                  <a:latin typeface="Arial" panose="020B0604020202020204" pitchFamily="34" charset="0"/>
                  <a:ea typeface="思源黑体 CN Bold" panose="020B0800000000000000" pitchFamily="34" charset="-122"/>
                  <a:cs typeface="Arial" panose="020B0604020202020204" pitchFamily="34" charset="0"/>
                </a:rPr>
                <a:t>Vận dụng vào giải các bài tập, bài toán thực tế liên quan.</a:t>
              </a:r>
              <a:endParaRPr lang="zh-CN" altLang="en-US" sz="3200" b="1" dirty="0">
                <a:solidFill>
                  <a:srgbClr val="7030A0"/>
                </a:solidFill>
                <a:latin typeface="Arial" panose="020B0604020202020204" pitchFamily="34" charset="0"/>
                <a:ea typeface="思源黑体 CN Bold" panose="020B0800000000000000" pitchFamily="34" charset="-122"/>
                <a:cs typeface="Arial" panose="020B0604020202020204" pitchFamily="34" charset="0"/>
              </a:endParaRPr>
            </a:p>
          </p:txBody>
        </p:sp>
      </p:grpSp>
    </p:spTree>
    <p:extLst>
      <p:ext uri="{BB962C8B-B14F-4D97-AF65-F5344CB8AC3E}">
        <p14:creationId xmlns:p14="http://schemas.microsoft.com/office/powerpoint/2010/main" val="351668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1.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560</Words>
  <Application>Microsoft Office PowerPoint</Application>
  <PresentationFormat>Widescreen</PresentationFormat>
  <Paragraphs>119</Paragraphs>
  <Slides>18</Slides>
  <Notes>12</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Coiny</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44</cp:revision>
  <dcterms:created xsi:type="dcterms:W3CDTF">2022-05-05T14:41:31Z</dcterms:created>
  <dcterms:modified xsi:type="dcterms:W3CDTF">2023-09-08T07:10:38Z</dcterms:modified>
</cp:coreProperties>
</file>