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18" r:id="rId2"/>
    <p:sldId id="270" r:id="rId3"/>
    <p:sldId id="2007577137" r:id="rId4"/>
    <p:sldId id="337" r:id="rId5"/>
    <p:sldId id="319" r:id="rId6"/>
    <p:sldId id="2007577138" r:id="rId7"/>
    <p:sldId id="2007577068" r:id="rId8"/>
    <p:sldId id="271" r:id="rId9"/>
    <p:sldId id="278" r:id="rId10"/>
    <p:sldId id="264" r:id="rId11"/>
    <p:sldId id="2007577140"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4660"/>
  </p:normalViewPr>
  <p:slideViewPr>
    <p:cSldViewPr snapToGrid="0">
      <p:cViewPr varScale="1">
        <p:scale>
          <a:sx n="67" d="100"/>
          <a:sy n="67" d="100"/>
        </p:scale>
        <p:origin x="3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0368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83107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4032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2023/4/5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1.emf"/><Relationship Id="rId9" Type="http://schemas.openxmlformats.org/officeDocument/2006/relationships/image" Target="../media/image15.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1754326"/>
          </a:xfrm>
          <a:prstGeom prst="rect">
            <a:avLst/>
          </a:prstGeom>
          <a:noFill/>
        </p:spPr>
        <p:txBody>
          <a:bodyPr wrap="square" rtlCol="0">
            <a:spAutoFit/>
          </a:bodyPr>
          <a:lstStyle/>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Từ chú bồ câu đến in-tơ-nét</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a:solidFill>
                  <a:srgbClr val="FF0000"/>
                </a:solidFill>
                <a:latin typeface="Times New Roman" panose="02020603050405020304" pitchFamily="18" charset="0"/>
                <a:cs typeface="Times New Roman" panose="02020603050405020304" pitchFamily="18" charset="0"/>
              </a:rPr>
              <a:t>eo</a:t>
            </a:r>
            <a:r>
              <a:rPr lang="en-US" sz="5400">
                <a:solidFill>
                  <a:srgbClr val="FF0000"/>
                </a:solidFill>
                <a:latin typeface="Times New Roman" panose="02020603050405020304" pitchFamily="18" charset="0"/>
                <a:cs typeface="Times New Roman" panose="02020603050405020304" pitchFamily="18" charset="0"/>
              </a:rPr>
              <a:t>/oe, l/n, ên/ênh</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a:solidFill>
                  <a:schemeClr val="bg1"/>
                </a:solidFill>
                <a:latin typeface="Times New Roman" pitchFamily="18" charset="0"/>
                <a:ea typeface="Arial-Rounded" panose="020B0500000000000000" pitchFamily="34" charset="0"/>
                <a:cs typeface="Times New Roman" pitchFamily="18" charset="0"/>
              </a:rPr>
              <a:t>29</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88</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err="1">
                <a:solidFill>
                  <a:srgbClr val="002060"/>
                </a:solidFill>
                <a:latin typeface="Times New Roman" pitchFamily="18" charset="0"/>
                <a:ea typeface="Arial-Rounded" panose="020B0500000000000000" pitchFamily="34" charset="0"/>
                <a:cs typeface="Times New Roman" pitchFamily="18" charset="0"/>
              </a:rPr>
              <a:t>tả</a:t>
            </a:r>
            <a:r>
              <a:rPr lang="en-US" sz="2800">
                <a:solidFill>
                  <a:srgbClr val="002060"/>
                </a:solidFill>
                <a:latin typeface="Times New Roman" pitchFamily="18" charset="0"/>
                <a:ea typeface="Arial-Rounded" panose="020B0500000000000000" pitchFamily="34" charset="0"/>
                <a:cs typeface="Times New Roman" pitchFamily="18" charset="0"/>
              </a:rPr>
              <a:t> một </a:t>
            </a:r>
            <a:r>
              <a:rPr lang="en-US" sz="2800" err="1">
                <a:solidFill>
                  <a:srgbClr val="002060"/>
                </a:solidFill>
                <a:latin typeface="Times New Roman" pitchFamily="18" charset="0"/>
                <a:ea typeface="Arial-Rounded" panose="020B0500000000000000" pitchFamily="34" charset="0"/>
                <a:cs typeface="Times New Roman" pitchFamily="18" charset="0"/>
              </a:rPr>
              <a:t>đoạn</a:t>
            </a:r>
            <a:r>
              <a:rPr lang="en-US" sz="2800">
                <a:solidFill>
                  <a:srgbClr val="002060"/>
                </a:solidFill>
                <a:latin typeface="Times New Roman" pitchFamily="18" charset="0"/>
                <a:ea typeface="Arial-Rounded" panose="020B0500000000000000" pitchFamily="34" charset="0"/>
                <a:cs typeface="Times New Roman" pitchFamily="18" charset="0"/>
              </a:rPr>
              <a:t> văn ngắn.</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1475142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err="1">
                <a:solidFill>
                  <a:srgbClr val="002060"/>
                </a:solidFill>
                <a:latin typeface="Times New Roman" pitchFamily="18" charset="0"/>
                <a:ea typeface="Arial-Rounded" panose="020B0500000000000000" pitchFamily="34" charset="0"/>
                <a:cs typeface="Times New Roman" pitchFamily="18" charset="0"/>
              </a:rPr>
              <a:t>tả</a:t>
            </a:r>
            <a:r>
              <a:rPr lang="en-US" sz="2800">
                <a:solidFill>
                  <a:srgbClr val="002060"/>
                </a:solidFill>
                <a:latin typeface="Times New Roman" pitchFamily="18" charset="0"/>
                <a:ea typeface="Arial-Rounded" panose="020B0500000000000000" pitchFamily="34" charset="0"/>
                <a:cs typeface="Times New Roman" pitchFamily="18" charset="0"/>
              </a:rPr>
              <a:t> một </a:t>
            </a:r>
            <a:r>
              <a:rPr lang="en-US" sz="2800" err="1">
                <a:solidFill>
                  <a:srgbClr val="002060"/>
                </a:solidFill>
                <a:latin typeface="Times New Roman" pitchFamily="18" charset="0"/>
                <a:ea typeface="Arial-Rounded" panose="020B0500000000000000" pitchFamily="34" charset="0"/>
                <a:cs typeface="Times New Roman" pitchFamily="18" charset="0"/>
              </a:rPr>
              <a:t>đoạn</a:t>
            </a:r>
            <a:r>
              <a:rPr lang="en-US" sz="2800">
                <a:solidFill>
                  <a:srgbClr val="002060"/>
                </a:solidFill>
                <a:latin typeface="Times New Roman" pitchFamily="18" charset="0"/>
                <a:ea typeface="Arial-Rounded" panose="020B0500000000000000" pitchFamily="34" charset="0"/>
                <a:cs typeface="Times New Roman" pitchFamily="18" charset="0"/>
              </a:rPr>
              <a:t> văn ngắn.</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466" y="891921"/>
            <a:ext cx="10963068"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1391" y="126028"/>
            <a:ext cx="1320274" cy="1316706"/>
          </a:xfrm>
          <a:prstGeom prst="rect">
            <a:avLst/>
          </a:prstGeom>
        </p:spPr>
      </p:pic>
      <p:sp>
        <p:nvSpPr>
          <p:cNvPr id="13" name="TextBox 12"/>
          <p:cNvSpPr txBox="1"/>
          <p:nvPr/>
        </p:nvSpPr>
        <p:spPr>
          <a:xfrm>
            <a:off x="3340358" y="967820"/>
            <a:ext cx="6376847" cy="1292597"/>
          </a:xfrm>
          <a:prstGeom prst="rect">
            <a:avLst/>
          </a:prstGeom>
          <a:noFill/>
        </p:spPr>
        <p:txBody>
          <a:bodyPr wrap="square" lIns="121855" tIns="60928" rIns="121855" bIns="60928"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a:solidFill>
                  <a:srgbClr val="FF0000"/>
                </a:solidFill>
                <a:latin typeface="Times New Roman" pitchFamily="18" charset="0"/>
                <a:ea typeface="思源黑体 CN Bold" panose="020B0800000000000000" pitchFamily="34" charset="-122"/>
                <a:cs typeface="Times New Roman" pitchFamily="18" charset="0"/>
              </a:rPr>
              <a:t>Từ chú bồ câu đến in-tơ-nét</a:t>
            </a:r>
          </a:p>
          <a:p>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71059"/>
            <a:ext cx="8585765" cy="712532"/>
            <a:chOff x="1216338" y="4241756"/>
            <a:chExt cx="8585765" cy="712532"/>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7665881" cy="584775"/>
            </a:xfrm>
            <a:prstGeom prst="rect">
              <a:avLst/>
            </a:prstGeom>
          </p:spPr>
          <p:txBody>
            <a:bodyPr wrap="none">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Thời xưa, người ta đã gửi thư bằng cách nào?</a:t>
              </a:r>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667682" y="5218145"/>
            <a:ext cx="9459865" cy="1171805"/>
            <a:chOff x="1555138" y="5106976"/>
            <a:chExt cx="8995633" cy="11718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1107931"/>
            </a:xfrm>
            <a:prstGeom prst="rect">
              <a:avLst/>
            </a:prstGeom>
            <a:noFill/>
          </p:spPr>
          <p:txBody>
            <a:bodyPr wrap="square" lIns="121855" tIns="60928" rIns="121855" bIns="60928" rtlCol="0">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 sao có thể dùng bồ câu để đưa thư?</a:t>
              </a:r>
            </a:p>
            <a:p>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999007" y="1612885"/>
            <a:ext cx="10151166" cy="2378810"/>
          </a:xfrm>
        </p:spPr>
        <p:txBody>
          <a:bodyPr>
            <a:normAutofit fontScale="90000"/>
          </a:bodyPr>
          <a:lstStyle/>
          <a:p>
            <a:pPr algn="l"/>
            <a:r>
              <a:rPr lang="en-US" sz="30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Con người có nhiều cách để trao đổi với nhau. Từ xa xưa, người ta đã biết huấn luyện bồ câu đưa thư. Những bức thư được buộc vào chân bồ câu. Bồ câu nhớ đường rất tốt. Nó có thể bay qua một chặng đường dài hàng nghìn cây số để mang thư đến đúng nơi nhận.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huấn luyện, buộc, chặng đường, hàng nghìn, </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câu.</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949250" y="819636"/>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6 </a:t>
            </a:r>
            <a:r>
              <a:rPr lang="en-US" sz="3000" b="1" err="1">
                <a:latin typeface="HP001 4 hàng" pitchFamily="34" charset="0"/>
                <a:ea typeface="Arial-Rounded" panose="020B0500000000000000" pitchFamily="34" charset="0"/>
                <a:cs typeface="Arial-Rounded" panose="020B0500000000000000" pitchFamily="34" charset="0"/>
              </a:rPr>
              <a:t>tháng</a:t>
            </a:r>
            <a:r>
              <a:rPr lang="en-US" sz="3000" b="1">
                <a:latin typeface="HP001 4 hàng" pitchFamily="34" charset="0"/>
                <a:ea typeface="Arial-Rounded" panose="020B0500000000000000" pitchFamily="34" charset="0"/>
                <a:cs typeface="Arial-Rounded" panose="020B0500000000000000" pitchFamily="34" charset="0"/>
              </a:rPr>
              <a:t> 4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539571" y="1413171"/>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3018842" y="1980029"/>
            <a:ext cx="6154316" cy="646266"/>
          </a:xfrm>
          <a:prstGeom prst="rect">
            <a:avLst/>
          </a:prstGeom>
          <a:noFill/>
        </p:spPr>
        <p:txBody>
          <a:bodyPr wrap="square" lIns="121855" tIns="60928" rIns="121855" bIns="60928" rtlCol="0">
            <a:spAutoFit/>
          </a:bodyPr>
          <a:lstStyle/>
          <a:p>
            <a:r>
              <a:rPr lang="en-US" sz="3400" b="1">
                <a:solidFill>
                  <a:srgbClr val="FF0000"/>
                </a:solidFill>
                <a:latin typeface="HP001 4 hàng" pitchFamily="34" charset="0"/>
                <a:ea typeface="Arial-Rounded" panose="020B0500000000000000" pitchFamily="34" charset="0"/>
                <a:cs typeface="Arial-Rounded" panose="020B0500000000000000" pitchFamily="34" charset="0"/>
              </a:rPr>
              <a:t> </a:t>
            </a:r>
            <a:r>
              <a:rPr lang="en-US" altLang="zh-CN" sz="3200" b="1">
                <a:solidFill>
                  <a:srgbClr val="FF0000"/>
                </a:solidFill>
                <a:latin typeface="HP001 4 hàng" panose="020B0603050302020204" pitchFamily="34" charset="0"/>
                <a:ea typeface="思源黑体 CN Bold" panose="020B0800000000000000" pitchFamily="34" charset="-122"/>
                <a:cs typeface="Times New Roman" pitchFamily="18" charset="0"/>
              </a:rPr>
              <a:t>Từ chú bồ câu đến in-tơ-nét</a:t>
            </a:r>
            <a:endParaRPr lang="en-US" sz="3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E756D133-C24C-45C5-ABA9-CEBE29DA1F92}"/>
              </a:ext>
            </a:extLst>
          </p:cNvPr>
          <p:cNvSpPr txBox="1"/>
          <p:nvPr/>
        </p:nvSpPr>
        <p:spPr>
          <a:xfrm>
            <a:off x="2603144" y="2581038"/>
            <a:ext cx="9176479" cy="615489"/>
          </a:xfrm>
          <a:prstGeom prst="rect">
            <a:avLst/>
          </a:prstGeom>
          <a:noFill/>
        </p:spPr>
        <p:txBody>
          <a:bodyPr wrap="square" lIns="121855" tIns="60928" rIns="121855" bIns="60928" rtlCol="0">
            <a:spAutoFit/>
          </a:bodyPr>
          <a:lstStyle/>
          <a:p>
            <a:r>
              <a:rPr lang="en-US" sz="2800">
                <a:latin typeface="Times New Roman" panose="02020603050405020304" pitchFamily="18" charset="0"/>
                <a:cs typeface="Times New Roman" panose="02020603050405020304" pitchFamily="18" charset="0"/>
              </a:rPr>
              <a:t> </a:t>
            </a:r>
            <a:r>
              <a:rPr lang="en-US" sz="3200" b="1">
                <a:latin typeface="HP001 4 hàng" panose="020B0603050302020204" pitchFamily="34" charset="0"/>
                <a:cs typeface="Times New Roman" panose="02020603050405020304" pitchFamily="18" charset="0"/>
              </a:rPr>
              <a:t>Con người có nhiều cách để trao đổi với nhau. Từ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958214" y="3193726"/>
            <a:ext cx="9821410" cy="615489"/>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xa xưa, </a:t>
            </a:r>
            <a:r>
              <a:rPr lang="en-US" sz="3200" b="1">
                <a:latin typeface="HP001 4 hàng" panose="020B0603050302020204" pitchFamily="34" charset="0"/>
                <a:cs typeface="Times New Roman" panose="02020603050405020304" pitchFamily="18" charset="0"/>
              </a:rPr>
              <a:t>người ta đã biết huấn luyện bồ câu đưa thư.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94BC323-C605-4181-9B30-0A2517CADAC5}"/>
              </a:ext>
            </a:extLst>
          </p:cNvPr>
          <p:cNvSpPr txBox="1"/>
          <p:nvPr/>
        </p:nvSpPr>
        <p:spPr>
          <a:xfrm>
            <a:off x="1949250" y="3789256"/>
            <a:ext cx="10117832"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Những bức thư được buộc vào chân bồ câu. Bồ câu nhớ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56B027C-B1C3-451B-8249-7B95674E8AC4}"/>
              </a:ext>
            </a:extLst>
          </p:cNvPr>
          <p:cNvSpPr txBox="1"/>
          <p:nvPr/>
        </p:nvSpPr>
        <p:spPr>
          <a:xfrm>
            <a:off x="1936020" y="4375440"/>
            <a:ext cx="10510726"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đường rất tốt. Nó có thể bay qua một chặng đường dài</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id="{B416CF3E-6958-A2E2-4F4A-33CD8F13FE1E}"/>
              </a:ext>
            </a:extLst>
          </p:cNvPr>
          <p:cNvSpPr txBox="1"/>
          <p:nvPr/>
        </p:nvSpPr>
        <p:spPr>
          <a:xfrm>
            <a:off x="1958214" y="4997474"/>
            <a:ext cx="9821409" cy="584775"/>
          </a:xfrm>
          <a:prstGeom prst="rect">
            <a:avLst/>
          </a:prstGeom>
          <a:noFill/>
        </p:spPr>
        <p:txBody>
          <a:bodyPr wrap="square">
            <a:spAutoFit/>
          </a:bodyPr>
          <a:lstStyle/>
          <a:p>
            <a:r>
              <a:rPr lang="en-US" sz="3200" b="1">
                <a:latin typeface="HP001 4 hàng" panose="020B0603050302020204" pitchFamily="34" charset="0"/>
                <a:cs typeface="Times New Roman" panose="02020603050405020304" pitchFamily="18" charset="0"/>
              </a:rPr>
              <a:t>hàng nghìn cây số để mang thư đến đúng nơi nhận.</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6" name="Hình ảnh 15" descr="Ảnh có chứa văn bản, biên lai&#10;&#10;Mô tả được tạo tự động">
            <a:extLst>
              <a:ext uri="{FF2B5EF4-FFF2-40B4-BE49-F238E27FC236}">
                <a16:creationId xmlns:a16="http://schemas.microsoft.com/office/drawing/2014/main" id="{6BE9AAFF-689C-9120-1E7C-BD12C43EA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56"/>
            <a:ext cx="12680725" cy="7172131"/>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图片 201"/>
          <p:cNvPicPr>
            <a:picLocks noChangeAspect="1"/>
          </p:cNvPicPr>
          <p:nvPr/>
        </p:nvPicPr>
        <p:blipFill>
          <a:blip r:embed="rId2"/>
          <a:stretch>
            <a:fillRect/>
          </a:stretch>
        </p:blipFill>
        <p:spPr>
          <a:xfrm>
            <a:off x="1357400" y="2425176"/>
            <a:ext cx="8563953" cy="2786913"/>
          </a:xfrm>
          <a:prstGeom prst="rect">
            <a:avLst/>
          </a:prstGeom>
        </p:spPr>
      </p:pic>
      <p:pic>
        <p:nvPicPr>
          <p:cNvPr id="7" name="图片 6"/>
          <p:cNvPicPr>
            <a:picLocks noChangeAspect="1"/>
          </p:cNvPicPr>
          <p:nvPr/>
        </p:nvPicPr>
        <p:blipFill>
          <a:blip r:embed="rId3"/>
          <a:stretch>
            <a:fillRect/>
          </a:stretch>
        </p:blipFill>
        <p:spPr>
          <a:xfrm>
            <a:off x="465046" y="204604"/>
            <a:ext cx="11261908" cy="1283002"/>
          </a:xfrm>
          <a:prstGeom prst="rect">
            <a:avLst/>
          </a:prstGeom>
        </p:spPr>
      </p:pic>
      <p:pic>
        <p:nvPicPr>
          <p:cNvPr id="24" name="Picture 23">
            <a:extLst>
              <a:ext uri="{FF2B5EF4-FFF2-40B4-BE49-F238E27FC236}">
                <a16:creationId xmlns:a16="http://schemas.microsoft.com/office/drawing/2014/main" id="{1BBBBDE3-9ABA-48B2-A5BA-041063ACB9B8}"/>
              </a:ext>
            </a:extLst>
          </p:cNvPr>
          <p:cNvPicPr>
            <a:picLocks noChangeAspect="1"/>
          </p:cNvPicPr>
          <p:nvPr/>
        </p:nvPicPr>
        <p:blipFill>
          <a:blip r:embed="rId4">
            <a:duotone>
              <a:srgbClr val="70AD47">
                <a:shade val="45000"/>
                <a:satMod val="135000"/>
              </a:srgb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9764" y="1340243"/>
            <a:ext cx="469457" cy="469457"/>
          </a:xfrm>
          <a:prstGeom prst="rect">
            <a:avLst/>
          </a:prstGeom>
        </p:spPr>
      </p:pic>
      <p:sp>
        <p:nvSpPr>
          <p:cNvPr id="25" name="TextBox 24">
            <a:extLst>
              <a:ext uri="{FF2B5EF4-FFF2-40B4-BE49-F238E27FC236}">
                <a16:creationId xmlns:a16="http://schemas.microsoft.com/office/drawing/2014/main" id="{51902374-B774-4F64-8204-BAD98BAB65F5}"/>
              </a:ext>
            </a:extLst>
          </p:cNvPr>
          <p:cNvSpPr txBox="1"/>
          <p:nvPr/>
        </p:nvSpPr>
        <p:spPr>
          <a:xfrm>
            <a:off x="2167843" y="1091924"/>
            <a:ext cx="8639148" cy="905056"/>
          </a:xfrm>
          <a:prstGeom prst="rect">
            <a:avLst/>
          </a:prstGeom>
          <a:noFill/>
        </p:spPr>
        <p:txBody>
          <a:bodyPr wrap="square" rtlCol="0">
            <a:spAutoFit/>
          </a:bodyPr>
          <a:lstStyle/>
          <a:p>
            <a:pPr algn="just">
              <a:lnSpc>
                <a:spcPct val="150000"/>
              </a:lnSpc>
            </a:pPr>
            <a:r>
              <a:rPr lang="en-US" sz="4000" b="1" err="1">
                <a:solidFill>
                  <a:srgbClr val="17479D"/>
                </a:solidFill>
                <a:latin typeface="Times New Roman" panose="02020603050405020304" pitchFamily="18" charset="0"/>
                <a:ea typeface="Arial-Rounded"/>
                <a:cs typeface="Times New Roman" panose="02020603050405020304" pitchFamily="18" charset="0"/>
              </a:rPr>
              <a:t>Tìm</a:t>
            </a:r>
            <a:r>
              <a:rPr lang="en-US" sz="4000" b="1">
                <a:solidFill>
                  <a:srgbClr val="17479D"/>
                </a:solidFill>
                <a:latin typeface="Times New Roman" panose="02020603050405020304" pitchFamily="18" charset="0"/>
                <a:ea typeface="Arial-Rounded"/>
                <a:cs typeface="Times New Roman" panose="02020603050405020304" pitchFamily="18" charset="0"/>
              </a:rPr>
              <a:t> từ ngữ có tiếng chứa </a:t>
            </a:r>
            <a:r>
              <a:rPr lang="en-US" sz="4000" b="1">
                <a:solidFill>
                  <a:srgbClr val="FF0000"/>
                </a:solidFill>
                <a:latin typeface="Times New Roman" panose="02020603050405020304" pitchFamily="18" charset="0"/>
                <a:ea typeface="Arial-Rounded"/>
                <a:cs typeface="Times New Roman" panose="02020603050405020304" pitchFamily="18" charset="0"/>
              </a:rPr>
              <a:t>eo</a:t>
            </a:r>
            <a:r>
              <a:rPr lang="en-US" sz="4000" b="1">
                <a:solidFill>
                  <a:srgbClr val="17479D"/>
                </a:solidFill>
                <a:latin typeface="Times New Roman" panose="02020603050405020304" pitchFamily="18" charset="0"/>
                <a:ea typeface="Arial-Rounded"/>
                <a:cs typeface="Times New Roman" panose="02020603050405020304" pitchFamily="18" charset="0"/>
              </a:rPr>
              <a:t> hoặc </a:t>
            </a:r>
            <a:r>
              <a:rPr lang="en-US" sz="4000" b="1">
                <a:solidFill>
                  <a:srgbClr val="FF0000"/>
                </a:solidFill>
                <a:latin typeface="Times New Roman" panose="02020603050405020304" pitchFamily="18" charset="0"/>
                <a:ea typeface="Arial-Rounded"/>
                <a:cs typeface="Times New Roman" panose="02020603050405020304" pitchFamily="18" charset="0"/>
              </a:rPr>
              <a:t>oe</a:t>
            </a:r>
            <a:r>
              <a:rPr lang="en-US" sz="4000" b="1">
                <a:solidFill>
                  <a:srgbClr val="17479D"/>
                </a:solidFill>
                <a:latin typeface="Times New Roman" panose="02020603050405020304" pitchFamily="18" charset="0"/>
                <a:ea typeface="Arial-Rounded"/>
                <a:cs typeface="Times New Roman" panose="02020603050405020304" pitchFamily="18" charset="0"/>
              </a:rPr>
              <a:t>:</a:t>
            </a:r>
            <a:endParaRPr lang="vi-VN" sz="4000" dirty="0">
              <a:solidFill>
                <a:srgbClr val="17479D"/>
              </a:solidFill>
              <a:latin typeface="Times New Roman" panose="02020603050405020304" pitchFamily="18" charset="0"/>
              <a:ea typeface="Arial-Rounded"/>
              <a:cs typeface="Times New Roman" panose="02020603050405020304" pitchFamily="18" charset="0"/>
            </a:endParaRPr>
          </a:p>
        </p:txBody>
      </p:sp>
      <p:sp>
        <p:nvSpPr>
          <p:cNvPr id="27" name="Rounded Rectangle 21">
            <a:extLst>
              <a:ext uri="{FF2B5EF4-FFF2-40B4-BE49-F238E27FC236}">
                <a16:creationId xmlns:a16="http://schemas.microsoft.com/office/drawing/2014/main" id="{D402A880-E841-4624-A3EB-3B0F5319402E}"/>
              </a:ext>
            </a:extLst>
          </p:cNvPr>
          <p:cNvSpPr/>
          <p:nvPr/>
        </p:nvSpPr>
        <p:spPr>
          <a:xfrm>
            <a:off x="916404" y="2374926"/>
            <a:ext cx="4139188" cy="584376"/>
          </a:xfrm>
          <a:prstGeom prst="roundRect">
            <a:avLst>
              <a:gd name="adj" fmla="val 0"/>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Times New Roman" panose="02020603050405020304" pitchFamily="18" charset="0"/>
                <a:ea typeface="Arial-Rounded"/>
                <a:cs typeface="Times New Roman" panose="02020603050405020304" pitchFamily="18" charset="0"/>
              </a:rPr>
              <a:t>M</a:t>
            </a:r>
            <a:r>
              <a:rPr kumimoji="0" lang="en-US" sz="3600" b="0" i="0" u="none" strike="noStrike" kern="0" cap="none" spc="0" normalizeH="0" baseline="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eo: chèo</a:t>
            </a:r>
            <a:r>
              <a:rPr kumimoji="0" lang="en-US" sz="3600" b="0" i="0" u="none" strike="noStrike" kern="0" cap="none" spc="0" normalizeH="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thuyền</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28" name="Rounded Rectangle 21">
            <a:extLst>
              <a:ext uri="{FF2B5EF4-FFF2-40B4-BE49-F238E27FC236}">
                <a16:creationId xmlns:a16="http://schemas.microsoft.com/office/drawing/2014/main" id="{39158248-51DD-4AE0-89EE-527F6E0F7EB1}"/>
              </a:ext>
            </a:extLst>
          </p:cNvPr>
          <p:cNvSpPr/>
          <p:nvPr/>
        </p:nvSpPr>
        <p:spPr>
          <a:xfrm>
            <a:off x="6135757" y="2374926"/>
            <a:ext cx="2220409" cy="527064"/>
          </a:xfrm>
          <a:prstGeom prst="roundRect">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a:solidFill>
                  <a:prstClr val="black">
                    <a:lumMod val="50000"/>
                  </a:prstClr>
                </a:solidFill>
                <a:latin typeface="Times New Roman" panose="02020603050405020304" pitchFamily="18" charset="0"/>
                <a:ea typeface="Arial-Rounded"/>
                <a:cs typeface="Times New Roman" panose="02020603050405020304" pitchFamily="18" charset="0"/>
              </a:rPr>
              <a:t>c</a:t>
            </a:r>
            <a:r>
              <a:rPr kumimoji="0" lang="en-US" sz="3600" b="0" i="0" u="none" strike="noStrike" kern="0" cap="none" spc="0" normalizeH="0" baseline="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on mèo</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29" name="Rounded Rectangle 21">
            <a:extLst>
              <a:ext uri="{FF2B5EF4-FFF2-40B4-BE49-F238E27FC236}">
                <a16:creationId xmlns:a16="http://schemas.microsoft.com/office/drawing/2014/main" id="{7E6362B7-3E1D-4852-805C-04D8B7A6EE3C}"/>
              </a:ext>
            </a:extLst>
          </p:cNvPr>
          <p:cNvSpPr/>
          <p:nvPr/>
        </p:nvSpPr>
        <p:spPr>
          <a:xfrm>
            <a:off x="8797162" y="2330663"/>
            <a:ext cx="2009829" cy="553637"/>
          </a:xfrm>
          <a:prstGeom prst="roundRect">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a:solidFill>
                  <a:prstClr val="black">
                    <a:lumMod val="50000"/>
                  </a:prstClr>
                </a:solidFill>
                <a:latin typeface="Times New Roman" panose="02020603050405020304" pitchFamily="18" charset="0"/>
                <a:ea typeface="Arial-Rounded"/>
                <a:cs typeface="Times New Roman" panose="02020603050405020304" pitchFamily="18" charset="0"/>
              </a:rPr>
              <a:t>c</a:t>
            </a:r>
            <a:r>
              <a:rPr kumimoji="0" lang="en-US" sz="3600" b="0" i="0" u="none" strike="noStrike" kern="0" cap="none" spc="0" normalizeH="0" baseline="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ái</a:t>
            </a:r>
            <a:r>
              <a:rPr kumimoji="0" lang="en-US" sz="3600" b="0" i="0" u="none" strike="noStrike" kern="0" cap="none" spc="0" normalizeH="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kéo</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30" name="Rounded Rectangle 21">
            <a:extLst>
              <a:ext uri="{FF2B5EF4-FFF2-40B4-BE49-F238E27FC236}">
                <a16:creationId xmlns:a16="http://schemas.microsoft.com/office/drawing/2014/main" id="{30079A5A-2A75-4306-A0B9-E7090F816B54}"/>
              </a:ext>
            </a:extLst>
          </p:cNvPr>
          <p:cNvSpPr/>
          <p:nvPr/>
        </p:nvSpPr>
        <p:spPr>
          <a:xfrm>
            <a:off x="916404" y="3429000"/>
            <a:ext cx="4511099" cy="601723"/>
          </a:xfrm>
          <a:prstGeom prst="roundRect">
            <a:avLst>
              <a:gd name="adj" fmla="val 0"/>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lvl="0">
              <a:defRPr/>
            </a:pPr>
            <a:r>
              <a:rPr lang="en-US" sz="3600" kern="0" dirty="0">
                <a:solidFill>
                  <a:srgbClr val="FF0000"/>
                </a:solidFill>
                <a:latin typeface="Times New Roman" panose="02020603050405020304" pitchFamily="18" charset="0"/>
                <a:ea typeface="Arial-Rounded"/>
                <a:cs typeface="Times New Roman" panose="02020603050405020304" pitchFamily="18" charset="0"/>
              </a:rPr>
              <a:t>M</a:t>
            </a:r>
            <a:r>
              <a:rPr lang="en-US" sz="3600" kern="0">
                <a:solidFill>
                  <a:srgbClr val="FF0000"/>
                </a:solidFill>
                <a:latin typeface="Times New Roman" panose="02020603050405020304" pitchFamily="18" charset="0"/>
                <a:ea typeface="Arial-Rounded"/>
                <a:cs typeface="Times New Roman" panose="02020603050405020304" pitchFamily="18" charset="0"/>
              </a:rPr>
              <a:t>. </a:t>
            </a:r>
            <a:r>
              <a:rPr lang="en-US" sz="3600" kern="0">
                <a:latin typeface="Times New Roman" panose="02020603050405020304" pitchFamily="18" charset="0"/>
                <a:ea typeface="Arial-Rounded"/>
                <a:cs typeface="Times New Roman" panose="02020603050405020304" pitchFamily="18" charset="0"/>
              </a:rPr>
              <a:t>oe: chim chích choè</a:t>
            </a:r>
            <a:endParaRPr kumimoji="0" lang="en-US" sz="36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31" name="Rounded Rectangle 21">
            <a:extLst>
              <a:ext uri="{FF2B5EF4-FFF2-40B4-BE49-F238E27FC236}">
                <a16:creationId xmlns:a16="http://schemas.microsoft.com/office/drawing/2014/main" id="{DE096662-27C8-4C64-8867-70C9DE3D9CCD}"/>
              </a:ext>
            </a:extLst>
          </p:cNvPr>
          <p:cNvSpPr/>
          <p:nvPr/>
        </p:nvSpPr>
        <p:spPr>
          <a:xfrm>
            <a:off x="6185728" y="3494525"/>
            <a:ext cx="2344175" cy="601723"/>
          </a:xfrm>
          <a:prstGeom prst="roundRect">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a:solidFill>
                  <a:prstClr val="black">
                    <a:lumMod val="50000"/>
                  </a:prstClr>
                </a:solidFill>
                <a:latin typeface="Times New Roman" panose="02020603050405020304" pitchFamily="18" charset="0"/>
                <a:ea typeface="Arial-Rounded"/>
                <a:cs typeface="Times New Roman" panose="02020603050405020304" pitchFamily="18" charset="0"/>
              </a:rPr>
              <a:t>s</a:t>
            </a:r>
            <a:r>
              <a:rPr lang="en-US" sz="3600" kern="0" noProof="0">
                <a:solidFill>
                  <a:prstClr val="black">
                    <a:lumMod val="50000"/>
                  </a:prstClr>
                </a:solidFill>
                <a:latin typeface="Times New Roman" panose="02020603050405020304" pitchFamily="18" charset="0"/>
                <a:ea typeface="Arial-Rounded"/>
                <a:cs typeface="Times New Roman" panose="02020603050405020304" pitchFamily="18" charset="0"/>
              </a:rPr>
              <a:t>ức khoẻ</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sp>
        <p:nvSpPr>
          <p:cNvPr id="32" name="Rounded Rectangle 21">
            <a:extLst>
              <a:ext uri="{FF2B5EF4-FFF2-40B4-BE49-F238E27FC236}">
                <a16:creationId xmlns:a16="http://schemas.microsoft.com/office/drawing/2014/main" id="{B2925421-CF7F-4747-8841-FC36D4628628}"/>
              </a:ext>
            </a:extLst>
          </p:cNvPr>
          <p:cNvSpPr/>
          <p:nvPr/>
        </p:nvSpPr>
        <p:spPr>
          <a:xfrm>
            <a:off x="9169351" y="3476973"/>
            <a:ext cx="2106245" cy="683318"/>
          </a:xfrm>
          <a:prstGeom prst="roundRect">
            <a:avLst/>
          </a:prstGeom>
          <a:solidFill>
            <a:srgbClr val="44546A">
              <a:lumMod val="40000"/>
              <a:lumOff val="60000"/>
            </a:srgbClr>
          </a:solidFill>
          <a:ln w="12700" cap="flat" cmpd="sng" algn="ctr">
            <a:solidFill>
              <a:srgbClr val="44546A">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a:solidFill>
                  <a:prstClr val="black">
                    <a:lumMod val="50000"/>
                  </a:prstClr>
                </a:solidFill>
                <a:latin typeface="Times New Roman" panose="02020603050405020304" pitchFamily="18" charset="0"/>
                <a:ea typeface="Arial-Rounded"/>
                <a:cs typeface="Times New Roman" panose="02020603050405020304" pitchFamily="18" charset="0"/>
              </a:rPr>
              <a:t>x</a:t>
            </a:r>
            <a:r>
              <a:rPr kumimoji="0" lang="en-US" sz="3600" b="0" i="0" u="none" strike="noStrike" kern="0" cap="none" spc="0" normalizeH="0" baseline="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úa</a:t>
            </a:r>
            <a:r>
              <a:rPr kumimoji="0" lang="en-US" sz="3600" b="0" i="0" u="none" strike="noStrike" kern="0" cap="none" spc="0" normalizeH="0" noProof="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rPr>
              <a:t> xoè</a:t>
            </a:r>
            <a:endParaRPr kumimoji="0" lang="en-US" sz="3600" b="0" i="0" u="none" strike="noStrike" kern="0" cap="none" spc="0" normalizeH="0" baseline="0" noProof="0" dirty="0">
              <a:ln>
                <a:noFill/>
              </a:ln>
              <a:solidFill>
                <a:prstClr val="black">
                  <a:lumMod val="50000"/>
                </a:prstClr>
              </a:solidFill>
              <a:effectLst/>
              <a:uLnTx/>
              <a:uFillTx/>
              <a:latin typeface="Times New Roman" panose="02020603050405020304" pitchFamily="18" charset="0"/>
              <a:ea typeface="Arial-Rounded"/>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24C7126-1EA3-4AD0-BE3E-FDC677D7260B}"/>
              </a:ext>
            </a:extLst>
          </p:cNvPr>
          <p:cNvCxnSpPr>
            <a:cxnSpLocks/>
          </p:cNvCxnSpPr>
          <p:nvPr/>
        </p:nvCxnSpPr>
        <p:spPr>
          <a:xfrm>
            <a:off x="6908800" y="1909134"/>
            <a:ext cx="3136348" cy="0"/>
          </a:xfrm>
          <a:prstGeom prst="line">
            <a:avLst/>
          </a:prstGeom>
          <a:noFill/>
          <a:ln w="38100" cap="flat" cmpd="sng" algn="ctr">
            <a:solidFill>
              <a:srgbClr val="FF0000"/>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left)">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5FFDD1C-78E6-4FEA-8805-E326FEA06517}"/>
              </a:ext>
            </a:extLst>
          </p:cNvPr>
          <p:cNvSpPr/>
          <p:nvPr/>
        </p:nvSpPr>
        <p:spPr>
          <a:xfrm>
            <a:off x="0" y="242888"/>
            <a:ext cx="700088" cy="514350"/>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pic>
        <p:nvPicPr>
          <p:cNvPr id="29" name="图片 7">
            <a:extLst>
              <a:ext uri="{FF2B5EF4-FFF2-40B4-BE49-F238E27FC236}">
                <a16:creationId xmlns:a16="http://schemas.microsoft.com/office/drawing/2014/main" id="{4C79CB8D-7814-4C46-881C-AB72EA9F2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73" y="3140241"/>
            <a:ext cx="2782650" cy="4037851"/>
          </a:xfrm>
          <a:prstGeom prst="rect">
            <a:avLst/>
          </a:prstGeom>
        </p:spPr>
      </p:pic>
      <p:sp>
        <p:nvSpPr>
          <p:cNvPr id="40" name="TextBox 39">
            <a:extLst>
              <a:ext uri="{FF2B5EF4-FFF2-40B4-BE49-F238E27FC236}">
                <a16:creationId xmlns:a16="http://schemas.microsoft.com/office/drawing/2014/main" id="{94FD4112-2D1B-444A-9408-8C1BA8D769D2}"/>
              </a:ext>
            </a:extLst>
          </p:cNvPr>
          <p:cNvSpPr txBox="1"/>
          <p:nvPr/>
        </p:nvSpPr>
        <p:spPr>
          <a:xfrm>
            <a:off x="2823010" y="757238"/>
            <a:ext cx="7082091" cy="823752"/>
          </a:xfrm>
          <a:prstGeom prst="rect">
            <a:avLst/>
          </a:prstGeom>
          <a:noFill/>
        </p:spPr>
        <p:txBody>
          <a:bodyPr wrap="square" rtlCol="0">
            <a:spAutoFit/>
          </a:bodyPr>
          <a:lstStyle/>
          <a:p>
            <a:pPr algn="just">
              <a:lnSpc>
                <a:spcPct val="150000"/>
              </a:lnSpc>
            </a:pPr>
            <a:r>
              <a:rPr lang="en-US" sz="3600" b="1" dirty="0" err="1">
                <a:solidFill>
                  <a:srgbClr val="17479D"/>
                </a:solidFill>
                <a:latin typeface="Times New Roman" panose="02020603050405020304" pitchFamily="18" charset="0"/>
                <a:ea typeface="Arial-Rounded"/>
                <a:cs typeface="Times New Roman" panose="02020603050405020304" pitchFamily="18" charset="0"/>
              </a:rPr>
              <a:t>Chọn</a:t>
            </a:r>
            <a:r>
              <a:rPr lang="en-US" sz="3600" b="1" dirty="0">
                <a:solidFill>
                  <a:srgbClr val="17479D"/>
                </a:solidFill>
                <a:latin typeface="Times New Roman" panose="02020603050405020304" pitchFamily="18" charset="0"/>
                <a:ea typeface="Arial-Rounded"/>
                <a:cs typeface="Times New Roman" panose="02020603050405020304" pitchFamily="18" charset="0"/>
              </a:rPr>
              <a:t> a </a:t>
            </a:r>
            <a:r>
              <a:rPr lang="en-US" sz="3600" b="1" dirty="0" err="1">
                <a:solidFill>
                  <a:srgbClr val="17479D"/>
                </a:solidFill>
                <a:latin typeface="Times New Roman" panose="02020603050405020304" pitchFamily="18" charset="0"/>
                <a:ea typeface="Arial-Rounded"/>
                <a:cs typeface="Times New Roman" panose="02020603050405020304" pitchFamily="18" charset="0"/>
              </a:rPr>
              <a:t>hoặc</a:t>
            </a:r>
            <a:r>
              <a:rPr lang="en-US" sz="3600" b="1" dirty="0">
                <a:solidFill>
                  <a:srgbClr val="17479D"/>
                </a:solidFill>
                <a:latin typeface="Times New Roman" panose="02020603050405020304" pitchFamily="18" charset="0"/>
                <a:ea typeface="Arial-Rounded"/>
                <a:cs typeface="Times New Roman" panose="02020603050405020304" pitchFamily="18" charset="0"/>
              </a:rPr>
              <a:t> b</a:t>
            </a:r>
            <a:endParaRPr lang="vi-VN" sz="3600" dirty="0">
              <a:solidFill>
                <a:srgbClr val="17479D"/>
              </a:solidFill>
              <a:latin typeface="Times New Roman" panose="02020603050405020304" pitchFamily="18" charset="0"/>
              <a:ea typeface="Arial-Rounded"/>
              <a:cs typeface="Times New Roman" panose="02020603050405020304" pitchFamily="18" charset="0"/>
            </a:endParaRPr>
          </a:p>
        </p:txBody>
      </p:sp>
      <p:pic>
        <p:nvPicPr>
          <p:cNvPr id="41" name="Picture 40">
            <a:extLst>
              <a:ext uri="{FF2B5EF4-FFF2-40B4-BE49-F238E27FC236}">
                <a16:creationId xmlns:a16="http://schemas.microsoft.com/office/drawing/2014/main" id="{E9711F42-EEA4-4131-87A4-25F9E1060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786" y="944650"/>
            <a:ext cx="594623" cy="594623"/>
          </a:xfrm>
          <a:prstGeom prst="rect">
            <a:avLst/>
          </a:prstGeom>
        </p:spPr>
      </p:pic>
      <p:sp>
        <p:nvSpPr>
          <p:cNvPr id="42" name="Rectangle 41">
            <a:extLst>
              <a:ext uri="{FF2B5EF4-FFF2-40B4-BE49-F238E27FC236}">
                <a16:creationId xmlns:a16="http://schemas.microsoft.com/office/drawing/2014/main" id="{C8F87E0E-4CE3-4BB5-9C9F-E74DB3586113}"/>
              </a:ext>
            </a:extLst>
          </p:cNvPr>
          <p:cNvSpPr/>
          <p:nvPr/>
        </p:nvSpPr>
        <p:spPr>
          <a:xfrm>
            <a:off x="1904613" y="1423079"/>
            <a:ext cx="8382773" cy="823752"/>
          </a:xfrm>
          <a:prstGeom prst="rect">
            <a:avLst/>
          </a:prstGeom>
        </p:spPr>
        <p:txBody>
          <a:bodyPr wrap="square">
            <a:spAutoFit/>
          </a:bodyPr>
          <a:lstStyle/>
          <a:p>
            <a:pPr algn="just">
              <a:lnSpc>
                <a:spcPct val="150000"/>
              </a:lnSpc>
            </a:pPr>
            <a:r>
              <a:rPr lang="en-US" sz="3600" dirty="0">
                <a:solidFill>
                  <a:prstClr val="black"/>
                </a:solidFill>
                <a:latin typeface="Times New Roman" panose="02020603050405020304" pitchFamily="18" charset="0"/>
                <a:ea typeface="Arial-Rounded"/>
                <a:cs typeface="Times New Roman" panose="02020603050405020304" pitchFamily="18" charset="0"/>
              </a:rPr>
              <a:t>a. </a:t>
            </a:r>
            <a:r>
              <a:rPr lang="en-US" sz="3600" err="1">
                <a:solidFill>
                  <a:prstClr val="black"/>
                </a:solidFill>
                <a:latin typeface="Times New Roman" panose="02020603050405020304" pitchFamily="18" charset="0"/>
                <a:ea typeface="Arial-Rounded"/>
                <a:cs typeface="Times New Roman" panose="02020603050405020304" pitchFamily="18" charset="0"/>
              </a:rPr>
              <a:t>Chọn</a:t>
            </a:r>
            <a:r>
              <a:rPr lang="en-US" sz="3600">
                <a:solidFill>
                  <a:prstClr val="black"/>
                </a:solidFill>
                <a:latin typeface="Times New Roman" panose="02020603050405020304" pitchFamily="18" charset="0"/>
                <a:ea typeface="Arial-Rounded"/>
                <a:cs typeface="Times New Roman" panose="02020603050405020304" pitchFamily="18" charset="0"/>
              </a:rPr>
              <a:t> </a:t>
            </a:r>
            <a:r>
              <a:rPr lang="en-US" sz="3600" b="1" i="1">
                <a:solidFill>
                  <a:prstClr val="black"/>
                </a:solidFill>
                <a:latin typeface="Times New Roman" panose="02020603050405020304" pitchFamily="18" charset="0"/>
                <a:ea typeface="Arial-Rounded"/>
                <a:cs typeface="Times New Roman" panose="02020603050405020304" pitchFamily="18" charset="0"/>
              </a:rPr>
              <a:t>l</a:t>
            </a:r>
            <a:r>
              <a:rPr lang="en-US" sz="3600" i="1">
                <a:solidFill>
                  <a:prstClr val="black"/>
                </a:solidFill>
                <a:latin typeface="Times New Roman" panose="02020603050405020304" pitchFamily="18" charset="0"/>
                <a:ea typeface="Arial-Rounded"/>
                <a:cs typeface="Times New Roman" panose="02020603050405020304" pitchFamily="18" charset="0"/>
              </a:rPr>
              <a:t> </a:t>
            </a:r>
            <a:r>
              <a:rPr lang="en-US" sz="3600" err="1">
                <a:solidFill>
                  <a:prstClr val="black"/>
                </a:solidFill>
                <a:latin typeface="Times New Roman" panose="02020603050405020304" pitchFamily="18" charset="0"/>
                <a:ea typeface="Arial-Rounded"/>
                <a:cs typeface="Times New Roman" panose="02020603050405020304" pitchFamily="18" charset="0"/>
              </a:rPr>
              <a:t>hoặc</a:t>
            </a:r>
            <a:r>
              <a:rPr lang="en-US" sz="3600">
                <a:solidFill>
                  <a:prstClr val="black"/>
                </a:solidFill>
                <a:latin typeface="Times New Roman" panose="02020603050405020304" pitchFamily="18" charset="0"/>
                <a:ea typeface="Arial-Rounded"/>
                <a:cs typeface="Times New Roman" panose="02020603050405020304" pitchFamily="18" charset="0"/>
              </a:rPr>
              <a:t> </a:t>
            </a:r>
            <a:r>
              <a:rPr lang="en-US" sz="3600" b="1" i="1">
                <a:solidFill>
                  <a:prstClr val="black"/>
                </a:solidFill>
                <a:latin typeface="Times New Roman" panose="02020603050405020304" pitchFamily="18" charset="0"/>
                <a:ea typeface="Arial-Rounded"/>
                <a:cs typeface="Times New Roman" panose="02020603050405020304" pitchFamily="18" charset="0"/>
              </a:rPr>
              <a:t>n </a:t>
            </a:r>
            <a:r>
              <a:rPr lang="en-US" sz="3600" dirty="0" err="1">
                <a:solidFill>
                  <a:prstClr val="black"/>
                </a:solidFill>
                <a:latin typeface="Times New Roman" panose="02020603050405020304" pitchFamily="18" charset="0"/>
                <a:ea typeface="Arial-Rounded"/>
                <a:cs typeface="Times New Roman" panose="02020603050405020304" pitchFamily="18" charset="0"/>
              </a:rPr>
              <a:t>thay</a:t>
            </a:r>
            <a:r>
              <a:rPr lang="en-US" sz="3600" dirty="0">
                <a:solidFill>
                  <a:prstClr val="black"/>
                </a:solidFill>
                <a:latin typeface="Times New Roman" panose="02020603050405020304" pitchFamily="18" charset="0"/>
                <a:ea typeface="Arial-Rounded"/>
                <a:cs typeface="Times New Roman" panose="02020603050405020304" pitchFamily="18" charset="0"/>
              </a:rPr>
              <a:t> </a:t>
            </a:r>
            <a:r>
              <a:rPr lang="en-US" sz="3600" dirty="0" err="1">
                <a:solidFill>
                  <a:prstClr val="black"/>
                </a:solidFill>
                <a:latin typeface="Times New Roman" panose="02020603050405020304" pitchFamily="18" charset="0"/>
                <a:ea typeface="Arial-Rounded"/>
                <a:cs typeface="Times New Roman" panose="02020603050405020304" pitchFamily="18" charset="0"/>
              </a:rPr>
              <a:t>cho</a:t>
            </a:r>
            <a:r>
              <a:rPr lang="en-US" sz="3600" dirty="0">
                <a:solidFill>
                  <a:prstClr val="black"/>
                </a:solidFill>
                <a:latin typeface="Times New Roman" panose="02020603050405020304" pitchFamily="18" charset="0"/>
                <a:ea typeface="Arial-Rounded"/>
                <a:cs typeface="Times New Roman" panose="02020603050405020304" pitchFamily="18" charset="0"/>
              </a:rPr>
              <a:t> ô </a:t>
            </a:r>
            <a:r>
              <a:rPr lang="en-US" sz="3600" dirty="0" err="1">
                <a:solidFill>
                  <a:prstClr val="black"/>
                </a:solidFill>
                <a:latin typeface="Times New Roman" panose="02020603050405020304" pitchFamily="18" charset="0"/>
                <a:ea typeface="Arial-Rounded"/>
                <a:cs typeface="Times New Roman" panose="02020603050405020304" pitchFamily="18" charset="0"/>
              </a:rPr>
              <a:t>vuông</a:t>
            </a:r>
            <a:r>
              <a:rPr lang="en-US" sz="3600" dirty="0">
                <a:solidFill>
                  <a:prstClr val="black"/>
                </a:solidFill>
                <a:latin typeface="Times New Roman" panose="02020603050405020304" pitchFamily="18" charset="0"/>
                <a:ea typeface="Arial-Rounded"/>
                <a:cs typeface="Times New Roman" panose="02020603050405020304" pitchFamily="18" charset="0"/>
              </a:rPr>
              <a:t>.</a:t>
            </a:r>
            <a:endParaRPr lang="vi-VN" sz="3600" i="1" dirty="0">
              <a:solidFill>
                <a:prstClr val="black"/>
              </a:solidFill>
              <a:latin typeface="Times New Roman" panose="02020603050405020304" pitchFamily="18" charset="0"/>
              <a:ea typeface="Arial-Rounded"/>
              <a:cs typeface="Times New Roman" panose="02020603050405020304" pitchFamily="18" charset="0"/>
            </a:endParaRPr>
          </a:p>
        </p:txBody>
      </p:sp>
      <p:sp>
        <p:nvSpPr>
          <p:cNvPr id="43" name="Rectangle 42">
            <a:extLst>
              <a:ext uri="{FF2B5EF4-FFF2-40B4-BE49-F238E27FC236}">
                <a16:creationId xmlns:a16="http://schemas.microsoft.com/office/drawing/2014/main" id="{D1EF82AA-1A6C-4CC3-9D9D-F623E894246B}"/>
              </a:ext>
            </a:extLst>
          </p:cNvPr>
          <p:cNvSpPr/>
          <p:nvPr/>
        </p:nvSpPr>
        <p:spPr>
          <a:xfrm>
            <a:off x="2385392" y="2349116"/>
            <a:ext cx="6717900" cy="3799104"/>
          </a:xfrm>
          <a:prstGeom prst="rect">
            <a:avLst/>
          </a:prstGeom>
        </p:spPr>
        <p:txBody>
          <a:bodyPr wrap="square">
            <a:spAutoFit/>
          </a:bodyPr>
          <a:lstStyle/>
          <a:p>
            <a:pPr algn="just">
              <a:lnSpc>
                <a:spcPct val="150000"/>
              </a:lnSpc>
            </a:pPr>
            <a:r>
              <a:rPr lang="en-US" sz="3200">
                <a:solidFill>
                  <a:prstClr val="black"/>
                </a:solidFill>
                <a:latin typeface="Times New Roman" panose="02020603050405020304" pitchFamily="18" charset="0"/>
                <a:ea typeface="Arial-Rounded"/>
                <a:cs typeface="Times New Roman" panose="02020603050405020304" pitchFamily="18" charset="0"/>
              </a:rPr>
              <a:t>      Dòng sông mới điệu   </a:t>
            </a:r>
            <a:r>
              <a:rPr lang="en-US" sz="3200" b="1">
                <a:solidFill>
                  <a:srgbClr val="FF0000"/>
                </a:solidFill>
                <a:latin typeface="Times New Roman" panose="02020603050405020304" pitchFamily="18" charset="0"/>
                <a:ea typeface="Arial-Rounded"/>
                <a:cs typeface="Times New Roman" panose="02020603050405020304" pitchFamily="18" charset="0"/>
              </a:rPr>
              <a:t>l</a:t>
            </a:r>
            <a:r>
              <a:rPr lang="en-US" sz="3200">
                <a:solidFill>
                  <a:prstClr val="black"/>
                </a:solidFill>
                <a:latin typeface="Times New Roman" panose="02020603050405020304" pitchFamily="18" charset="0"/>
                <a:ea typeface="Arial-Rounded"/>
                <a:cs typeface="Times New Roman" panose="02020603050405020304" pitchFamily="18" charset="0"/>
              </a:rPr>
              <a:t>àm sao</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b="1">
                <a:solidFill>
                  <a:srgbClr val="FF0000"/>
                </a:solidFill>
                <a:latin typeface="Times New Roman" panose="02020603050405020304" pitchFamily="18" charset="0"/>
                <a:ea typeface="Arial-Rounded"/>
                <a:cs typeface="Times New Roman" panose="02020603050405020304" pitchFamily="18" charset="0"/>
              </a:rPr>
              <a:t>N</a:t>
            </a:r>
            <a:r>
              <a:rPr lang="en-US" sz="3200">
                <a:solidFill>
                  <a:prstClr val="black"/>
                </a:solidFill>
                <a:latin typeface="Times New Roman" panose="02020603050405020304" pitchFamily="18" charset="0"/>
                <a:ea typeface="Arial-Rounded"/>
                <a:cs typeface="Times New Roman" panose="02020603050405020304" pitchFamily="18" charset="0"/>
              </a:rPr>
              <a:t>ắng lên mặc áo   </a:t>
            </a:r>
            <a:r>
              <a:rPr lang="en-US" sz="3200" b="1">
                <a:solidFill>
                  <a:srgbClr val="FF0000"/>
                </a:solidFill>
                <a:latin typeface="Times New Roman" panose="02020603050405020304" pitchFamily="18" charset="0"/>
                <a:ea typeface="Arial-Rounded"/>
                <a:cs typeface="Times New Roman" panose="02020603050405020304" pitchFamily="18" charset="0"/>
              </a:rPr>
              <a:t>l</a:t>
            </a:r>
            <a:r>
              <a:rPr lang="en-US" sz="3200">
                <a:solidFill>
                  <a:prstClr val="black"/>
                </a:solidFill>
                <a:latin typeface="Times New Roman" panose="02020603050405020304" pitchFamily="18" charset="0"/>
                <a:ea typeface="Arial-Rounded"/>
                <a:cs typeface="Times New Roman" panose="02020603050405020304" pitchFamily="18" charset="0"/>
              </a:rPr>
              <a:t>ụa đào thướt tha</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a:solidFill>
                  <a:prstClr val="black"/>
                </a:solidFill>
                <a:latin typeface="Times New Roman" panose="02020603050405020304" pitchFamily="18" charset="0"/>
                <a:ea typeface="Arial-Rounded"/>
                <a:cs typeface="Times New Roman" panose="02020603050405020304" pitchFamily="18" charset="0"/>
              </a:rPr>
              <a:t>     Trưa về trời rộng bao   </a:t>
            </a:r>
            <a:r>
              <a:rPr lang="en-US" sz="3200" b="1">
                <a:solidFill>
                  <a:srgbClr val="FF0000"/>
                </a:solidFill>
                <a:latin typeface="Times New Roman" panose="02020603050405020304" pitchFamily="18" charset="0"/>
                <a:ea typeface="Arial-Rounded"/>
                <a:cs typeface="Times New Roman" panose="02020603050405020304" pitchFamily="18" charset="0"/>
              </a:rPr>
              <a:t>l</a:t>
            </a:r>
            <a:r>
              <a:rPr lang="en-US" sz="3200">
                <a:solidFill>
                  <a:prstClr val="black"/>
                </a:solidFill>
                <a:latin typeface="Times New Roman" panose="02020603050405020304" pitchFamily="18" charset="0"/>
                <a:ea typeface="Arial-Rounded"/>
                <a:cs typeface="Times New Roman" panose="02020603050405020304" pitchFamily="18" charset="0"/>
              </a:rPr>
              <a:t>a</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just">
              <a:lnSpc>
                <a:spcPct val="150000"/>
              </a:lnSpc>
            </a:pPr>
            <a:r>
              <a:rPr lang="en-US" sz="3200">
                <a:latin typeface="Times New Roman" panose="02020603050405020304" pitchFamily="18" charset="0"/>
                <a:ea typeface="Arial-Rounded"/>
                <a:cs typeface="Times New Roman" panose="02020603050405020304" pitchFamily="18" charset="0"/>
              </a:rPr>
              <a:t>Áo xanh sông mặc như   </a:t>
            </a:r>
            <a:r>
              <a:rPr lang="en-US" sz="3200" b="1">
                <a:solidFill>
                  <a:srgbClr val="FF0000"/>
                </a:solidFill>
                <a:latin typeface="Times New Roman" panose="02020603050405020304" pitchFamily="18" charset="0"/>
                <a:ea typeface="Arial-Rounded"/>
                <a:cs typeface="Times New Roman" panose="02020603050405020304" pitchFamily="18" charset="0"/>
              </a:rPr>
              <a:t>l</a:t>
            </a:r>
            <a:r>
              <a:rPr lang="en-US" sz="3200">
                <a:latin typeface="Times New Roman" panose="02020603050405020304" pitchFamily="18" charset="0"/>
                <a:ea typeface="Arial-Rounded"/>
                <a:cs typeface="Times New Roman" panose="02020603050405020304" pitchFamily="18" charset="0"/>
              </a:rPr>
              <a:t>à mới may</a:t>
            </a:r>
            <a:r>
              <a:rPr lang="en-US" sz="3200">
                <a:solidFill>
                  <a:prstClr val="black"/>
                </a:solidFill>
                <a:latin typeface="Times New Roman" panose="02020603050405020304" pitchFamily="18" charset="0"/>
                <a:ea typeface="Arial-Rounded"/>
                <a:cs typeface="Times New Roman" panose="02020603050405020304" pitchFamily="18" charset="0"/>
              </a:rPr>
              <a:t>.</a:t>
            </a:r>
            <a:endParaRPr lang="en-US" sz="3200" dirty="0">
              <a:solidFill>
                <a:prstClr val="black"/>
              </a:solidFill>
              <a:latin typeface="Times New Roman" panose="02020603050405020304" pitchFamily="18" charset="0"/>
              <a:ea typeface="Arial-Rounded"/>
              <a:cs typeface="Times New Roman" panose="02020603050405020304" pitchFamily="18" charset="0"/>
            </a:endParaRPr>
          </a:p>
          <a:p>
            <a:pPr algn="r">
              <a:lnSpc>
                <a:spcPct val="150000"/>
              </a:lnSpc>
            </a:pPr>
            <a:r>
              <a:rPr lang="en-US" sz="3200" dirty="0">
                <a:solidFill>
                  <a:prstClr val="black"/>
                </a:solidFill>
                <a:latin typeface="Times New Roman" panose="02020603050405020304" pitchFamily="18" charset="0"/>
                <a:ea typeface="Arial-Rounded"/>
                <a:cs typeface="Times New Roman" panose="02020603050405020304" pitchFamily="18" charset="0"/>
              </a:rPr>
              <a:t>(</a:t>
            </a:r>
            <a:r>
              <a:rPr lang="en-US" sz="3200" i="1" dirty="0">
                <a:solidFill>
                  <a:prstClr val="black"/>
                </a:solidFill>
                <a:latin typeface="Times New Roman" panose="02020603050405020304" pitchFamily="18" charset="0"/>
                <a:ea typeface="Arial-Rounded"/>
                <a:cs typeface="Times New Roman" panose="02020603050405020304" pitchFamily="18" charset="0"/>
              </a:rPr>
              <a:t>Theo</a:t>
            </a:r>
            <a:r>
              <a:rPr lang="en-US" sz="3200" dirty="0">
                <a:solidFill>
                  <a:prstClr val="black"/>
                </a:solidFill>
                <a:latin typeface="Times New Roman" panose="02020603050405020304" pitchFamily="18" charset="0"/>
                <a:ea typeface="Arial-Rounded"/>
                <a:cs typeface="Times New Roman" panose="02020603050405020304" pitchFamily="18" charset="0"/>
              </a:rPr>
              <a:t> </a:t>
            </a:r>
            <a:r>
              <a:rPr lang="en-US" sz="3200">
                <a:solidFill>
                  <a:prstClr val="black"/>
                </a:solidFill>
                <a:latin typeface="Times New Roman" panose="02020603050405020304" pitchFamily="18" charset="0"/>
                <a:ea typeface="Arial-Rounded"/>
                <a:cs typeface="Times New Roman" panose="02020603050405020304" pitchFamily="18" charset="0"/>
              </a:rPr>
              <a:t>Nguyễn Trọng Tạo)</a:t>
            </a:r>
            <a:endParaRPr lang="vi-VN" sz="3200" dirty="0">
              <a:solidFill>
                <a:prstClr val="black"/>
              </a:solidFill>
              <a:latin typeface="Times New Roman" panose="02020603050405020304" pitchFamily="18" charset="0"/>
              <a:ea typeface="Arial-Rounded"/>
              <a:cs typeface="Times New Roman" panose="02020603050405020304" pitchFamily="18" charset="0"/>
            </a:endParaRPr>
          </a:p>
        </p:txBody>
      </p:sp>
      <p:grpSp>
        <p:nvGrpSpPr>
          <p:cNvPr id="44" name="Group 43">
            <a:extLst>
              <a:ext uri="{FF2B5EF4-FFF2-40B4-BE49-F238E27FC236}">
                <a16:creationId xmlns:a16="http://schemas.microsoft.com/office/drawing/2014/main" id="{F298A20F-CA5D-44EF-8E00-82578B30C317}"/>
              </a:ext>
            </a:extLst>
          </p:cNvPr>
          <p:cNvGrpSpPr/>
          <p:nvPr/>
        </p:nvGrpSpPr>
        <p:grpSpPr>
          <a:xfrm>
            <a:off x="6387829" y="2494828"/>
            <a:ext cx="418967" cy="460864"/>
            <a:chOff x="7507111" y="2996098"/>
            <a:chExt cx="417689" cy="417689"/>
          </a:xfrm>
        </p:grpSpPr>
        <p:sp>
          <p:nvSpPr>
            <p:cNvPr id="45" name="Rectangle 44">
              <a:extLst>
                <a:ext uri="{FF2B5EF4-FFF2-40B4-BE49-F238E27FC236}">
                  <a16:creationId xmlns:a16="http://schemas.microsoft.com/office/drawing/2014/main" id="{9834D1E0-7F6C-45D6-8473-AB91540D057F}"/>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4765685-000C-468E-B2B7-5F037238592D}"/>
                </a:ext>
              </a:extLst>
            </p:cNvPr>
            <p:cNvCxnSpPr>
              <a:stCxn id="45" idx="0"/>
              <a:endCxn id="4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9F64A280-780D-4031-BCD2-42C7EBCCDF29}"/>
                </a:ext>
              </a:extLst>
            </p:cNvPr>
            <p:cNvCxnSpPr>
              <a:stCxn id="45" idx="3"/>
              <a:endCxn id="4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A4C81AEC-785F-4257-9B2D-949A2B36D5AF}"/>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49" name="Group 48">
            <a:extLst>
              <a:ext uri="{FF2B5EF4-FFF2-40B4-BE49-F238E27FC236}">
                <a16:creationId xmlns:a16="http://schemas.microsoft.com/office/drawing/2014/main" id="{064BB2CC-4EF9-4658-86FA-A0F6CA9B3473}"/>
              </a:ext>
            </a:extLst>
          </p:cNvPr>
          <p:cNvGrpSpPr/>
          <p:nvPr/>
        </p:nvGrpSpPr>
        <p:grpSpPr>
          <a:xfrm>
            <a:off x="2274665" y="3307610"/>
            <a:ext cx="460864" cy="460864"/>
            <a:chOff x="7507111" y="2996098"/>
            <a:chExt cx="417689" cy="417689"/>
          </a:xfrm>
        </p:grpSpPr>
        <p:sp>
          <p:nvSpPr>
            <p:cNvPr id="50" name="Rectangle 49">
              <a:extLst>
                <a:ext uri="{FF2B5EF4-FFF2-40B4-BE49-F238E27FC236}">
                  <a16:creationId xmlns:a16="http://schemas.microsoft.com/office/drawing/2014/main" id="{4F1B7E60-6695-4EC2-97D2-88E461D9C856}"/>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F368D6FC-9146-47DC-A903-568D8F22F979}"/>
                </a:ext>
              </a:extLst>
            </p:cNvPr>
            <p:cNvCxnSpPr>
              <a:stCxn id="50" idx="0"/>
              <a:endCxn id="5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id="{C04F7BA5-5F5E-408A-9C17-CD74B92D40C0}"/>
                </a:ext>
              </a:extLst>
            </p:cNvPr>
            <p:cNvCxnSpPr>
              <a:stCxn id="50" idx="3"/>
              <a:endCxn id="5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285B71E6-B3BE-4A13-A98A-4D24603AE110}"/>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4" name="Group 53">
            <a:extLst>
              <a:ext uri="{FF2B5EF4-FFF2-40B4-BE49-F238E27FC236}">
                <a16:creationId xmlns:a16="http://schemas.microsoft.com/office/drawing/2014/main" id="{35A58DCD-6F61-4B64-9CB2-F7ECB7523EBA}"/>
              </a:ext>
            </a:extLst>
          </p:cNvPr>
          <p:cNvGrpSpPr/>
          <p:nvPr/>
        </p:nvGrpSpPr>
        <p:grpSpPr>
          <a:xfrm>
            <a:off x="5191319" y="3307610"/>
            <a:ext cx="460864" cy="460864"/>
            <a:chOff x="7507111" y="2996098"/>
            <a:chExt cx="417689" cy="417689"/>
          </a:xfrm>
        </p:grpSpPr>
        <p:sp>
          <p:nvSpPr>
            <p:cNvPr id="55" name="Rectangle 54">
              <a:extLst>
                <a:ext uri="{FF2B5EF4-FFF2-40B4-BE49-F238E27FC236}">
                  <a16:creationId xmlns:a16="http://schemas.microsoft.com/office/drawing/2014/main" id="{7727758D-27D4-4CB0-A351-95ACC98510D2}"/>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0032A43B-EB09-4925-AF00-E72CE468539E}"/>
                </a:ext>
              </a:extLst>
            </p:cNvPr>
            <p:cNvCxnSpPr>
              <a:stCxn id="55" idx="0"/>
              <a:endCxn id="5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A621A6A6-0C97-48C9-9209-A2049D80373E}"/>
                </a:ext>
              </a:extLst>
            </p:cNvPr>
            <p:cNvCxnSpPr>
              <a:stCxn id="55" idx="3"/>
              <a:endCxn id="5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EB4245A8-CFE5-4041-92D4-82775D7FA025}"/>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9" name="Group 58">
            <a:extLst>
              <a:ext uri="{FF2B5EF4-FFF2-40B4-BE49-F238E27FC236}">
                <a16:creationId xmlns:a16="http://schemas.microsoft.com/office/drawing/2014/main" id="{8257BF7B-FD3C-4B6E-9E74-308061AB5798}"/>
              </a:ext>
            </a:extLst>
          </p:cNvPr>
          <p:cNvGrpSpPr/>
          <p:nvPr/>
        </p:nvGrpSpPr>
        <p:grpSpPr>
          <a:xfrm>
            <a:off x="6412063" y="4091092"/>
            <a:ext cx="460864" cy="460864"/>
            <a:chOff x="7507111" y="2996098"/>
            <a:chExt cx="417689" cy="417689"/>
          </a:xfrm>
        </p:grpSpPr>
        <p:sp>
          <p:nvSpPr>
            <p:cNvPr id="60" name="Rectangle 59">
              <a:extLst>
                <a:ext uri="{FF2B5EF4-FFF2-40B4-BE49-F238E27FC236}">
                  <a16:creationId xmlns:a16="http://schemas.microsoft.com/office/drawing/2014/main" id="{832F4D21-FD33-4DFB-B843-D893A1EE745A}"/>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D44D201C-C595-4C9A-AFC2-7C0513F6A03E}"/>
                </a:ext>
              </a:extLst>
            </p:cNvPr>
            <p:cNvCxnSpPr>
              <a:stCxn id="60" idx="0"/>
              <a:endCxn id="6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CA1582BD-AA8E-48AE-A5C7-A82BC4B5930B}"/>
                </a:ext>
              </a:extLst>
            </p:cNvPr>
            <p:cNvCxnSpPr>
              <a:stCxn id="60" idx="3"/>
              <a:endCxn id="6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81CB2D2A-E924-4BFA-B8C3-A2106EC9B53A}"/>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69" name="Group 68">
            <a:extLst>
              <a:ext uri="{FF2B5EF4-FFF2-40B4-BE49-F238E27FC236}">
                <a16:creationId xmlns:a16="http://schemas.microsoft.com/office/drawing/2014/main" id="{C10831EA-390D-4286-9473-F17C4B74301F}"/>
              </a:ext>
            </a:extLst>
          </p:cNvPr>
          <p:cNvGrpSpPr/>
          <p:nvPr/>
        </p:nvGrpSpPr>
        <p:grpSpPr>
          <a:xfrm>
            <a:off x="6227306" y="4782896"/>
            <a:ext cx="460864" cy="460864"/>
            <a:chOff x="7507111" y="2996098"/>
            <a:chExt cx="417689" cy="417689"/>
          </a:xfrm>
        </p:grpSpPr>
        <p:sp>
          <p:nvSpPr>
            <p:cNvPr id="70" name="Rectangle 69">
              <a:extLst>
                <a:ext uri="{FF2B5EF4-FFF2-40B4-BE49-F238E27FC236}">
                  <a16:creationId xmlns:a16="http://schemas.microsoft.com/office/drawing/2014/main" id="{8220001F-FE3C-4541-A1F0-EA340CFD49F8}"/>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0B44CCB9-0293-4C39-8035-3DD205246B8D}"/>
                </a:ext>
              </a:extLst>
            </p:cNvPr>
            <p:cNvCxnSpPr>
              <a:stCxn id="70" idx="0"/>
              <a:endCxn id="70"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72" name="Straight Connector 71">
              <a:extLst>
                <a:ext uri="{FF2B5EF4-FFF2-40B4-BE49-F238E27FC236}">
                  <a16:creationId xmlns:a16="http://schemas.microsoft.com/office/drawing/2014/main" id="{CC6394E7-55F3-4BBF-B29D-66698C942B84}"/>
                </a:ext>
              </a:extLst>
            </p:cNvPr>
            <p:cNvCxnSpPr>
              <a:stCxn id="70" idx="3"/>
              <a:endCxn id="70"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6C1F416D-2A05-4E9E-A08E-25751BBFEC78}"/>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cxnSp>
        <p:nvCxnSpPr>
          <p:cNvPr id="38" name="Straight Connector 37">
            <a:extLst>
              <a:ext uri="{FF2B5EF4-FFF2-40B4-BE49-F238E27FC236}">
                <a16:creationId xmlns:a16="http://schemas.microsoft.com/office/drawing/2014/main" id="{F24C7126-1EA3-4AD0-BE3E-FDC677D7260B}"/>
              </a:ext>
            </a:extLst>
          </p:cNvPr>
          <p:cNvCxnSpPr>
            <a:cxnSpLocks/>
          </p:cNvCxnSpPr>
          <p:nvPr/>
        </p:nvCxnSpPr>
        <p:spPr>
          <a:xfrm>
            <a:off x="4084486" y="1525364"/>
            <a:ext cx="1815065" cy="0"/>
          </a:xfrm>
          <a:prstGeom prst="line">
            <a:avLst/>
          </a:prstGeom>
          <a:noFill/>
          <a:ln w="38100" cap="flat" cmpd="sng" algn="ctr">
            <a:solidFill>
              <a:srgbClr val="FF0000"/>
            </a:solidFill>
            <a:prstDash val="solid"/>
            <a:miter lim="800000"/>
          </a:ln>
          <a:effectLst/>
        </p:spPr>
      </p:cxnSp>
      <p:cxnSp>
        <p:nvCxnSpPr>
          <p:cNvPr id="39" name="Straight Connector 38">
            <a:extLst>
              <a:ext uri="{FF2B5EF4-FFF2-40B4-BE49-F238E27FC236}">
                <a16:creationId xmlns:a16="http://schemas.microsoft.com/office/drawing/2014/main" id="{F24C7126-1EA3-4AD0-BE3E-FDC677D7260B}"/>
              </a:ext>
            </a:extLst>
          </p:cNvPr>
          <p:cNvCxnSpPr>
            <a:cxnSpLocks/>
          </p:cNvCxnSpPr>
          <p:nvPr/>
        </p:nvCxnSpPr>
        <p:spPr>
          <a:xfrm>
            <a:off x="3625312" y="2154605"/>
            <a:ext cx="2196229" cy="0"/>
          </a:xfrm>
          <a:prstGeom prst="line">
            <a:avLst/>
          </a:prstGeom>
          <a:noFill/>
          <a:ln w="38100" cap="flat" cmpd="sng" algn="ctr">
            <a:solidFill>
              <a:srgbClr val="FF0000"/>
            </a:solidFill>
            <a:prstDash val="solid"/>
            <a:miter lim="800000"/>
          </a:ln>
          <a:effec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9"/>
                                        </p:tgtEl>
                                      </p:cBhvr>
                                    </p:animEffect>
                                    <p:set>
                                      <p:cBhvr>
                                        <p:cTn id="3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a:extLst>
              <a:ext uri="{FF2B5EF4-FFF2-40B4-BE49-F238E27FC236}">
                <a16:creationId xmlns:a16="http://schemas.microsoft.com/office/drawing/2014/main" id="{35ED8763-40BF-4677-963A-483819E4BB81}"/>
              </a:ext>
            </a:extLst>
          </p:cNvPr>
          <p:cNvGrpSpPr/>
          <p:nvPr/>
        </p:nvGrpSpPr>
        <p:grpSpPr>
          <a:xfrm>
            <a:off x="4114788" y="150513"/>
            <a:ext cx="3962424" cy="675470"/>
            <a:chOff x="142892" y="4600886"/>
            <a:chExt cx="13240614" cy="2257114"/>
          </a:xfrm>
        </p:grpSpPr>
        <p:grpSp>
          <p:nvGrpSpPr>
            <p:cNvPr id="42" name="组合 41">
              <a:extLst>
                <a:ext uri="{FF2B5EF4-FFF2-40B4-BE49-F238E27FC236}">
                  <a16:creationId xmlns:a16="http://schemas.microsoft.com/office/drawing/2014/main" id="{AB5226A5-DA6E-4511-B43A-C14B737C706B}"/>
                </a:ext>
              </a:extLst>
            </p:cNvPr>
            <p:cNvGrpSpPr/>
            <p:nvPr/>
          </p:nvGrpSpPr>
          <p:grpSpPr>
            <a:xfrm>
              <a:off x="142892" y="4600886"/>
              <a:ext cx="8762570" cy="2257114"/>
              <a:chOff x="1958439" y="4280452"/>
              <a:chExt cx="10392413" cy="2676939"/>
            </a:xfrm>
          </p:grpSpPr>
          <p:pic>
            <p:nvPicPr>
              <p:cNvPr id="46" name="图片 45">
                <a:extLst>
                  <a:ext uri="{FF2B5EF4-FFF2-40B4-BE49-F238E27FC236}">
                    <a16:creationId xmlns:a16="http://schemas.microsoft.com/office/drawing/2014/main" id="{3C5696EE-36D8-40AE-AB0F-0AD36AF9DD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9151" y="4280452"/>
                <a:ext cx="1852523" cy="2577548"/>
              </a:xfrm>
              <a:prstGeom prst="rect">
                <a:avLst/>
              </a:prstGeom>
            </p:spPr>
          </p:pic>
          <p:pic>
            <p:nvPicPr>
              <p:cNvPr id="47" name="图片 46">
                <a:extLst>
                  <a:ext uri="{FF2B5EF4-FFF2-40B4-BE49-F238E27FC236}">
                    <a16:creationId xmlns:a16="http://schemas.microsoft.com/office/drawing/2014/main" id="{444F17F9-DB23-44B4-BE1B-822CF1B6D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1681" y="4379843"/>
                <a:ext cx="1639171" cy="2577548"/>
              </a:xfrm>
              <a:prstGeom prst="rect">
                <a:avLst/>
              </a:prstGeom>
            </p:spPr>
          </p:pic>
          <p:pic>
            <p:nvPicPr>
              <p:cNvPr id="48" name="图片 47">
                <a:extLst>
                  <a:ext uri="{FF2B5EF4-FFF2-40B4-BE49-F238E27FC236}">
                    <a16:creationId xmlns:a16="http://schemas.microsoft.com/office/drawing/2014/main" id="{861FEC96-8A2B-4251-A164-9D0970963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5461" y="4363278"/>
                <a:ext cx="2090028" cy="2577548"/>
              </a:xfrm>
              <a:prstGeom prst="rect">
                <a:avLst/>
              </a:prstGeom>
            </p:spPr>
          </p:pic>
          <p:pic>
            <p:nvPicPr>
              <p:cNvPr id="49" name="图片 48">
                <a:extLst>
                  <a:ext uri="{FF2B5EF4-FFF2-40B4-BE49-F238E27FC236}">
                    <a16:creationId xmlns:a16="http://schemas.microsoft.com/office/drawing/2014/main" id="{9F8C331E-6669-4703-914A-22A6C11BFB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8439" y="4280452"/>
                <a:ext cx="1956916" cy="2577548"/>
              </a:xfrm>
              <a:prstGeom prst="rect">
                <a:avLst/>
              </a:prstGeom>
            </p:spPr>
          </p:pic>
          <p:pic>
            <p:nvPicPr>
              <p:cNvPr id="50" name="图片 49">
                <a:extLst>
                  <a:ext uri="{FF2B5EF4-FFF2-40B4-BE49-F238E27FC236}">
                    <a16:creationId xmlns:a16="http://schemas.microsoft.com/office/drawing/2014/main" id="{6E6729D7-F218-45D9-9BAC-F7CD952A6C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9665" y="4280452"/>
                <a:ext cx="1580048" cy="2577548"/>
              </a:xfrm>
              <a:prstGeom prst="rect">
                <a:avLst/>
              </a:prstGeom>
            </p:spPr>
          </p:pic>
          <p:pic>
            <p:nvPicPr>
              <p:cNvPr id="51" name="图片 50">
                <a:extLst>
                  <a:ext uri="{FF2B5EF4-FFF2-40B4-BE49-F238E27FC236}">
                    <a16:creationId xmlns:a16="http://schemas.microsoft.com/office/drawing/2014/main" id="{94704C39-4508-4202-84AA-518F38F4D9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18755" y="4280452"/>
                <a:ext cx="1936220" cy="2577548"/>
              </a:xfrm>
              <a:prstGeom prst="rect">
                <a:avLst/>
              </a:prstGeom>
            </p:spPr>
          </p:pic>
        </p:grpSp>
        <p:pic>
          <p:nvPicPr>
            <p:cNvPr id="43" name="图片 42">
              <a:extLst>
                <a:ext uri="{FF2B5EF4-FFF2-40B4-BE49-F238E27FC236}">
                  <a16:creationId xmlns:a16="http://schemas.microsoft.com/office/drawing/2014/main" id="{7EEB30A3-178C-4C79-A87C-7DC1A68F5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500" y="4684689"/>
              <a:ext cx="1561992" cy="2173311"/>
            </a:xfrm>
            <a:prstGeom prst="rect">
              <a:avLst/>
            </a:prstGeom>
          </p:spPr>
        </p:pic>
        <p:pic>
          <p:nvPicPr>
            <p:cNvPr id="44" name="图片 43">
              <a:extLst>
                <a:ext uri="{FF2B5EF4-FFF2-40B4-BE49-F238E27FC236}">
                  <a16:creationId xmlns:a16="http://schemas.microsoft.com/office/drawing/2014/main" id="{0B618ABE-EB90-4CF3-8BA9-388F1C93B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5388" y="4684689"/>
              <a:ext cx="1332249" cy="2173311"/>
            </a:xfrm>
            <a:prstGeom prst="rect">
              <a:avLst/>
            </a:prstGeom>
          </p:spPr>
        </p:pic>
        <p:pic>
          <p:nvPicPr>
            <p:cNvPr id="45" name="图片 44">
              <a:extLst>
                <a:ext uri="{FF2B5EF4-FFF2-40B4-BE49-F238E27FC236}">
                  <a16:creationId xmlns:a16="http://schemas.microsoft.com/office/drawing/2014/main" id="{A28AD9F9-CE08-4939-9AD2-A73CF12EF5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50944" y="4684689"/>
              <a:ext cx="1632562" cy="2173311"/>
            </a:xfrm>
            <a:prstGeom prst="rect">
              <a:avLst/>
            </a:prstGeom>
          </p:spPr>
        </p:pic>
      </p:grpSp>
      <p:sp>
        <p:nvSpPr>
          <p:cNvPr id="52" name="矩形 51">
            <a:extLst>
              <a:ext uri="{FF2B5EF4-FFF2-40B4-BE49-F238E27FC236}">
                <a16:creationId xmlns:a16="http://schemas.microsoft.com/office/drawing/2014/main" id="{3F3C457C-DE43-4D2B-B4AC-2D371236CDC7}"/>
              </a:ext>
            </a:extLst>
          </p:cNvPr>
          <p:cNvSpPr/>
          <p:nvPr/>
        </p:nvSpPr>
        <p:spPr>
          <a:xfrm>
            <a:off x="0" y="825983"/>
            <a:ext cx="12192000" cy="207687"/>
          </a:xfrm>
          <a:prstGeom prst="rect">
            <a:avLst/>
          </a:prstGeom>
          <a:solidFill>
            <a:srgbClr val="FDC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a:extLst>
              <a:ext uri="{FF2B5EF4-FFF2-40B4-BE49-F238E27FC236}">
                <a16:creationId xmlns:a16="http://schemas.microsoft.com/office/drawing/2014/main" id="{5F5C2724-517E-48AD-BDE2-4E543503016D}"/>
              </a:ext>
            </a:extLst>
          </p:cNvPr>
          <p:cNvSpPr/>
          <p:nvPr/>
        </p:nvSpPr>
        <p:spPr>
          <a:xfrm>
            <a:off x="1036696" y="3429000"/>
            <a:ext cx="10651207" cy="1654748"/>
          </a:xfrm>
          <a:prstGeom prst="rect">
            <a:avLst/>
          </a:prstGeom>
        </p:spPr>
        <p:txBody>
          <a:bodyPr wrap="square">
            <a:spAutoFit/>
          </a:bodyPr>
          <a:lstStyle/>
          <a:p>
            <a:pPr algn="just">
              <a:lnSpc>
                <a:spcPct val="150000"/>
              </a:lnSpc>
            </a:pPr>
            <a:r>
              <a:rPr lang="en-US" sz="3600">
                <a:solidFill>
                  <a:srgbClr val="FF0000"/>
                </a:solidFill>
                <a:latin typeface="Times New Roman" panose="02020603050405020304" pitchFamily="18" charset="0"/>
                <a:ea typeface="Arial-Rounded"/>
                <a:cs typeface="Times New Roman" panose="02020603050405020304" pitchFamily="18" charset="0"/>
              </a:rPr>
              <a:t>M</a:t>
            </a:r>
            <a:r>
              <a:rPr lang="en-US" sz="3600">
                <a:solidFill>
                  <a:prstClr val="black"/>
                </a:solidFill>
                <a:latin typeface="Times New Roman" panose="02020603050405020304" pitchFamily="18" charset="0"/>
                <a:ea typeface="Arial-Rounded"/>
                <a:cs typeface="Times New Roman" panose="02020603050405020304" pitchFamily="18" charset="0"/>
              </a:rPr>
              <a:t>: ên: bến tàu, </a:t>
            </a:r>
          </a:p>
          <a:p>
            <a:pPr algn="just">
              <a:lnSpc>
                <a:spcPct val="150000"/>
              </a:lnSpc>
            </a:pPr>
            <a:r>
              <a:rPr lang="en-US" sz="3600">
                <a:solidFill>
                  <a:prstClr val="black"/>
                </a:solidFill>
                <a:latin typeface="Times New Roman" panose="02020603050405020304" pitchFamily="18" charset="0"/>
                <a:ea typeface="Arial-Rounded"/>
                <a:cs typeface="Times New Roman" panose="02020603050405020304" pitchFamily="18" charset="0"/>
              </a:rPr>
              <a:t>     ênh: mênh mông,</a:t>
            </a:r>
          </a:p>
        </p:txBody>
      </p:sp>
      <p:sp>
        <p:nvSpPr>
          <p:cNvPr id="15" name="TextBox 14">
            <a:extLst>
              <a:ext uri="{FF2B5EF4-FFF2-40B4-BE49-F238E27FC236}">
                <a16:creationId xmlns:a16="http://schemas.microsoft.com/office/drawing/2014/main" id="{15CEE5CB-A1F6-4AA1-955D-8FE99EEA27A5}"/>
              </a:ext>
            </a:extLst>
          </p:cNvPr>
          <p:cNvSpPr txBox="1"/>
          <p:nvPr/>
        </p:nvSpPr>
        <p:spPr>
          <a:xfrm>
            <a:off x="2704631" y="1517635"/>
            <a:ext cx="10290814" cy="905056"/>
          </a:xfrm>
          <a:prstGeom prst="rect">
            <a:avLst/>
          </a:prstGeom>
          <a:noFill/>
        </p:spPr>
        <p:txBody>
          <a:bodyPr wrap="square" rtlCol="0">
            <a:spAutoFit/>
          </a:bodyPr>
          <a:lstStyle/>
          <a:p>
            <a:pPr algn="just">
              <a:lnSpc>
                <a:spcPct val="150000"/>
              </a:lnSpc>
            </a:pPr>
            <a:r>
              <a:rPr lang="en-US" sz="4000" b="1" dirty="0" err="1">
                <a:solidFill>
                  <a:srgbClr val="17479D"/>
                </a:solidFill>
                <a:latin typeface="Times New Roman" panose="02020603050405020304" pitchFamily="18" charset="0"/>
                <a:ea typeface="Arial-Rounded"/>
                <a:cs typeface="Times New Roman" panose="02020603050405020304" pitchFamily="18" charset="0"/>
              </a:rPr>
              <a:t>Chọn</a:t>
            </a:r>
            <a:r>
              <a:rPr lang="en-US" sz="4000" b="1" dirty="0">
                <a:solidFill>
                  <a:srgbClr val="17479D"/>
                </a:solidFill>
                <a:latin typeface="Times New Roman" panose="02020603050405020304" pitchFamily="18" charset="0"/>
                <a:ea typeface="Arial-Rounded"/>
                <a:cs typeface="Times New Roman" panose="02020603050405020304" pitchFamily="18" charset="0"/>
              </a:rPr>
              <a:t> a </a:t>
            </a:r>
            <a:r>
              <a:rPr lang="en-US" sz="4000" b="1" dirty="0" err="1">
                <a:solidFill>
                  <a:srgbClr val="17479D"/>
                </a:solidFill>
                <a:latin typeface="Times New Roman" panose="02020603050405020304" pitchFamily="18" charset="0"/>
                <a:ea typeface="Arial-Rounded"/>
                <a:cs typeface="Times New Roman" panose="02020603050405020304" pitchFamily="18" charset="0"/>
              </a:rPr>
              <a:t>hoặc</a:t>
            </a:r>
            <a:r>
              <a:rPr lang="en-US" sz="4000" b="1" dirty="0">
                <a:solidFill>
                  <a:srgbClr val="17479D"/>
                </a:solidFill>
                <a:latin typeface="Times New Roman" panose="02020603050405020304" pitchFamily="18" charset="0"/>
                <a:ea typeface="Arial-Rounded"/>
                <a:cs typeface="Times New Roman" panose="02020603050405020304" pitchFamily="18" charset="0"/>
              </a:rPr>
              <a:t> b</a:t>
            </a:r>
            <a:endParaRPr lang="vi-VN" sz="4000" dirty="0">
              <a:solidFill>
                <a:srgbClr val="17479D"/>
              </a:solidFill>
              <a:latin typeface="Times New Roman" panose="02020603050405020304" pitchFamily="18" charset="0"/>
              <a:ea typeface="Arial-Rounded"/>
              <a:cs typeface="Times New Roman" panose="02020603050405020304" pitchFamily="18" charset="0"/>
            </a:endParaRPr>
          </a:p>
        </p:txBody>
      </p:sp>
      <p:pic>
        <p:nvPicPr>
          <p:cNvPr id="16" name="Picture 15">
            <a:extLst>
              <a:ext uri="{FF2B5EF4-FFF2-40B4-BE49-F238E27FC236}">
                <a16:creationId xmlns:a16="http://schemas.microsoft.com/office/drawing/2014/main" id="{4DC8B419-D46E-40DA-BB26-41D714BFA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6488" y="1746176"/>
            <a:ext cx="682157" cy="727136"/>
          </a:xfrm>
          <a:prstGeom prst="rect">
            <a:avLst/>
          </a:prstGeom>
        </p:spPr>
      </p:pic>
      <p:sp>
        <p:nvSpPr>
          <p:cNvPr id="17" name="Rectangle 16">
            <a:extLst>
              <a:ext uri="{FF2B5EF4-FFF2-40B4-BE49-F238E27FC236}">
                <a16:creationId xmlns:a16="http://schemas.microsoft.com/office/drawing/2014/main" id="{06F56829-6E54-4799-958A-5E98B4879C2B}"/>
              </a:ext>
            </a:extLst>
          </p:cNvPr>
          <p:cNvSpPr/>
          <p:nvPr/>
        </p:nvSpPr>
        <p:spPr>
          <a:xfrm>
            <a:off x="963728" y="2304221"/>
            <a:ext cx="11061595" cy="905056"/>
          </a:xfrm>
          <a:prstGeom prst="rect">
            <a:avLst/>
          </a:prstGeom>
        </p:spPr>
        <p:txBody>
          <a:bodyPr wrap="square">
            <a:spAutoFit/>
          </a:bodyPr>
          <a:lstStyle/>
          <a:p>
            <a:pPr algn="just">
              <a:lnSpc>
                <a:spcPct val="150000"/>
              </a:lnSpc>
            </a:pPr>
            <a:r>
              <a:rPr lang="en-US" sz="3600" dirty="0">
                <a:solidFill>
                  <a:prstClr val="black"/>
                </a:solidFill>
                <a:latin typeface="Times New Roman" panose="02020603050405020304" pitchFamily="18" charset="0"/>
                <a:ea typeface="Arial-Rounded"/>
                <a:cs typeface="Times New Roman" panose="02020603050405020304" pitchFamily="18" charset="0"/>
              </a:rPr>
              <a:t>b</a:t>
            </a:r>
            <a:r>
              <a:rPr lang="en-US" sz="3600">
                <a:solidFill>
                  <a:prstClr val="black"/>
                </a:solidFill>
                <a:latin typeface="Times New Roman" panose="02020603050405020304" pitchFamily="18" charset="0"/>
                <a:ea typeface="Arial-Rounded"/>
                <a:cs typeface="Times New Roman" panose="02020603050405020304" pitchFamily="18" charset="0"/>
              </a:rPr>
              <a:t>. Tìm từ ngữ có tiếng chứa</a:t>
            </a:r>
            <a:r>
              <a:rPr lang="en-US" sz="4000" i="1">
                <a:solidFill>
                  <a:prstClr val="black"/>
                </a:solidFill>
                <a:latin typeface="Times New Roman" panose="02020603050405020304" pitchFamily="18" charset="0"/>
                <a:ea typeface="Arial-Rounded"/>
                <a:cs typeface="Times New Roman" panose="02020603050405020304" pitchFamily="18" charset="0"/>
              </a:rPr>
              <a:t> </a:t>
            </a:r>
            <a:r>
              <a:rPr lang="en-US" sz="1000" i="1">
                <a:solidFill>
                  <a:prstClr val="black"/>
                </a:solidFill>
                <a:latin typeface="Times New Roman" panose="02020603050405020304" pitchFamily="18" charset="0"/>
                <a:ea typeface="Arial-Rounded"/>
                <a:cs typeface="Times New Roman" panose="02020603050405020304" pitchFamily="18" charset="0"/>
              </a:rPr>
              <a:t> </a:t>
            </a:r>
            <a:r>
              <a:rPr lang="en-US" sz="3600" i="1">
                <a:solidFill>
                  <a:prstClr val="black"/>
                </a:solidFill>
                <a:latin typeface="Times New Roman" panose="02020603050405020304" pitchFamily="18" charset="0"/>
                <a:ea typeface="Arial-Rounded"/>
                <a:cs typeface="Times New Roman" panose="02020603050405020304" pitchFamily="18" charset="0"/>
              </a:rPr>
              <a:t>ên hoặc ênh</a:t>
            </a:r>
            <a:r>
              <a:rPr lang="en-US" sz="3600">
                <a:solidFill>
                  <a:prstClr val="black"/>
                </a:solidFill>
                <a:latin typeface="Times New Roman" panose="02020603050405020304" pitchFamily="18" charset="0"/>
                <a:ea typeface="Arial-Rounded"/>
                <a:cs typeface="Times New Roman" panose="02020603050405020304" pitchFamily="18" charset="0"/>
              </a:rPr>
              <a:t>.</a:t>
            </a:r>
            <a:endParaRPr lang="vi-VN" sz="3600" i="1" dirty="0">
              <a:solidFill>
                <a:prstClr val="black"/>
              </a:solidFill>
              <a:latin typeface="Times New Roman" panose="02020603050405020304" pitchFamily="18" charset="0"/>
              <a:ea typeface="Arial-Rounded"/>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F24C7126-1EA3-4AD0-BE3E-FDC677D7260B}"/>
              </a:ext>
            </a:extLst>
          </p:cNvPr>
          <p:cNvCxnSpPr>
            <a:cxnSpLocks/>
          </p:cNvCxnSpPr>
          <p:nvPr/>
        </p:nvCxnSpPr>
        <p:spPr>
          <a:xfrm>
            <a:off x="4198354" y="2309184"/>
            <a:ext cx="1996572" cy="0"/>
          </a:xfrm>
          <a:prstGeom prst="line">
            <a:avLst/>
          </a:prstGeom>
          <a:noFill/>
          <a:ln w="38100" cap="flat" cmpd="sng" algn="ctr">
            <a:solidFill>
              <a:srgbClr val="FF0000"/>
            </a:solidFill>
            <a:prstDash val="solid"/>
            <a:miter lim="800000"/>
          </a:ln>
          <a:effectLst/>
        </p:spPr>
      </p:cxnSp>
      <p:cxnSp>
        <p:nvCxnSpPr>
          <p:cNvPr id="28" name="Straight Connector 27">
            <a:extLst>
              <a:ext uri="{FF2B5EF4-FFF2-40B4-BE49-F238E27FC236}">
                <a16:creationId xmlns:a16="http://schemas.microsoft.com/office/drawing/2014/main" id="{F24C7126-1EA3-4AD0-BE3E-FDC677D7260B}"/>
              </a:ext>
            </a:extLst>
          </p:cNvPr>
          <p:cNvCxnSpPr>
            <a:cxnSpLocks/>
          </p:cNvCxnSpPr>
          <p:nvPr/>
        </p:nvCxnSpPr>
        <p:spPr>
          <a:xfrm>
            <a:off x="6387876" y="3075572"/>
            <a:ext cx="1650059" cy="0"/>
          </a:xfrm>
          <a:prstGeom prst="line">
            <a:avLst/>
          </a:prstGeom>
          <a:noFill/>
          <a:ln w="38100" cap="flat" cmpd="sng" algn="ctr">
            <a:solidFill>
              <a:srgbClr val="FF0000"/>
            </a:solidFill>
            <a:prstDash val="solid"/>
            <a:miter lim="800000"/>
          </a:ln>
          <a:effectLst/>
        </p:spPr>
      </p:cxnSp>
      <p:sp>
        <p:nvSpPr>
          <p:cNvPr id="3" name="Hộp Văn bản 2">
            <a:extLst>
              <a:ext uri="{FF2B5EF4-FFF2-40B4-BE49-F238E27FC236}">
                <a16:creationId xmlns:a16="http://schemas.microsoft.com/office/drawing/2014/main" id="{D365CE67-51AE-C427-BBE9-3DCF743B76E5}"/>
              </a:ext>
            </a:extLst>
          </p:cNvPr>
          <p:cNvSpPr txBox="1"/>
          <p:nvPr/>
        </p:nvSpPr>
        <p:spPr>
          <a:xfrm>
            <a:off x="3927305" y="3605252"/>
            <a:ext cx="5607044"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con sên, bến phà, nền nhà,…</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9EB079A7-F77E-77C8-039E-6C0BD115FEBC}"/>
              </a:ext>
            </a:extLst>
          </p:cNvPr>
          <p:cNvSpPr txBox="1"/>
          <p:nvPr/>
        </p:nvSpPr>
        <p:spPr>
          <a:xfrm>
            <a:off x="5812052" y="3748542"/>
            <a:ext cx="1600200" cy="369332"/>
          </a:xfrm>
          <a:prstGeom prst="rect">
            <a:avLst/>
          </a:prstGeom>
          <a:noFill/>
        </p:spPr>
        <p:txBody>
          <a:bodyPr wrap="square">
            <a:spAutoFit/>
          </a:bodyPr>
          <a:lstStyle/>
          <a:p>
            <a:endParaRPr lang="vi-VN" sz="1800">
              <a:solidFill>
                <a:srgbClr val="FF000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09DB669-EEDB-216A-CF37-AEAC2734C9A2}"/>
              </a:ext>
            </a:extLst>
          </p:cNvPr>
          <p:cNvSpPr txBox="1"/>
          <p:nvPr/>
        </p:nvSpPr>
        <p:spPr>
          <a:xfrm>
            <a:off x="4808077" y="4453324"/>
            <a:ext cx="5607044"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 dòng kênh, chơi bập bênh…</a:t>
            </a:r>
            <a:endParaRPr lang="vi-VN"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76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559</Words>
  <Application>Microsoft Office PowerPoint</Application>
  <PresentationFormat>Màn hình rộng</PresentationFormat>
  <Paragraphs>76</Paragraphs>
  <Slides>12</Slides>
  <Notes>6</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12</vt:i4>
      </vt:variant>
    </vt:vector>
  </HeadingPairs>
  <TitlesOfParts>
    <vt:vector size="20" baseType="lpstr">
      <vt:lpstr>微软雅黑</vt:lpstr>
      <vt:lpstr>Arial</vt:lpstr>
      <vt:lpstr>Arial Rounded MT Bold</vt:lpstr>
      <vt:lpstr>Calibri</vt:lpstr>
      <vt:lpstr>HP001 4 hàng</vt:lpstr>
      <vt:lpstr>iCiel Cadena</vt:lpstr>
      <vt:lpstr>Times New Roman</vt:lpstr>
      <vt:lpstr>Office 主题​​</vt:lpstr>
      <vt:lpstr>Bản trình bày PowerPoint</vt:lpstr>
      <vt:lpstr>Bản trình bày PowerPoint</vt:lpstr>
      <vt:lpstr>     Con người có nhiều cách để trao đổi với nhau. Từ xa xưa, người ta đã biết huấn luyện bồ câu đưa thư. Những bức thư được buộc vào chân bồ câu. Bồ câu nhớ đường rất tốt. Nó có thể bay qua một chặng đường dài hàng nghìn cây số để mang thư đến đúng nơi nhận.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68</cp:revision>
  <dcterms:created xsi:type="dcterms:W3CDTF">2021-08-01T08:27:13Z</dcterms:created>
  <dcterms:modified xsi:type="dcterms:W3CDTF">2023-04-05T08:04:55Z</dcterms:modified>
</cp:coreProperties>
</file>