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8"/>
  </p:notesMasterIdLst>
  <p:sldIdLst>
    <p:sldId id="275" r:id="rId4"/>
    <p:sldId id="269" r:id="rId5"/>
    <p:sldId id="270" r:id="rId6"/>
    <p:sldId id="271" r:id="rId7"/>
    <p:sldId id="272" r:id="rId8"/>
    <p:sldId id="273" r:id="rId9"/>
    <p:sldId id="279" r:id="rId10"/>
    <p:sldId id="280" r:id="rId11"/>
    <p:sldId id="281" r:id="rId12"/>
    <p:sldId id="260" r:id="rId13"/>
    <p:sldId id="261" r:id="rId14"/>
    <p:sldId id="266" r:id="rId15"/>
    <p:sldId id="278" r:id="rId16"/>
    <p:sldId id="277" r:id="rId17"/>
  </p:sldIdLst>
  <p:sldSz cx="12192000" cy="6858000"/>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423"/>
    <a:srgbClr val="FF5D5D"/>
    <a:srgbClr val="F79B8E"/>
    <a:srgbClr val="8DC73D"/>
    <a:srgbClr val="81C240"/>
    <a:srgbClr val="FFF9E7"/>
    <a:srgbClr val="FFE4A9"/>
    <a:srgbClr val="9148C8"/>
    <a:srgbClr val="40BFB6"/>
    <a:srgbClr val="F58D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0" autoAdjust="0"/>
    <p:restoredTop sz="94444" autoAdjust="0"/>
  </p:normalViewPr>
  <p:slideViewPr>
    <p:cSldViewPr snapToGrid="0">
      <p:cViewPr varScale="1">
        <p:scale>
          <a:sx n="62" d="100"/>
          <a:sy n="62" d="100"/>
        </p:scale>
        <p:origin x="8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C10C5-A996-4294-A5DC-ADB676D31A88}" type="datetimeFigureOut">
              <a:rPr lang="vi-VN" smtClean="0"/>
              <a:t>30/03/2023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F9847-D3ED-41C9-8C11-9CF0F70FDD6E}" type="slidenum">
              <a:rPr lang="vi-VN" smtClean="0"/>
              <a:t>‹#›</a:t>
            </a:fld>
            <a:endParaRPr lang="vi-VN"/>
          </a:p>
        </p:txBody>
      </p:sp>
    </p:spTree>
    <p:extLst>
      <p:ext uri="{BB962C8B-B14F-4D97-AF65-F5344CB8AC3E}">
        <p14:creationId xmlns:p14="http://schemas.microsoft.com/office/powerpoint/2010/main" val="79520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776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0247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77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727756"/>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414719"/>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07656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5153263"/>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944249"/>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8741711"/>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4132045"/>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108299"/>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21532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7587034"/>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0510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025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077060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5016969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7271364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0816682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7300055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1118788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4667078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1461356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704938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8094197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1604551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727245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8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30/03/2023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39730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7" r:id="rId12"/>
    <p:sldLayoutId id="2147483688" r:id="rId13"/>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18809305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347605" y="3818394"/>
            <a:ext cx="525260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KHỞI</a:t>
            </a:r>
            <a:r>
              <a:rPr kumimoji="0" lang="en-US" sz="88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ĐỘNG</a:t>
            </a:r>
            <a:endPar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6640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7400" y="215900"/>
            <a:ext cx="7874000" cy="523220"/>
          </a:xfrm>
          <a:prstGeom prst="rect">
            <a:avLst/>
          </a:prstGeom>
          <a:noFill/>
        </p:spPr>
        <p:txBody>
          <a:bodyPr wrap="square" rtlCol="0">
            <a:spAutoFit/>
          </a:bodyPr>
          <a:lstStyle/>
          <a:p>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Sắp</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xếp</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thẻ</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chữ</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vào</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hình</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sau</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cho</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phù</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 </a:t>
            </a:r>
            <a:r>
              <a:rPr lang="en-US" sz="2800" b="1" dirty="0" err="1">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hợp</a:t>
            </a:r>
            <a:r>
              <a:rPr lang="en-US" sz="2800" b="1" dirty="0">
                <a:ln>
                  <a:solidFill>
                    <a:schemeClr val="accent2">
                      <a:lumMod val="75000"/>
                    </a:schemeClr>
                  </a:solidFill>
                </a:ln>
                <a:solidFill>
                  <a:srgbClr val="FA7E26"/>
                </a:solidFill>
                <a:latin typeface="Times New Roman" panose="02020603050405020304" pitchFamily="18" charset="0"/>
                <a:cs typeface="Times New Roman" panose="02020603050405020304" pitchFamily="18" charset="0"/>
              </a:rPr>
              <a:t>.</a:t>
            </a:r>
          </a:p>
        </p:txBody>
      </p:sp>
      <p:sp>
        <p:nvSpPr>
          <p:cNvPr id="2" name="Rectangle 1"/>
          <p:cNvSpPr/>
          <p:nvPr/>
        </p:nvSpPr>
        <p:spPr>
          <a:xfrm>
            <a:off x="0" y="5722374"/>
            <a:ext cx="12192000" cy="1135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122"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t="38368" b="12660"/>
          <a:stretch/>
        </p:blipFill>
        <p:spPr bwMode="auto">
          <a:xfrm>
            <a:off x="3317787" y="1120506"/>
            <a:ext cx="8315413" cy="57374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386" y="2106613"/>
            <a:ext cx="2576514" cy="762000"/>
            <a:chOff x="2171700" y="2603500"/>
            <a:chExt cx="1333500" cy="762000"/>
          </a:xfrm>
        </p:grpSpPr>
        <p:sp>
          <p:nvSpPr>
            <p:cNvPr id="3" name="Rounded Rectangle 2"/>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198813" y="2638425"/>
              <a:ext cx="1274857"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52385" y="3040440"/>
            <a:ext cx="2846301" cy="998160"/>
            <a:chOff x="2171700" y="2603500"/>
            <a:chExt cx="1333500" cy="762000"/>
          </a:xfrm>
        </p:grpSpPr>
        <p:sp>
          <p:nvSpPr>
            <p:cNvPr id="13" name="Rounded Rectangle 12"/>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endParaRPr lang="en-US" sz="24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52385" y="4259640"/>
            <a:ext cx="2846301" cy="998160"/>
            <a:chOff x="2171700" y="2603500"/>
            <a:chExt cx="1333500" cy="762000"/>
          </a:xfrm>
        </p:grpSpPr>
        <p:sp>
          <p:nvSpPr>
            <p:cNvPr id="16" name="Rounded Rectangle 15"/>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endParaRPr lang="en-US" sz="2400"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2385" y="5459454"/>
            <a:ext cx="2846301" cy="998160"/>
            <a:chOff x="2171700" y="2603500"/>
            <a:chExt cx="1333500" cy="762000"/>
          </a:xfrm>
        </p:grpSpPr>
        <p:sp>
          <p:nvSpPr>
            <p:cNvPr id="19" name="Rounded Rectangle 18"/>
            <p:cNvSpPr/>
            <p:nvPr/>
          </p:nvSpPr>
          <p:spPr>
            <a:xfrm>
              <a:off x="2171700" y="2603500"/>
              <a:ext cx="1333500" cy="762000"/>
            </a:xfrm>
            <a:prstGeom prst="roundRect">
              <a:avLst/>
            </a:prstGeom>
            <a:solidFill>
              <a:srgbClr val="8DC7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đái</a:t>
              </a:r>
              <a:endParaRPr lang="en-US" sz="24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2202193" y="2638425"/>
              <a:ext cx="1270856" cy="681038"/>
            </a:xfrm>
            <a:prstGeom prst="roundRect">
              <a:avLst>
                <a:gd name="adj" fmla="val 2226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sp>
        <p:nvSpPr>
          <p:cNvPr id="10" name="Rectangle 9"/>
          <p:cNvSpPr/>
          <p:nvPr/>
        </p:nvSpPr>
        <p:spPr>
          <a:xfrm>
            <a:off x="361773" y="3582262"/>
            <a:ext cx="3829227" cy="1244600"/>
          </a:xfrm>
          <a:prstGeom prst="rect">
            <a:avLst/>
          </a:prstGeom>
          <a:solidFill>
            <a:schemeClr val="bg1"/>
          </a:solidFill>
          <a:ln w="76200" cmpd="thickThin">
            <a:solidFill>
              <a:srgbClr val="F79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Chức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tiểu</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5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16667E-6 -1.48148E-6 L 0.23593 0.5206 " pathEditMode="relative" rAng="0" ptsTypes="AA">
                                      <p:cBhvr>
                                        <p:cTn id="33" dur="2000" fill="hold"/>
                                        <p:tgtEl>
                                          <p:spTgt spid="9"/>
                                        </p:tgtEl>
                                        <p:attrNameLst>
                                          <p:attrName>ppt_x</p:attrName>
                                          <p:attrName>ppt_y</p:attrName>
                                        </p:attrNameLst>
                                      </p:cBhvr>
                                      <p:rCtr x="11797" y="26019"/>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22222E-6 L 0.21237 -0.13102 " pathEditMode="relative" rAng="0" ptsTypes="AA">
                                      <p:cBhvr>
                                        <p:cTn id="37" dur="2000" fill="hold"/>
                                        <p:tgtEl>
                                          <p:spTgt spid="12"/>
                                        </p:tgtEl>
                                        <p:attrNameLst>
                                          <p:attrName>ppt_x</p:attrName>
                                          <p:attrName>ppt_y</p:attrName>
                                        </p:attrNameLst>
                                      </p:cBhvr>
                                      <p:rCtr x="10612" y="-655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54167E-6 2.22045E-16 L 0.75092 0.22106 " pathEditMode="relative" rAng="0" ptsTypes="AA">
                                      <p:cBhvr>
                                        <p:cTn id="41" dur="2000" fill="hold"/>
                                        <p:tgtEl>
                                          <p:spTgt spid="15"/>
                                        </p:tgtEl>
                                        <p:attrNameLst>
                                          <p:attrName>ppt_x</p:attrName>
                                          <p:attrName>ppt_y</p:attrName>
                                        </p:attrNameLst>
                                      </p:cBhvr>
                                      <p:rCtr x="37539" y="11042"/>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54167E-6 1.11022E-16 L 0.75821 -0.28866 " pathEditMode="relative" rAng="0" ptsTypes="AA">
                                      <p:cBhvr>
                                        <p:cTn id="45" dur="2000" fill="hold"/>
                                        <p:tgtEl>
                                          <p:spTgt spid="18"/>
                                        </p:tgtEl>
                                        <p:attrNameLst>
                                          <p:attrName>ppt_x</p:attrName>
                                          <p:attrName>ppt_y</p:attrName>
                                        </p:attrNameLst>
                                      </p:cBhvr>
                                      <p:rCtr x="37904" y="-14444"/>
                                    </p:animMotion>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3909" y="390433"/>
            <a:ext cx="9065623" cy="2144177"/>
          </a:xfrm>
          <a:prstGeom prst="rect">
            <a:avLst/>
          </a:prstGeom>
          <a:noFill/>
        </p:spPr>
        <p:txBody>
          <a:bodyPr wrap="square" rtlCol="0">
            <a:spAutoFit/>
          </a:bodyPr>
          <a:lstStyle/>
          <a:p>
            <a:pPr algn="ctr">
              <a:lnSpc>
                <a:spcPts val="4000"/>
              </a:lnSpc>
            </a:pPr>
            <a:r>
              <a:rPr lang="en-US" sz="2800"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Thảo luận nhóm 2: </a:t>
            </a:r>
          </a:p>
          <a:p>
            <a:pPr>
              <a:lnSpc>
                <a:spcPts val="4000"/>
              </a:lnSpc>
            </a:pPr>
            <a:r>
              <a:rPr lang="en-US" sz="2800" b="1" dirty="0">
                <a:latin typeface="Times New Roman" panose="02020603050405020304" pitchFamily="18" charset="0"/>
                <a:cs typeface="Times New Roman" panose="02020603050405020304" pitchFamily="18" charset="0"/>
              </a:rPr>
              <a:t>     Điều gì xảy ra nếu:</a:t>
            </a:r>
          </a:p>
          <a:p>
            <a:pPr marL="514350" indent="-514350">
              <a:lnSpc>
                <a:spcPts val="4000"/>
              </a:lnSpc>
              <a:buAutoNum type="arabicPeriod"/>
            </a:pPr>
            <a:r>
              <a:rPr lang="en-US" sz="2800" b="1" dirty="0" err="1">
                <a:latin typeface="Times New Roman" panose="02020603050405020304" pitchFamily="18" charset="0"/>
                <a:cs typeface="Times New Roman" panose="02020603050405020304" pitchFamily="18" charset="0"/>
              </a:rPr>
              <a:t>Bóng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endParaRPr lang="en-US" sz="2800" b="1" dirty="0">
              <a:latin typeface="Times New Roman" panose="02020603050405020304" pitchFamily="18" charset="0"/>
              <a:cs typeface="Times New Roman" panose="02020603050405020304" pitchFamily="18" charset="0"/>
            </a:endParaRPr>
          </a:p>
          <a:p>
            <a:pPr marL="514350" indent="-514350">
              <a:lnSpc>
                <a:spcPts val="4000"/>
              </a:lnSpc>
              <a:buAutoNum type="arabicPeriod"/>
            </a:pP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a:t>
            </a:r>
          </a:p>
        </p:txBody>
      </p:sp>
      <p:grpSp>
        <p:nvGrpSpPr>
          <p:cNvPr id="8" name="Group 7"/>
          <p:cNvGrpSpPr/>
          <p:nvPr/>
        </p:nvGrpSpPr>
        <p:grpSpPr>
          <a:xfrm>
            <a:off x="4373846" y="2566856"/>
            <a:ext cx="8968651" cy="4193176"/>
            <a:chOff x="3223349" y="2664824"/>
            <a:chExt cx="8968651" cy="4193176"/>
          </a:xfrm>
        </p:grpSpPr>
        <p:grpSp>
          <p:nvGrpSpPr>
            <p:cNvPr id="6" name="Group 5"/>
            <p:cNvGrpSpPr/>
            <p:nvPr/>
          </p:nvGrpSpPr>
          <p:grpSpPr>
            <a:xfrm>
              <a:off x="3223349" y="2664824"/>
              <a:ext cx="7165975" cy="4193176"/>
              <a:chOff x="5026025" y="2664824"/>
              <a:chExt cx="7165975" cy="4193176"/>
            </a:xfrm>
          </p:grpSpPr>
          <p:pic>
            <p:nvPicPr>
              <p:cNvPr id="6146"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25936" t="11250" r="8070" b="62000"/>
              <a:stretch/>
            </p:blipFill>
            <p:spPr bwMode="auto">
              <a:xfrm>
                <a:off x="5026025" y="2781300"/>
                <a:ext cx="7165975" cy="407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26025" y="2664824"/>
                <a:ext cx="367383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9771017" y="5812971"/>
              <a:ext cx="2420983" cy="104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867681" y="2781300"/>
            <a:ext cx="4187645" cy="2241368"/>
            <a:chOff x="867681" y="2781300"/>
            <a:chExt cx="4187645" cy="2241368"/>
          </a:xfrm>
        </p:grpSpPr>
        <p:sp>
          <p:nvSpPr>
            <p:cNvPr id="9" name="Oval 8"/>
            <p:cNvSpPr/>
            <p:nvPr/>
          </p:nvSpPr>
          <p:spPr>
            <a:xfrm>
              <a:off x="867681" y="2781300"/>
              <a:ext cx="4187645" cy="2241368"/>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148" name="Picture 4" descr="Premium Vector | Set of man peeing"/>
            <p:cNvPicPr>
              <a:picLocks noChangeAspect="1" noChangeArrowheads="1"/>
            </p:cNvPicPr>
            <p:nvPr/>
          </p:nvPicPr>
          <p:blipFill rotWithShape="1">
            <a:blip r:embed="rId3">
              <a:extLst>
                <a:ext uri="{28A0092B-C50C-407E-A947-70E740481C1C}">
                  <a14:useLocalDpi xmlns:a14="http://schemas.microsoft.com/office/drawing/2010/main" val="0"/>
                </a:ext>
              </a:extLst>
            </a:blip>
            <a:srcRect l="3525" t="17100" r="3588" b="28902"/>
            <a:stretch/>
          </p:blipFill>
          <p:spPr bwMode="auto">
            <a:xfrm>
              <a:off x="1142614" y="3122024"/>
              <a:ext cx="3648028" cy="1541420"/>
            </a:xfrm>
            <a:prstGeom prst="roundRect">
              <a:avLst>
                <a:gd name="adj" fmla="val 39548"/>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634751" y="3122024"/>
            <a:ext cx="881275" cy="552282"/>
            <a:chOff x="4479561" y="3009900"/>
            <a:chExt cx="881275" cy="552282"/>
          </a:xfrm>
        </p:grpSpPr>
        <p:sp>
          <p:nvSpPr>
            <p:cNvPr id="13" name="Oval 12"/>
            <p:cNvSpPr/>
            <p:nvPr/>
          </p:nvSpPr>
          <p:spPr>
            <a:xfrm>
              <a:off x="4479561" y="3009900"/>
              <a:ext cx="295188" cy="308435"/>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p:cNvSpPr/>
            <p:nvPr/>
          </p:nvSpPr>
          <p:spPr>
            <a:xfrm>
              <a:off x="4907732" y="3162292"/>
              <a:ext cx="220528" cy="230425"/>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p:cNvSpPr/>
            <p:nvPr/>
          </p:nvSpPr>
          <p:spPr>
            <a:xfrm>
              <a:off x="5218789" y="3413760"/>
              <a:ext cx="142047" cy="148422"/>
            </a:xfrm>
            <a:prstGeom prst="ellipse">
              <a:avLst/>
            </a:prstGeom>
            <a:solidFill>
              <a:schemeClr val="bg1"/>
            </a:solidFill>
            <a:ln w="38100">
              <a:solidFill>
                <a:srgbClr val="EA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1651374" y="5363392"/>
            <a:ext cx="1792478" cy="830997"/>
          </a:xfrm>
          <a:prstGeom prst="rect">
            <a:avLst/>
          </a:prstGeom>
          <a:noFill/>
        </p:spPr>
        <p:txBody>
          <a:bodyPr wrap="none" rtlCol="0">
            <a:spAutoFit/>
          </a:bodyPr>
          <a:lstStyle/>
          <a:p>
            <a:r>
              <a:rPr lang="en-US" sz="2400" b="1" dirty="0" err="1">
                <a:solidFill>
                  <a:srgbClr val="FF5D5D"/>
                </a:solidFill>
                <a:latin typeface="Times New Roman" panose="02020603050405020304" pitchFamily="18" charset="0"/>
                <a:cs typeface="Times New Roman" panose="02020603050405020304" pitchFamily="18" charset="0"/>
              </a:rPr>
              <a:t>Vỡ</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bóng</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đái</a:t>
            </a:r>
            <a:endParaRPr lang="en-US" sz="2400" b="1" dirty="0">
              <a:solidFill>
                <a:srgbClr val="FF5D5D"/>
              </a:solidFill>
              <a:latin typeface="Times New Roman" panose="02020603050405020304" pitchFamily="18" charset="0"/>
              <a:cs typeface="Times New Roman" panose="02020603050405020304" pitchFamily="18" charset="0"/>
            </a:endParaRPr>
          </a:p>
          <a:p>
            <a:endParaRPr lang="en-US" sz="2400" b="1" dirty="0">
              <a:solidFill>
                <a:srgbClr val="FF5D5D"/>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451894" y="5653888"/>
            <a:ext cx="3695561" cy="830997"/>
          </a:xfrm>
          <a:prstGeom prst="rect">
            <a:avLst/>
          </a:prstGeom>
          <a:noFill/>
        </p:spPr>
        <p:txBody>
          <a:bodyPr wrap="square" rtlCol="0">
            <a:spAutoFit/>
          </a:bodyPr>
          <a:lstStyle/>
          <a:p>
            <a:r>
              <a:rPr lang="en-US" sz="2400" b="1" dirty="0" err="1">
                <a:solidFill>
                  <a:srgbClr val="FF5D5D"/>
                </a:solidFill>
                <a:latin typeface="Times New Roman" panose="02020603050405020304" pitchFamily="18" charset="0"/>
                <a:cs typeface="Times New Roman" panose="02020603050405020304" pitchFamily="18" charset="0"/>
              </a:rPr>
              <a:t>Nước</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tiểu</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không</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xuống</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được</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bóng</a:t>
            </a:r>
            <a:r>
              <a:rPr lang="en-US" sz="2400" b="1" dirty="0">
                <a:solidFill>
                  <a:srgbClr val="FF5D5D"/>
                </a:solidFill>
                <a:latin typeface="Times New Roman" panose="02020603050405020304" pitchFamily="18" charset="0"/>
                <a:cs typeface="Times New Roman" panose="02020603050405020304" pitchFamily="18" charset="0"/>
              </a:rPr>
              <a:t> </a:t>
            </a:r>
            <a:r>
              <a:rPr lang="en-US" sz="2400" b="1" dirty="0" err="1">
                <a:solidFill>
                  <a:srgbClr val="FF5D5D"/>
                </a:solidFill>
                <a:latin typeface="Times New Roman" panose="02020603050405020304" pitchFamily="18" charset="0"/>
                <a:cs typeface="Times New Roman" panose="02020603050405020304" pitchFamily="18" charset="0"/>
              </a:rPr>
              <a:t>đái</a:t>
            </a:r>
            <a:endParaRPr lang="en-US" sz="2400" b="1" dirty="0">
              <a:solidFill>
                <a:srgbClr val="FF5D5D"/>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900" y="6552112"/>
            <a:ext cx="1674857" cy="266392"/>
          </a:xfrm>
          <a:prstGeom prst="rect">
            <a:avLst/>
          </a:prstGeom>
        </p:spPr>
      </p:pic>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build="p"/>
      <p:bldP spid="2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t="56516" b="2258"/>
          <a:stretch/>
        </p:blipFill>
        <p:spPr bwMode="auto">
          <a:xfrm>
            <a:off x="0" y="-196387"/>
            <a:ext cx="12192000" cy="705438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743200" y="390065"/>
            <a:ext cx="3352800" cy="10843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743199" y="346949"/>
            <a:ext cx="3439081"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endParaRPr lang="en-US" dirty="0">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214485" y="2056742"/>
            <a:ext cx="5967795" cy="3140330"/>
            <a:chOff x="13115098" y="1088770"/>
            <a:chExt cx="5967795" cy="3140330"/>
          </a:xfrm>
        </p:grpSpPr>
        <p:grpSp>
          <p:nvGrpSpPr>
            <p:cNvPr id="29" name="Group 28"/>
            <p:cNvGrpSpPr/>
            <p:nvPr/>
          </p:nvGrpSpPr>
          <p:grpSpPr>
            <a:xfrm>
              <a:off x="13115098" y="1088770"/>
              <a:ext cx="5967795" cy="3140330"/>
              <a:chOff x="13008418" y="974470"/>
              <a:chExt cx="5967795" cy="3140330"/>
            </a:xfrm>
          </p:grpSpPr>
          <p:sp>
            <p:nvSpPr>
              <p:cNvPr id="26" name="Rectangle 25"/>
              <p:cNvSpPr/>
              <p:nvPr/>
            </p:nvSpPr>
            <p:spPr>
              <a:xfrm>
                <a:off x="13072735" y="1399802"/>
                <a:ext cx="5777760" cy="2704648"/>
              </a:xfrm>
              <a:custGeom>
                <a:avLst/>
                <a:gdLst>
                  <a:gd name="connsiteX0" fmla="*/ 0 w 5711059"/>
                  <a:gd name="connsiteY0" fmla="*/ 0 h 2658470"/>
                  <a:gd name="connsiteX1" fmla="*/ 5711059 w 5711059"/>
                  <a:gd name="connsiteY1" fmla="*/ 0 h 2658470"/>
                  <a:gd name="connsiteX2" fmla="*/ 5711059 w 5711059"/>
                  <a:gd name="connsiteY2" fmla="*/ 2658470 h 2658470"/>
                  <a:gd name="connsiteX3" fmla="*/ 0 w 5711059"/>
                  <a:gd name="connsiteY3" fmla="*/ 2658470 h 2658470"/>
                  <a:gd name="connsiteX4" fmla="*/ 0 w 5711059"/>
                  <a:gd name="connsiteY4" fmla="*/ 0 h 2658470"/>
                  <a:gd name="connsiteX0" fmla="*/ 266700 w 5711059"/>
                  <a:gd name="connsiteY0" fmla="*/ 19050 h 2658470"/>
                  <a:gd name="connsiteX1" fmla="*/ 5711059 w 5711059"/>
                  <a:gd name="connsiteY1" fmla="*/ 0 h 2658470"/>
                  <a:gd name="connsiteX2" fmla="*/ 5711059 w 5711059"/>
                  <a:gd name="connsiteY2" fmla="*/ 2658470 h 2658470"/>
                  <a:gd name="connsiteX3" fmla="*/ 0 w 5711059"/>
                  <a:gd name="connsiteY3" fmla="*/ 2658470 h 2658470"/>
                  <a:gd name="connsiteX4" fmla="*/ 266700 w 5711059"/>
                  <a:gd name="connsiteY4" fmla="*/ 19050 h 2658470"/>
                  <a:gd name="connsiteX0" fmla="*/ 137160 w 5711059"/>
                  <a:gd name="connsiteY0" fmla="*/ 0 h 2669900"/>
                  <a:gd name="connsiteX1" fmla="*/ 5711059 w 5711059"/>
                  <a:gd name="connsiteY1" fmla="*/ 11430 h 2669900"/>
                  <a:gd name="connsiteX2" fmla="*/ 5711059 w 5711059"/>
                  <a:gd name="connsiteY2" fmla="*/ 2669900 h 2669900"/>
                  <a:gd name="connsiteX3" fmla="*/ 0 w 5711059"/>
                  <a:gd name="connsiteY3" fmla="*/ 2669900 h 2669900"/>
                  <a:gd name="connsiteX4" fmla="*/ 137160 w 5711059"/>
                  <a:gd name="connsiteY4" fmla="*/ 0 h 2669900"/>
                  <a:gd name="connsiteX0" fmla="*/ 30480 w 5604379"/>
                  <a:gd name="connsiteY0" fmla="*/ 0 h 2669900"/>
                  <a:gd name="connsiteX1" fmla="*/ 5604379 w 5604379"/>
                  <a:gd name="connsiteY1" fmla="*/ 11430 h 2669900"/>
                  <a:gd name="connsiteX2" fmla="*/ 5604379 w 5604379"/>
                  <a:gd name="connsiteY2" fmla="*/ 2669900 h 2669900"/>
                  <a:gd name="connsiteX3" fmla="*/ 0 w 5604379"/>
                  <a:gd name="connsiteY3" fmla="*/ 2662280 h 2669900"/>
                  <a:gd name="connsiteX4" fmla="*/ 30480 w 5604379"/>
                  <a:gd name="connsiteY4" fmla="*/ 0 h 2669900"/>
                  <a:gd name="connsiteX0" fmla="*/ 45720 w 5619619"/>
                  <a:gd name="connsiteY0" fmla="*/ 0 h 2669900"/>
                  <a:gd name="connsiteX1" fmla="*/ 5619619 w 5619619"/>
                  <a:gd name="connsiteY1" fmla="*/ 11430 h 2669900"/>
                  <a:gd name="connsiteX2" fmla="*/ 5619619 w 5619619"/>
                  <a:gd name="connsiteY2" fmla="*/ 2669900 h 2669900"/>
                  <a:gd name="connsiteX3" fmla="*/ 0 w 5619619"/>
                  <a:gd name="connsiteY3" fmla="*/ 2593700 h 2669900"/>
                  <a:gd name="connsiteX4" fmla="*/ 45720 w 5619619"/>
                  <a:gd name="connsiteY4" fmla="*/ 0 h 2669900"/>
                  <a:gd name="connsiteX0" fmla="*/ 7620 w 5581519"/>
                  <a:gd name="connsiteY0" fmla="*/ 0 h 2669900"/>
                  <a:gd name="connsiteX1" fmla="*/ 5581519 w 5581519"/>
                  <a:gd name="connsiteY1" fmla="*/ 11430 h 2669900"/>
                  <a:gd name="connsiteX2" fmla="*/ 5581519 w 5581519"/>
                  <a:gd name="connsiteY2" fmla="*/ 2669900 h 2669900"/>
                  <a:gd name="connsiteX3" fmla="*/ 0 w 5581519"/>
                  <a:gd name="connsiteY3" fmla="*/ 2639420 h 2669900"/>
                  <a:gd name="connsiteX4" fmla="*/ 7620 w 5581519"/>
                  <a:gd name="connsiteY4" fmla="*/ 0 h 2669900"/>
                  <a:gd name="connsiteX0" fmla="*/ 72844 w 5646743"/>
                  <a:gd name="connsiteY0" fmla="*/ 0 h 2669900"/>
                  <a:gd name="connsiteX1" fmla="*/ 5646743 w 5646743"/>
                  <a:gd name="connsiteY1" fmla="*/ 11430 h 2669900"/>
                  <a:gd name="connsiteX2" fmla="*/ 5646743 w 5646743"/>
                  <a:gd name="connsiteY2" fmla="*/ 2669900 h 2669900"/>
                  <a:gd name="connsiteX3" fmla="*/ 65224 w 5646743"/>
                  <a:gd name="connsiteY3" fmla="*/ 2639420 h 2669900"/>
                  <a:gd name="connsiteX4" fmla="*/ 72844 w 5646743"/>
                  <a:gd name="connsiteY4" fmla="*/ 0 h 2669900"/>
                  <a:gd name="connsiteX0" fmla="*/ 72844 w 5646743"/>
                  <a:gd name="connsiteY0" fmla="*/ 0 h 2669900"/>
                  <a:gd name="connsiteX1" fmla="*/ 5646743 w 5646743"/>
                  <a:gd name="connsiteY1" fmla="*/ 11430 h 2669900"/>
                  <a:gd name="connsiteX2" fmla="*/ 5646743 w 5646743"/>
                  <a:gd name="connsiteY2" fmla="*/ 2669900 h 2669900"/>
                  <a:gd name="connsiteX3" fmla="*/ 65224 w 5646743"/>
                  <a:gd name="connsiteY3" fmla="*/ 2639420 h 2669900"/>
                  <a:gd name="connsiteX4" fmla="*/ 72844 w 5646743"/>
                  <a:gd name="connsiteY4" fmla="*/ 0 h 2669900"/>
                  <a:gd name="connsiteX0" fmla="*/ 72844 w 5646743"/>
                  <a:gd name="connsiteY0" fmla="*/ 0 h 2694433"/>
                  <a:gd name="connsiteX1" fmla="*/ 5646743 w 5646743"/>
                  <a:gd name="connsiteY1" fmla="*/ 11430 h 2694433"/>
                  <a:gd name="connsiteX2" fmla="*/ 5646743 w 5646743"/>
                  <a:gd name="connsiteY2" fmla="*/ 2669900 h 2694433"/>
                  <a:gd name="connsiteX3" fmla="*/ 65224 w 5646743"/>
                  <a:gd name="connsiteY3" fmla="*/ 2639420 h 2694433"/>
                  <a:gd name="connsiteX4" fmla="*/ 72844 w 5646743"/>
                  <a:gd name="connsiteY4" fmla="*/ 0 h 2694433"/>
                  <a:gd name="connsiteX0" fmla="*/ 72844 w 5661983"/>
                  <a:gd name="connsiteY0" fmla="*/ 0 h 2673652"/>
                  <a:gd name="connsiteX1" fmla="*/ 5646743 w 5661983"/>
                  <a:gd name="connsiteY1" fmla="*/ 11430 h 2673652"/>
                  <a:gd name="connsiteX2" fmla="*/ 5661983 w 5661983"/>
                  <a:gd name="connsiteY2" fmla="*/ 2570840 h 2673652"/>
                  <a:gd name="connsiteX3" fmla="*/ 65224 w 5661983"/>
                  <a:gd name="connsiteY3" fmla="*/ 2639420 h 2673652"/>
                  <a:gd name="connsiteX4" fmla="*/ 72844 w 5661983"/>
                  <a:gd name="connsiteY4" fmla="*/ 0 h 2673652"/>
                  <a:gd name="connsiteX0" fmla="*/ 72844 w 5646743"/>
                  <a:gd name="connsiteY0" fmla="*/ 0 h 2671769"/>
                  <a:gd name="connsiteX1" fmla="*/ 5646743 w 5646743"/>
                  <a:gd name="connsiteY1" fmla="*/ 11430 h 2671769"/>
                  <a:gd name="connsiteX2" fmla="*/ 5639123 w 5646743"/>
                  <a:gd name="connsiteY2" fmla="*/ 2555600 h 2671769"/>
                  <a:gd name="connsiteX3" fmla="*/ 65224 w 5646743"/>
                  <a:gd name="connsiteY3" fmla="*/ 2639420 h 2671769"/>
                  <a:gd name="connsiteX4" fmla="*/ 72844 w 5646743"/>
                  <a:gd name="connsiteY4" fmla="*/ 0 h 2671769"/>
                  <a:gd name="connsiteX0" fmla="*/ 72844 w 5646743"/>
                  <a:gd name="connsiteY0" fmla="*/ 0 h 2704648"/>
                  <a:gd name="connsiteX1" fmla="*/ 5646743 w 5646743"/>
                  <a:gd name="connsiteY1" fmla="*/ 11430 h 2704648"/>
                  <a:gd name="connsiteX2" fmla="*/ 5639123 w 5646743"/>
                  <a:gd name="connsiteY2" fmla="*/ 2555600 h 2704648"/>
                  <a:gd name="connsiteX3" fmla="*/ 65224 w 5646743"/>
                  <a:gd name="connsiteY3" fmla="*/ 2639420 h 2704648"/>
                  <a:gd name="connsiteX4" fmla="*/ 72844 w 5646743"/>
                  <a:gd name="connsiteY4" fmla="*/ 0 h 2704648"/>
                  <a:gd name="connsiteX0" fmla="*/ 72844 w 5716198"/>
                  <a:gd name="connsiteY0" fmla="*/ 0 h 2704648"/>
                  <a:gd name="connsiteX1" fmla="*/ 5646743 w 5716198"/>
                  <a:gd name="connsiteY1" fmla="*/ 11430 h 2704648"/>
                  <a:gd name="connsiteX2" fmla="*/ 5639123 w 5716198"/>
                  <a:gd name="connsiteY2" fmla="*/ 2555600 h 2704648"/>
                  <a:gd name="connsiteX3" fmla="*/ 65224 w 5716198"/>
                  <a:gd name="connsiteY3" fmla="*/ 2639420 h 2704648"/>
                  <a:gd name="connsiteX4" fmla="*/ 72844 w 5716198"/>
                  <a:gd name="connsiteY4" fmla="*/ 0 h 2704648"/>
                  <a:gd name="connsiteX0" fmla="*/ 72844 w 5777760"/>
                  <a:gd name="connsiteY0" fmla="*/ 0 h 2704648"/>
                  <a:gd name="connsiteX1" fmla="*/ 5776283 w 5777760"/>
                  <a:gd name="connsiteY1" fmla="*/ 19050 h 2704648"/>
                  <a:gd name="connsiteX2" fmla="*/ 5639123 w 5777760"/>
                  <a:gd name="connsiteY2" fmla="*/ 2555600 h 2704648"/>
                  <a:gd name="connsiteX3" fmla="*/ 65224 w 5777760"/>
                  <a:gd name="connsiteY3" fmla="*/ 2639420 h 2704648"/>
                  <a:gd name="connsiteX4" fmla="*/ 72844 w 5777760"/>
                  <a:gd name="connsiteY4" fmla="*/ 0 h 270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760" h="2704648">
                    <a:moveTo>
                      <a:pt x="72844" y="0"/>
                    </a:moveTo>
                    <a:lnTo>
                      <a:pt x="5776283" y="19050"/>
                    </a:lnTo>
                    <a:cubicBezTo>
                      <a:pt x="5773743" y="867107"/>
                      <a:pt x="5809303" y="991263"/>
                      <a:pt x="5639123" y="2555600"/>
                    </a:cubicBezTo>
                    <a:cubicBezTo>
                      <a:pt x="5188317" y="2720700"/>
                      <a:pt x="1925730" y="2748640"/>
                      <a:pt x="65224" y="2639420"/>
                    </a:cubicBezTo>
                    <a:cubicBezTo>
                      <a:pt x="-84636" y="1782473"/>
                      <a:pt x="70304" y="879807"/>
                      <a:pt x="7284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3008418" y="974470"/>
                <a:ext cx="5967795" cy="3140330"/>
                <a:chOff x="768927" y="1641595"/>
                <a:chExt cx="5340928" cy="2511698"/>
              </a:xfrm>
            </p:grpSpPr>
            <p:grpSp>
              <p:nvGrpSpPr>
                <p:cNvPr id="11" name="Group 10"/>
                <p:cNvGrpSpPr/>
                <p:nvPr/>
              </p:nvGrpSpPr>
              <p:grpSpPr>
                <a:xfrm>
                  <a:off x="768927" y="1641595"/>
                  <a:ext cx="5340928" cy="2511698"/>
                  <a:chOff x="768927" y="1641595"/>
                  <a:chExt cx="5340928" cy="2511698"/>
                </a:xfrm>
              </p:grpSpPr>
              <p:sp>
                <p:nvSpPr>
                  <p:cNvPr id="13"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79B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4" name="Google Shape;1251;p47"/>
                  <p:cNvGrpSpPr/>
                  <p:nvPr/>
                </p:nvGrpSpPr>
                <p:grpSpPr>
                  <a:xfrm>
                    <a:off x="768927" y="1641595"/>
                    <a:ext cx="5340928" cy="2511698"/>
                    <a:chOff x="4875791" y="946666"/>
                    <a:chExt cx="1252993" cy="1443671"/>
                  </a:xfrm>
                </p:grpSpPr>
                <p:sp>
                  <p:nvSpPr>
                    <p:cNvPr id="16"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Times New Roman" panose="02020603050405020304" pitchFamily="18" charset="0"/>
                          <a:cs typeface="Times New Roman" panose="02020603050405020304" pitchFamily="18" charset="0"/>
                        </a:rPr>
                        <a:t>   </a:t>
                      </a:r>
                      <a:endParaRPr>
                        <a:latin typeface="Times New Roman" panose="02020603050405020304" pitchFamily="18" charset="0"/>
                        <a:cs typeface="Times New Roman" panose="02020603050405020304" pitchFamily="18" charset="0"/>
                      </a:endParaRPr>
                    </a:p>
                  </p:txBody>
                </p:sp>
                <p:sp>
                  <p:nvSpPr>
                    <p:cNvPr id="19"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3"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5"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5"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79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2897915" y="1817956"/>
                  <a:ext cx="1377798" cy="32001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nhớ</a:t>
                  </a:r>
                  <a:endParaRPr lang="en-US" sz="2000" b="1" dirty="0">
                    <a:latin typeface="Times New Roman" panose="02020603050405020304" pitchFamily="18" charset="0"/>
                    <a:cs typeface="Times New Roman" panose="02020603050405020304" pitchFamily="18" charset="0"/>
                  </a:endParaRPr>
                </a:p>
              </p:txBody>
            </p:sp>
          </p:grpSp>
        </p:grpSp>
        <p:sp>
          <p:nvSpPr>
            <p:cNvPr id="27" name="TextBox 26"/>
            <p:cNvSpPr txBox="1"/>
            <p:nvPr/>
          </p:nvSpPr>
          <p:spPr>
            <a:xfrm>
              <a:off x="13355894" y="1694218"/>
              <a:ext cx="5517255" cy="2308324"/>
            </a:xfrm>
            <a:prstGeom prst="rect">
              <a:avLst/>
            </a:prstGeom>
            <a:noFill/>
          </p:spPr>
          <p:txBody>
            <a:bodyPr wrap="square" rtlCol="0">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Thận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đái</a:t>
              </a:r>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0651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1123070" y="745588"/>
            <a:ext cx="10299896" cy="513986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Yêu cầu cần đạt</a:t>
            </a:r>
          </a:p>
          <a:p>
            <a:pPr algn="ctr"/>
            <a:endParaRPr lang="en-VN" sz="36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39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B6DD-ABFF-ED42-9320-F449E2F26E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4083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7134898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cs typeface="Times New Roman" panose="02020603050405020304" pitchFamily="18" charset="0"/>
              </a:rPr>
              <a:t>Các em học sinh sẽ trả lời câu hỏi để giúp đội mình kéo thắng đội bạn. Mỗi câu trả lời đúng trong thời gian quy định sẽ giúp đội mình thắng 1 hiệp.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cs typeface="Times New Roman" panose="02020603050405020304" pitchFamily="18" charset="0"/>
              </a:rPr>
              <a:t>Trường hợp cả hai đội không trả lời đúng sẽ coi như hòa. Hiệp đó không tính vào số hiệp thắng.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cs typeface="Times New Roman" panose="02020603050405020304" pitchFamily="18" charset="0"/>
              </a:rPr>
              <a:t>Kết thúc trò chơi đội nào có số hiệp thắng nhiều hơn (tương đương với trả lời đúng nhiều câu hỏi hơn) sẽ là đội chiến thắng.</a:t>
            </a:r>
          </a:p>
        </p:txBody>
      </p:sp>
    </p:spTree>
    <p:extLst>
      <p:ext uri="{BB962C8B-B14F-4D97-AF65-F5344CB8AC3E}">
        <p14:creationId xmlns:p14="http://schemas.microsoft.com/office/powerpoint/2010/main" val="220196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A"/>
          <p:cNvSpPr/>
          <p:nvPr/>
        </p:nvSpPr>
        <p:spPr>
          <a:xfrm>
            <a:off x="512927" y="2425445"/>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a:t>
            </a:r>
            <a:r>
              <a:rPr lang="en-US" sz="3600" b="1" dirty="0">
                <a:solidFill>
                  <a:srgbClr val="FFFF00"/>
                </a:solidFill>
                <a:latin typeface="Times New Roman" panose="02020603050405020304" pitchFamily="18" charset="0"/>
                <a:cs typeface="Times New Roman" panose="02020603050405020304" pitchFamily="18" charset="0"/>
              </a:rPr>
              <a:t> Thận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C.Mắt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Mũi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ạ dày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490283" y="748577"/>
            <a:ext cx="972093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0"/>
                <a:solidFill>
                  <a:srgbClr val="002060"/>
                </a:solidFill>
                <a:latin typeface="Times New Roman" panose="02020603050405020304" pitchFamily="18" charset="0"/>
                <a:cs typeface="Times New Roman" panose="02020603050405020304" pitchFamily="18" charset="0"/>
              </a:rPr>
              <a:t>Đâu là bộ phận của cơ quan bài tiết nước tiểu</a:t>
            </a:r>
            <a:r>
              <a:rPr kumimoji="0" lang="en-US" sz="40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419893452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 </a:t>
            </a:r>
            <a:r>
              <a:rPr lang="en-US" sz="3600" b="1" noProof="0" dirty="0">
                <a:solidFill>
                  <a:srgbClr val="FFFF00"/>
                </a:solidFill>
                <a:latin typeface="Times New Roman" panose="02020603050405020304" pitchFamily="18" charset="0"/>
                <a:cs typeface="Times New Roman" panose="02020603050405020304" pitchFamily="18" charset="0"/>
              </a:rPr>
              <a:t>Cả A và 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Loại bỏ chất thải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 Lọc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máu</a:t>
            </a:r>
            <a:r>
              <a:rPr lang="en-US" sz="3600" b="1" dirty="0">
                <a:solidFill>
                  <a:srgbClr val="FFFF00"/>
                </a:solidFill>
                <a:latin typeface="Times New Roman" panose="02020603050405020304" pitchFamily="18" charset="0"/>
                <a:cs typeface="Times New Roman" panose="02020603050405020304" pitchFamily="18" charset="0"/>
                <a:sym typeface="+mn-ea"/>
              </a:rPr>
              <a:t> </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D.Chứa</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nước tiểu</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3052353" y="764249"/>
            <a:ext cx="605165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rPr>
              <a:t>Chức</a:t>
            </a:r>
            <a:r>
              <a:rPr kumimoji="0" lang="en-US" sz="4400" b="0" i="0" u="none" strike="noStrike" kern="1200" cap="none" spc="0" normalizeH="0" noProof="0" dirty="0">
                <a:ln w="0"/>
                <a:solidFill>
                  <a:srgbClr val="002060"/>
                </a:solidFill>
                <a:effectLst/>
                <a:uLnTx/>
                <a:uFillTx/>
                <a:latin typeface="Times New Roman" panose="02020603050405020304" pitchFamily="18" charset="0"/>
                <a:cs typeface="Times New Roman" panose="02020603050405020304" pitchFamily="18" charset="0"/>
              </a:rPr>
              <a:t> năng của thận là gì</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62779307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159277" y="15287"/>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A"/>
          <p:cNvSpPr/>
          <p:nvPr/>
        </p:nvSpPr>
        <p:spPr>
          <a:xfrm>
            <a:off x="6171107" y="2447204"/>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 Thận</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-&gt; Bóng đái -&gt; Ống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5" y="3431826"/>
            <a:ext cx="5351393"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Thận -&gt; Ống đái -&gt; Bóng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 Ống</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đái -&gt; Thận -&gt; Bóng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0" y="3406771"/>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Bóng đái -&gt; Thận -&gt; Ống đái</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49350" y="794763"/>
            <a:ext cx="937147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0"/>
                <a:solidFill>
                  <a:srgbClr val="002060"/>
                </a:solidFill>
                <a:latin typeface="Times New Roman" panose="02020603050405020304" pitchFamily="18" charset="0"/>
                <a:cs typeface="Times New Roman" panose="02020603050405020304" pitchFamily="18" charset="0"/>
              </a:rPr>
              <a:t>Nước tiểu được thải ra ngoài bằng cách nào?</a:t>
            </a:r>
            <a:endParaRPr kumimoji="0" lang="en-US" sz="40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65388808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281130" y="1259838"/>
            <a:ext cx="3833662" cy="1336502"/>
            <a:chOff x="639477" y="1233713"/>
            <a:chExt cx="2926110" cy="1336502"/>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Times New Roman" panose="02020603050405020304" pitchFamily="18" charset="0"/>
                  <a:cs typeface="Times New Roman" panose="02020603050405020304" pitchFamily="18" charset="0"/>
                </a:rPr>
                <a:t>BÀI </a:t>
              </a:r>
              <a:r>
                <a:rPr lang="en-US" sz="8000" dirty="0">
                  <a:solidFill>
                    <a:schemeClr val="bg1"/>
                  </a:solidFill>
                  <a:latin typeface="Times New Roman" panose="02020603050405020304" pitchFamily="18" charset="0"/>
                  <a:cs typeface="Times New Roman" panose="02020603050405020304" pitchFamily="18" charset="0"/>
                </a:rPr>
                <a:t>25</a:t>
              </a:r>
              <a:endParaRPr lang="vi-VN" sz="80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639477" y="1246776"/>
              <a:ext cx="2916139" cy="1323439"/>
            </a:xfrm>
            <a:prstGeom prst="rect">
              <a:avLst/>
            </a:prstGeom>
            <a:noFill/>
          </p:spPr>
          <p:txBody>
            <a:bodyPr wrap="square" rtlCol="0">
              <a:spAutoFit/>
            </a:bodyPr>
            <a:lstStyle/>
            <a:p>
              <a:pPr algn="ctr"/>
              <a:r>
                <a:rPr lang="vi-VN" sz="8000" dirty="0">
                  <a:solidFill>
                    <a:schemeClr val="accent4">
                      <a:lumMod val="60000"/>
                      <a:lumOff val="40000"/>
                    </a:schemeClr>
                  </a:solidFill>
                  <a:latin typeface="Times New Roman" panose="02020603050405020304" pitchFamily="18" charset="0"/>
                  <a:cs typeface="Times New Roman" panose="02020603050405020304" pitchFamily="18" charset="0"/>
                </a:rPr>
                <a:t>BÀI </a:t>
              </a:r>
              <a:r>
                <a:rPr lang="en-US" sz="8000" dirty="0">
                  <a:solidFill>
                    <a:schemeClr val="accent4">
                      <a:lumMod val="60000"/>
                      <a:lumOff val="40000"/>
                    </a:schemeClr>
                  </a:solidFill>
                  <a:latin typeface="Times New Roman" panose="02020603050405020304" pitchFamily="18" charset="0"/>
                  <a:cs typeface="Times New Roman" panose="02020603050405020304" pitchFamily="18" charset="0"/>
                </a:rPr>
                <a:t>25</a:t>
              </a:r>
              <a:endParaRPr lang="vi-VN" sz="80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281130" y="4274724"/>
            <a:ext cx="9447014" cy="1754326"/>
          </a:xfrm>
          <a:prstGeom prst="rect">
            <a:avLst/>
          </a:prstGeom>
          <a:noFill/>
        </p:spPr>
        <p:txBody>
          <a:bodyPr wrap="square" rtlCol="0">
            <a:spAutoFit/>
          </a:bodyPr>
          <a:lstStyle/>
          <a:p>
            <a:r>
              <a:rPr lang="en-US"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TÌM HIỂU CƠ </a:t>
            </a:r>
            <a:r>
              <a:rPr lang="en-US" sz="540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QUAN </a:t>
            </a:r>
          </a:p>
          <a:p>
            <a:r>
              <a:rPr lang="en-US" sz="540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BÀI </a:t>
            </a:r>
            <a:r>
              <a:rPr lang="en-US"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TIẾT </a:t>
            </a:r>
            <a:r>
              <a:rPr lang="en-US" sz="540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NƯỚC TIỂU (</a:t>
            </a:r>
            <a:r>
              <a:rPr lang="en-US" sz="440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Tiết 2</a:t>
            </a:r>
            <a:r>
              <a:rPr lang="en-US" sz="540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a:t>
            </a:r>
            <a:endParaRPr lang="vi-VN"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Picture 2" descr="834 Human excretory system Vectors, Royalty-free Vector Human excretory  system Images - Page 2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336" y="918921"/>
            <a:ext cx="3453179" cy="2998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722" y="6257280"/>
            <a:ext cx="2093245" cy="549920"/>
          </a:xfrm>
          <a:prstGeom prst="rect">
            <a:avLst/>
          </a:prstGeom>
        </p:spPr>
      </p:pic>
    </p:spTree>
    <p:extLst>
      <p:ext uri="{BB962C8B-B14F-4D97-AF65-F5344CB8AC3E}">
        <p14:creationId xmlns:p14="http://schemas.microsoft.com/office/powerpoint/2010/main" val="14091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9798464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1081506" y="426933"/>
            <a:ext cx="10299896" cy="513986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Yêu cầu cần đạt</a:t>
            </a:r>
          </a:p>
          <a:p>
            <a:pPr algn="ctr"/>
            <a:endParaRPr lang="en-VN" sz="36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23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6&quot;/&gt;&lt;/object&gt;&lt;object type=&quot;3&quot; unique_id=&quot;10008&quot;&gt;&lt;property id=&quot;20148&quot; value=&quot;5&quot;/&gt;&lt;property id=&quot;20300&quot; value=&quot;Slide 6&quot;/&gt;&lt;property id=&quot;20307&quot; value=&quot;267&quot;/&gt;&lt;/object&gt;&lt;object type=&quot;3&quot; unique_id=&quot;10009&quot;&gt;&lt;property id=&quot;20148&quot; value=&quot;5&quot;/&gt;&lt;property id=&quot;20300&quot; value=&quot;Slide 7&quot;/&gt;&lt;property id=&quot;20307&quot; value=&quot;260&quot;/&gt;&lt;/object&gt;&lt;object type=&quot;3&quot; unique_id=&quot;10010&quot;&gt;&lt;property id=&quot;20148&quot; value=&quot;5&quot;/&gt;&lt;property id=&quot;20300&quot; value=&quot;Slide 8&quot;/&gt;&lt;property id=&quot;20307&quot; value=&quot;275&quot;/&gt;&lt;/object&gt;&lt;object type=&quot;3&quot; unique_id=&quot;10011&quot;&gt;&lt;property id=&quot;20148&quot; value=&quot;5&quot;/&gt;&lt;property id=&quot;20300&quot; value=&quot;Slide 9&quot;/&gt;&lt;property id=&quot;20307&quot; value=&quot;269&quot;/&gt;&lt;/object&gt;&lt;object type=&quot;3&quot; unique_id=&quot;10012&quot;&gt;&lt;property id=&quot;20148&quot; value=&quot;5&quot;/&gt;&lt;property id=&quot;20300&quot; value=&quot;Slide 10&quot;/&gt;&lt;property id=&quot;20307&quot; value=&quot;270&quot;/&gt;&lt;/object&gt;&lt;object type=&quot;3&quot; unique_id=&quot;10013&quot;&gt;&lt;property id=&quot;20148&quot; value=&quot;5&quot;/&gt;&lt;property id=&quot;20300&quot; value=&quot;Slide 11&quot;/&gt;&lt;property id=&quot;20307&quot; value=&quot;271&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73&quot;/&gt;&lt;/object&gt;&lt;object type=&quot;3&quot; unique_id=&quot;10016&quot;&gt;&lt;property id=&quot;20148&quot; value=&quot;5&quot;/&gt;&lt;property id=&quot;20300&quot; value=&quot;Slide 14&quot;/&gt;&lt;property id=&quot;20307&quot; value=&quot;261&quot;/&gt;&lt;/object&gt;&lt;object type=&quot;3&quot; unique_id=&quot;10017&quot;&gt;&lt;property id=&quot;20148&quot; value=&quot;5&quot;/&gt;&lt;property id=&quot;20300&quot; value=&quot;Slide 15&quot;/&gt;&lt;property id=&quot;20307&quot; value=&quot;266&quot;/&gt;&lt;/object&gt;&lt;object type=&quot;3&quot; unique_id=&quot;10018&quot;&gt;&lt;property id=&quot;20148&quot; value=&quot;5&quot;/&gt;&lt;property id=&quot;20300&quot; value=&quot;Slide 16&quot;/&gt;&lt;property id=&quot;20307&quot; value=&quot;268&quot;/&gt;&lt;/object&gt;&lt;/object&gt;&lt;object type=&quot;8&quot; unique_id=&quot;1003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570</Words>
  <Application>Microsoft Office PowerPoint</Application>
  <PresentationFormat>Màn hình rộng</PresentationFormat>
  <Paragraphs>107</Paragraphs>
  <Slides>14</Slides>
  <Notes>2</Notes>
  <HiddenSlides>0</HiddenSlides>
  <MMClips>5</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14</vt:i4>
      </vt:variant>
    </vt:vector>
  </HeadingPairs>
  <TitlesOfParts>
    <vt:vector size="25" baseType="lpstr">
      <vt:lpstr>等线</vt:lpstr>
      <vt:lpstr>Arial</vt:lpstr>
      <vt:lpstr>Calibri</vt:lpstr>
      <vt:lpstr>Calibri Light</vt:lpstr>
      <vt:lpstr>Times New Roman</vt:lpstr>
      <vt:lpstr>UTM Avo</vt:lpstr>
      <vt:lpstr>UTM Cookies</vt:lpstr>
      <vt:lpstr>Wingdings</vt:lpstr>
      <vt:lpstr>Office Theme</vt:lpstr>
      <vt:lpstr>1_Tema de Office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10</cp:lastModifiedBy>
  <cp:revision>57</cp:revision>
  <dcterms:created xsi:type="dcterms:W3CDTF">2021-06-02T02:35:09Z</dcterms:created>
  <dcterms:modified xsi:type="dcterms:W3CDTF">2023-03-30T07:33:07Z</dcterms:modified>
</cp:coreProperties>
</file>