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65" r:id="rId3"/>
    <p:sldMasterId id="2147483668" r:id="rId4"/>
    <p:sldMasterId id="2147483670" r:id="rId5"/>
    <p:sldMasterId id="2147483709" r:id="rId6"/>
  </p:sldMasterIdLst>
  <p:notesMasterIdLst>
    <p:notesMasterId r:id="rId25"/>
  </p:notesMasterIdLst>
  <p:handoutMasterIdLst>
    <p:handoutMasterId r:id="rId26"/>
  </p:handoutMasterIdLst>
  <p:sldIdLst>
    <p:sldId id="597" r:id="rId7"/>
    <p:sldId id="257" r:id="rId8"/>
    <p:sldId id="599" r:id="rId9"/>
    <p:sldId id="328" r:id="rId10"/>
    <p:sldId id="594" r:id="rId11"/>
    <p:sldId id="595" r:id="rId12"/>
    <p:sldId id="596" r:id="rId13"/>
    <p:sldId id="378" r:id="rId14"/>
    <p:sldId id="574" r:id="rId15"/>
    <p:sldId id="576" r:id="rId16"/>
    <p:sldId id="348" r:id="rId17"/>
    <p:sldId id="575" r:id="rId18"/>
    <p:sldId id="578" r:id="rId19"/>
    <p:sldId id="579" r:id="rId20"/>
    <p:sldId id="577" r:id="rId21"/>
    <p:sldId id="385" r:id="rId22"/>
    <p:sldId id="601" r:id="rId23"/>
    <p:sldId id="600" r:id="rId2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s MC" initials="TM" lastIdx="2" clrIdx="0"/>
  <p:cmAuthor id="2" name="Mai Trang" initials="MT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34C"/>
    <a:srgbClr val="3333CC"/>
    <a:srgbClr val="CC0000"/>
    <a:srgbClr val="0DFFD1"/>
    <a:srgbClr val="66FF99"/>
    <a:srgbClr val="FFCC99"/>
    <a:srgbClr val="C6F3FE"/>
    <a:srgbClr val="6AFAFE"/>
    <a:srgbClr val="A4EDFE"/>
    <a:srgbClr val="0E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232" d="100"/>
        <a:sy n="232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1728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841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A5224-8D3D-4584-AF15-B4FED31CCA84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7A35F-0CF6-4635-9024-F86C254021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54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7</a:t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Hđ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tết</a:t>
            </a:r>
            <a:endParaRPr lang="en-US" dirty="0"/>
          </a:p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sgk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56</a:t>
            </a:r>
          </a:p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2 </a:t>
            </a:r>
            <a:r>
              <a:rPr lang="en-US" dirty="0" err="1"/>
              <a:t>bạn</a:t>
            </a:r>
            <a:r>
              <a:rPr lang="en-US" dirty="0"/>
              <a:t> 1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mọi</a:t>
            </a:r>
            <a:r>
              <a:rPr lang="en-US" dirty="0"/>
              <a:t> ng</a:t>
            </a:r>
            <a:r>
              <a:rPr lang="vi-VN" dirty="0"/>
              <a:t>ười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Hđ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tết</a:t>
            </a:r>
            <a:endParaRPr lang="en-US" dirty="0"/>
          </a:p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sgk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56</a:t>
            </a:r>
          </a:p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2 </a:t>
            </a:r>
            <a:r>
              <a:rPr lang="en-US" dirty="0" err="1"/>
              <a:t>bạn</a:t>
            </a:r>
            <a:r>
              <a:rPr lang="en-US" dirty="0"/>
              <a:t> 1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mọi</a:t>
            </a:r>
            <a:r>
              <a:rPr lang="en-US" dirty="0"/>
              <a:t> ng</a:t>
            </a:r>
            <a:r>
              <a:rPr lang="vi-VN" dirty="0"/>
              <a:t>ười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600" kern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600" kern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52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0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77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0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72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52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22" r:id="rId2"/>
  </p:sldLayoutIdLs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723" r:id="rId3"/>
  </p:sldLayoutIdLs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7200" b="1" dirty="0"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lang="zh-CN" altLang="en-US" sz="7200" b="1" dirty="0"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75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27270" y="1685330"/>
            <a:ext cx="63432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53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01439" y="16532"/>
            <a:ext cx="11288672" cy="6564219"/>
            <a:chOff x="1001439" y="16532"/>
            <a:chExt cx="11288672" cy="6564219"/>
          </a:xfrm>
        </p:grpSpPr>
        <p:grpSp>
          <p:nvGrpSpPr>
            <p:cNvPr id="4" name="组合 3"/>
            <p:cNvGrpSpPr/>
            <p:nvPr/>
          </p:nvGrpSpPr>
          <p:grpSpPr>
            <a:xfrm>
              <a:off x="1762540" y="16532"/>
              <a:ext cx="10527571" cy="6405162"/>
              <a:chOff x="1204170" y="180882"/>
              <a:chExt cx="7195659" cy="429293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4170" y="180882"/>
                <a:ext cx="7195659" cy="4292930"/>
              </a:xfrm>
              <a:prstGeom prst="rect">
                <a:avLst/>
              </a:prstGeom>
            </p:spPr>
          </p:pic>
          <p:sp>
            <p:nvSpPr>
              <p:cNvPr id="6" name="椭圆 5"/>
              <p:cNvSpPr/>
              <p:nvPr/>
            </p:nvSpPr>
            <p:spPr>
              <a:xfrm>
                <a:off x="1273827" y="2450575"/>
                <a:ext cx="5784578" cy="902703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4800" b="1" dirty="0" err="1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Cử</a:t>
                </a:r>
                <a:r>
                  <a:rPr lang="en-US" sz="4800" b="1" dirty="0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động</a:t>
                </a:r>
                <a:r>
                  <a:rPr lang="en-US" sz="4800" b="1" dirty="0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sz="4800" b="1" dirty="0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cảm</a:t>
                </a:r>
                <a:r>
                  <a:rPr lang="en-US" sz="4800" b="1" dirty="0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3333CC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nhận</a:t>
                </a:r>
                <a:endParaRPr lang="zh-CN" altLang="en-US" sz="4800" b="1" dirty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椭圆 5"/>
              <p:cNvSpPr/>
              <p:nvPr/>
            </p:nvSpPr>
            <p:spPr>
              <a:xfrm>
                <a:off x="1373897" y="1218285"/>
                <a:ext cx="5584439" cy="1283743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altLang="zh-CN" sz="6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altLang="zh-CN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6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altLang="zh-CN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&amp; 2</a:t>
                </a:r>
                <a:endParaRPr lang="zh-CN" alt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439" y="3727106"/>
              <a:ext cx="2021331" cy="285364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227" y="568136"/>
              <a:ext cx="1950757" cy="24369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546" y="927994"/>
            <a:ext cx="5804452" cy="4872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64" y="23590"/>
            <a:ext cx="12078271" cy="89255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5139" y="3027592"/>
            <a:ext cx="6228518" cy="2772707"/>
            <a:chOff x="159026" y="2213113"/>
            <a:chExt cx="5645429" cy="3101009"/>
          </a:xfrm>
        </p:grpSpPr>
        <p:sp>
          <p:nvSpPr>
            <p:cNvPr id="7" name="Cloud 6"/>
            <p:cNvSpPr/>
            <p:nvPr/>
          </p:nvSpPr>
          <p:spPr>
            <a:xfrm>
              <a:off x="159026" y="2213113"/>
              <a:ext cx="5645429" cy="3101009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02365" y="2907173"/>
              <a:ext cx="4585252" cy="18155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Q</a:t>
              </a:r>
              <a:r>
                <a:rPr lang="vi-VN" sz="32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Courier New" panose="02070309020205020404" pitchFamily="49" charset="0"/>
                  <a:cs typeface="Times New Roman" panose="02020603050405020304" pitchFamily="18" charset="0"/>
                </a:rPr>
                <a:t>uan sát hình và đọc hướng dẫn thực hiện động tác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-28434" y="5930006"/>
            <a:ext cx="12248865" cy="9541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xương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đổi</a:t>
            </a:r>
            <a:r>
              <a:rPr lang="en-US" sz="2800" b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như thế </a:t>
            </a:r>
            <a:r>
              <a:rPr 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llout: Down Arrow 12"/>
          <p:cNvSpPr/>
          <p:nvPr/>
        </p:nvSpPr>
        <p:spPr>
          <a:xfrm>
            <a:off x="159025" y="1211618"/>
            <a:ext cx="6064354" cy="1981724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53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01439" y="0"/>
            <a:ext cx="11390582" cy="6580751"/>
            <a:chOff x="1001439" y="0"/>
            <a:chExt cx="11390582" cy="6580751"/>
          </a:xfrm>
        </p:grpSpPr>
        <p:grpSp>
          <p:nvGrpSpPr>
            <p:cNvPr id="4" name="组合 3"/>
            <p:cNvGrpSpPr/>
            <p:nvPr/>
          </p:nvGrpSpPr>
          <p:grpSpPr>
            <a:xfrm>
              <a:off x="1713723" y="0"/>
              <a:ext cx="10678298" cy="6405162"/>
              <a:chOff x="1170804" y="169802"/>
              <a:chExt cx="7298682" cy="429293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3827" y="169802"/>
                <a:ext cx="7195659" cy="4292930"/>
              </a:xfrm>
              <a:prstGeom prst="rect">
                <a:avLst/>
              </a:prstGeom>
            </p:spPr>
          </p:pic>
          <p:sp>
            <p:nvSpPr>
              <p:cNvPr id="6" name="椭圆 5"/>
              <p:cNvSpPr/>
              <p:nvPr/>
            </p:nvSpPr>
            <p:spPr>
              <a:xfrm>
                <a:off x="1170804" y="2351959"/>
                <a:ext cx="6477477" cy="902703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sz="4800" b="1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Xác</a:t>
                </a:r>
                <a:r>
                  <a:rPr lang="en-US" sz="4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định</a:t>
                </a:r>
                <a:r>
                  <a:rPr lang="en-US" sz="4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vị</a:t>
                </a:r>
                <a:r>
                  <a:rPr lang="en-US" sz="4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trí</a:t>
                </a:r>
                <a:r>
                  <a:rPr lang="en-US" sz="4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lang="en-US" sz="4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khớp</a:t>
                </a:r>
                <a:endParaRPr lang="zh-CN" alt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椭圆 5"/>
              <p:cNvSpPr/>
              <p:nvPr/>
            </p:nvSpPr>
            <p:spPr>
              <a:xfrm>
                <a:off x="1373897" y="1218285"/>
                <a:ext cx="5584439" cy="1283743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US" altLang="zh-CN" sz="6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altLang="zh-CN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6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altLang="zh-CN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endParaRPr lang="zh-CN" alt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439" y="3727106"/>
              <a:ext cx="2021331" cy="285364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227" y="568136"/>
              <a:ext cx="1950757" cy="24369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 noChangeArrowheads="1"/>
          </p:cNvSpPr>
          <p:nvPr/>
        </p:nvSpPr>
        <p:spPr bwMode="auto">
          <a:xfrm>
            <a:off x="1762538" y="414130"/>
            <a:ext cx="9939131" cy="480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57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914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Clr>
                <a:srgbClr val="1A0057"/>
              </a:buClr>
              <a:buFont typeface="Wingdings" panose="05000000000000000000" pitchFamily="2" charset="2"/>
              <a:buChar char="v"/>
            </a:pP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Hãy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làm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động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tác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theo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yêu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cầu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sau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:</a:t>
            </a:r>
          </a:p>
          <a:p>
            <a:pPr marL="228600" indent="0" algn="just">
              <a:buClr>
                <a:srgbClr val="1A0057"/>
              </a:buClr>
            </a:pPr>
            <a:endParaRPr lang="en-US" altLang="zh-C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 Slab Regular" charset="0"/>
            </a:endParaRPr>
          </a:p>
          <a:p>
            <a:pPr lvl="1" algn="just">
              <a:buClr>
                <a:srgbClr val="1A0057"/>
              </a:buClr>
              <a:buFont typeface="Wingdings" panose="05000000000000000000" pitchFamily="2" charset="2"/>
              <a:buChar char="Ø"/>
            </a:pP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xoay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cánh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tay</a:t>
            </a:r>
            <a:endParaRPr lang="en-US" altLang="zh-C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 Slab Regular" charset="0"/>
            </a:endParaRPr>
          </a:p>
          <a:p>
            <a:pPr marL="685800" lvl="1" indent="0" algn="just">
              <a:buClr>
                <a:srgbClr val="1A0057"/>
              </a:buClr>
            </a:pPr>
            <a:endParaRPr lang="en-US" altLang="zh-C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 Slab Regular" charset="0"/>
            </a:endParaRPr>
          </a:p>
          <a:p>
            <a:pPr lvl="1" algn="just">
              <a:buClr>
                <a:srgbClr val="1A0057"/>
              </a:buClr>
              <a:buFont typeface="Wingdings" panose="05000000000000000000" pitchFamily="2" charset="2"/>
              <a:buChar char="Ø"/>
            </a:pPr>
            <a:r>
              <a:rPr lang="en-US" altLang="zh-CN" sz="4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gập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tay</a:t>
            </a:r>
            <a:endParaRPr lang="en-US" altLang="zh-C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 Slab Regular" charset="0"/>
            </a:endParaRPr>
          </a:p>
          <a:p>
            <a:pPr lvl="1" algn="just">
              <a:buClr>
                <a:srgbClr val="1A0057"/>
              </a:buClr>
              <a:buFont typeface="Wingdings" panose="05000000000000000000" pitchFamily="2" charset="2"/>
              <a:buChar char="Ø"/>
            </a:pPr>
            <a:endParaRPr lang="en-US" altLang="zh-C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 Slab Regular" charset="0"/>
            </a:endParaRPr>
          </a:p>
          <a:p>
            <a:pPr lvl="1" algn="just">
              <a:buClr>
                <a:srgbClr val="1A0057"/>
              </a:buClr>
              <a:buFont typeface="Wingdings" panose="05000000000000000000" pitchFamily="2" charset="2"/>
              <a:buChar char="Ø"/>
            </a:pP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ngồi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xuống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và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đứng</a:t>
            </a:r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 Slab Regular" charset="0"/>
              </a:rPr>
              <a:t>lên</a:t>
            </a:r>
            <a:endParaRPr lang="en-US" altLang="zh-C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 Slab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0738" y="5674429"/>
            <a:ext cx="66427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mÅ©i tÃ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79" y="439558"/>
            <a:ext cx="1964773" cy="196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55850" y="704229"/>
            <a:ext cx="428914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8999" y="2404332"/>
            <a:ext cx="9753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6079" y="3161007"/>
            <a:ext cx="9753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25125" y="2659558"/>
            <a:ext cx="8404765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bài 21 (Tiết 2 –tr. 80, 81)</a:t>
            </a:r>
          </a:p>
          <a:p>
            <a:pPr algn="ctr"/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D23AA5-639E-4C94-AE7A-455C411EDFDA}"/>
              </a:ext>
            </a:extLst>
          </p:cNvPr>
          <p:cNvSpPr/>
          <p:nvPr/>
        </p:nvSpPr>
        <p:spPr>
          <a:xfrm>
            <a:off x="2525125" y="1020213"/>
            <a:ext cx="8404765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tiết học sau</a:t>
            </a:r>
          </a:p>
          <a:p>
            <a:pPr algn="ctr"/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00457" y="150894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30406" y="4659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mức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khớp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4560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6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8"/>
          <p:cNvSpPr txBox="1">
            <a:spLocks noChangeArrowheads="1"/>
          </p:cNvSpPr>
          <p:nvPr/>
        </p:nvSpPr>
        <p:spPr bwMode="auto">
          <a:xfrm>
            <a:off x="1703388" y="5805488"/>
            <a:ext cx="89646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80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703387" y="2980155"/>
            <a:ext cx="966852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8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CƠ QUAN VẬN ĐỘNG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F36373-EF76-439F-98E9-EB9191742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399" y="1972215"/>
            <a:ext cx="914474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 – TIẾT 1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00457" y="150894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30406" y="4659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mức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khớp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9135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86991" y="749850"/>
            <a:ext cx="47088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Khám phá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79374" y="2307988"/>
            <a:ext cx="84151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5400" b="1" dirty="0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33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endParaRPr lang="en-US" sz="54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1" y="181726"/>
            <a:ext cx="7848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Thực hiện một hoạt động như viết hoặc múa.</a:t>
            </a:r>
          </a:p>
          <a:p>
            <a:pPr algn="just"/>
            <a:r>
              <a:rPr lang="vi-VN" sz="2800" dirty="0">
                <a:latin typeface="+mj-lt"/>
              </a:rPr>
              <a:t>Bộ phận nào của cơ thể giúp em thực hiện hoạt động đó?</a:t>
            </a:r>
            <a:endParaRPr lang="en-US" sz="2800" dirty="0">
              <a:latin typeface="+mj-lt"/>
            </a:endParaRPr>
          </a:p>
        </p:txBody>
      </p:sp>
      <p:pic>
        <p:nvPicPr>
          <p:cNvPr id="3074" name="Picture 2" descr="157 Clip Art, School - Boy Writing Cartoon - 361x500 PNG Download - PNGki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033" y="1333500"/>
            <a:ext cx="7810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ppy Cute Kid Boy Dance With Music Stock Vector - Illustration of young,  comic: 16649483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675" y="948359"/>
            <a:ext cx="5524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120348" y="3710609"/>
            <a:ext cx="1007165" cy="940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51374" y="2769705"/>
            <a:ext cx="1007165" cy="940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830629" y="2156792"/>
            <a:ext cx="1007165" cy="9409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111158" y="4668907"/>
            <a:ext cx="2212286" cy="16222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E54D9955-4F80-31E4-66F3-E38FADC43F1C}"/>
              </a:ext>
            </a:extLst>
          </p:cNvPr>
          <p:cNvSpPr/>
          <p:nvPr/>
        </p:nvSpPr>
        <p:spPr>
          <a:xfrm>
            <a:off x="9830629" y="6472859"/>
            <a:ext cx="1656521" cy="30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4225B74-9242-6312-BE6C-BE0B28B5F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429" y="6472858"/>
            <a:ext cx="1656521" cy="248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các hình dưới đây, chỉ và nói tên một số cơ, xương và khớp của cơ thể.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29" y="1360700"/>
            <a:ext cx="3133193" cy="548308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77922" y="1378424"/>
            <a:ext cx="2534258" cy="614149"/>
            <a:chOff x="777922" y="1378424"/>
            <a:chExt cx="2534258" cy="614149"/>
          </a:xfrm>
        </p:grpSpPr>
        <p:sp>
          <p:nvSpPr>
            <p:cNvPr id="32" name="Oval 31"/>
            <p:cNvSpPr/>
            <p:nvPr/>
          </p:nvSpPr>
          <p:spPr>
            <a:xfrm>
              <a:off x="777922" y="1378424"/>
              <a:ext cx="614150" cy="614149"/>
            </a:xfrm>
            <a:prstGeom prst="ellipse">
              <a:avLst/>
            </a:prstGeom>
            <a:solidFill>
              <a:srgbClr val="F7F2B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392072" y="1423888"/>
              <a:ext cx="19201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 xương</a:t>
              </a:r>
              <a:endParaRPr lang="en-US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5667425" y="1603694"/>
            <a:ext cx="332212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31822" y="1951712"/>
            <a:ext cx="11744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895833" y="2647748"/>
            <a:ext cx="144893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287776" y="3070827"/>
            <a:ext cx="33113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669786" y="3466612"/>
            <a:ext cx="12364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838608" y="3879067"/>
            <a:ext cx="29797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936777" y="4807114"/>
            <a:ext cx="14079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976048" y="2518094"/>
            <a:ext cx="115677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266364" y="3412020"/>
            <a:ext cx="162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749219" y="5186229"/>
            <a:ext cx="162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/>
          <p:cNvSpPr/>
          <p:nvPr/>
        </p:nvSpPr>
        <p:spPr>
          <a:xfrm>
            <a:off x="8989553" y="1400129"/>
            <a:ext cx="192010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Xương đầu</a:t>
            </a:r>
          </a:p>
        </p:txBody>
      </p:sp>
      <p:sp>
        <p:nvSpPr>
          <p:cNvPr id="54" name="Rectangle: Rounded Corners 53"/>
          <p:cNvSpPr/>
          <p:nvPr/>
        </p:nvSpPr>
        <p:spPr>
          <a:xfrm>
            <a:off x="6906240" y="1747390"/>
            <a:ext cx="192010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Xương mặt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: Rounded Corners 60"/>
          <p:cNvSpPr/>
          <p:nvPr/>
        </p:nvSpPr>
        <p:spPr>
          <a:xfrm>
            <a:off x="7344770" y="2440087"/>
            <a:ext cx="2135638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Xương sườn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: Rounded Corners 64"/>
          <p:cNvSpPr/>
          <p:nvPr/>
        </p:nvSpPr>
        <p:spPr>
          <a:xfrm>
            <a:off x="9599153" y="2853614"/>
            <a:ext cx="1814925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Xương tay</a:t>
            </a:r>
          </a:p>
        </p:txBody>
      </p:sp>
      <p:sp>
        <p:nvSpPr>
          <p:cNvPr id="66" name="Rectangle: Rounded Corners 65"/>
          <p:cNvSpPr/>
          <p:nvPr/>
        </p:nvSpPr>
        <p:spPr>
          <a:xfrm>
            <a:off x="6904501" y="3224110"/>
            <a:ext cx="2694652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Xương cột sống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: Rounded Corners 66"/>
          <p:cNvSpPr/>
          <p:nvPr/>
        </p:nvSpPr>
        <p:spPr>
          <a:xfrm>
            <a:off x="8821003" y="3690007"/>
            <a:ext cx="208865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Xương chậu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: Rounded Corners 67"/>
          <p:cNvSpPr/>
          <p:nvPr/>
        </p:nvSpPr>
        <p:spPr>
          <a:xfrm>
            <a:off x="7344770" y="4594494"/>
            <a:ext cx="2088659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Xương chân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: Rounded Corners 68"/>
          <p:cNvSpPr/>
          <p:nvPr/>
        </p:nvSpPr>
        <p:spPr>
          <a:xfrm>
            <a:off x="2311258" y="2302899"/>
            <a:ext cx="1634644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Khớp vai</a:t>
            </a:r>
          </a:p>
        </p:txBody>
      </p:sp>
      <p:sp>
        <p:nvSpPr>
          <p:cNvPr id="70" name="Rectangle: Rounded Corners 69"/>
          <p:cNvSpPr/>
          <p:nvPr/>
        </p:nvSpPr>
        <p:spPr>
          <a:xfrm>
            <a:off x="724782" y="3208455"/>
            <a:ext cx="2541582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Khớp khuỷu tay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: Rounded Corners 70"/>
          <p:cNvSpPr/>
          <p:nvPr/>
        </p:nvSpPr>
        <p:spPr>
          <a:xfrm>
            <a:off x="1333698" y="4997795"/>
            <a:ext cx="2415521" cy="407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Khớp đầu gối</a:t>
            </a:r>
          </a:p>
        </p:txBody>
      </p:sp>
      <p:sp>
        <p:nvSpPr>
          <p:cNvPr id="72" name="Rectangle: Rounded Corners 71"/>
          <p:cNvSpPr/>
          <p:nvPr/>
        </p:nvSpPr>
        <p:spPr>
          <a:xfrm>
            <a:off x="8605358" y="1360700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3" name="Rectangle: Rounded Corners 72"/>
          <p:cNvSpPr/>
          <p:nvPr/>
        </p:nvSpPr>
        <p:spPr>
          <a:xfrm>
            <a:off x="6536738" y="1720597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4" name="Rectangle: Rounded Corners 73"/>
          <p:cNvSpPr/>
          <p:nvPr/>
        </p:nvSpPr>
        <p:spPr>
          <a:xfrm>
            <a:off x="6975727" y="2417311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Rectangle: Rounded Corners 74"/>
          <p:cNvSpPr/>
          <p:nvPr/>
        </p:nvSpPr>
        <p:spPr>
          <a:xfrm>
            <a:off x="9239481" y="2844316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6" name="Rectangle: Rounded Corners 75"/>
          <p:cNvSpPr/>
          <p:nvPr/>
        </p:nvSpPr>
        <p:spPr>
          <a:xfrm>
            <a:off x="6561233" y="3220297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Rectangle: Rounded Corners 76"/>
          <p:cNvSpPr/>
          <p:nvPr/>
        </p:nvSpPr>
        <p:spPr>
          <a:xfrm>
            <a:off x="8412589" y="3657383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8" name="Rectangle: Rounded Corners 77"/>
          <p:cNvSpPr/>
          <p:nvPr/>
        </p:nvSpPr>
        <p:spPr>
          <a:xfrm>
            <a:off x="6975727" y="4568351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9" name="Rectangle: Rounded Corners 78"/>
          <p:cNvSpPr/>
          <p:nvPr/>
        </p:nvSpPr>
        <p:spPr>
          <a:xfrm>
            <a:off x="3825439" y="2291583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0" name="Rectangle: Rounded Corners 79"/>
          <p:cNvSpPr/>
          <p:nvPr/>
        </p:nvSpPr>
        <p:spPr>
          <a:xfrm>
            <a:off x="3185163" y="3191591"/>
            <a:ext cx="453022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1" name="Rectangle: Rounded Corners 80"/>
          <p:cNvSpPr/>
          <p:nvPr/>
        </p:nvSpPr>
        <p:spPr>
          <a:xfrm>
            <a:off x="3592433" y="4968767"/>
            <a:ext cx="686028" cy="453022"/>
          </a:xfrm>
          <a:prstGeom prst="roundRect">
            <a:avLst/>
          </a:prstGeom>
          <a:solidFill>
            <a:srgbClr val="FA7E26"/>
          </a:solidFill>
          <a:ln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83" name="Khám Phá Hệ xương_ cấu tạo và chức năng của xương _ Phim hoạt hình Hay Nhất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6072" y="1196269"/>
            <a:ext cx="8072331" cy="4540686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579390" y="5677247"/>
            <a:ext cx="2970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4.07407E-6 L -4.16667E-7 -0.07223 " pathEditMode="relative" rAng="0" ptsTypes="AA">
                                      <p:cBhvr>
                                        <p:cTn id="1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74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</p:childTnLst>
        </p:cTn>
      </p:par>
    </p:tnLst>
    <p:bldLst>
      <p:bldP spid="4" grpId="0"/>
      <p:bldP spid="53" grpId="0" bldLvl="0" animBg="1"/>
      <p:bldP spid="54" grpId="0" bldLvl="0" animBg="1"/>
      <p:bldP spid="61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/>
      <p:bldP spid="8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các hình dưới đây, chỉ và nói tên một số cơ, xương và khớp của cơ thể.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3.Hệ cơ - Chương II. Phần mềm học tậ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146" y="1423888"/>
            <a:ext cx="4303643" cy="537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773168" y="188266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62478" y="2714111"/>
            <a:ext cx="1706447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470305" y="2943401"/>
            <a:ext cx="9738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73168" y="3654206"/>
            <a:ext cx="33113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99661" y="4474716"/>
            <a:ext cx="123645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/>
          <p:cNvSpPr/>
          <p:nvPr/>
        </p:nvSpPr>
        <p:spPr>
          <a:xfrm>
            <a:off x="7905051" y="1691990"/>
            <a:ext cx="1396521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Cơ mặt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1942035" y="2502912"/>
            <a:ext cx="1603081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Cơ ngực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7813173" y="2760539"/>
            <a:ext cx="2135638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cánh tay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9084545" y="3436993"/>
            <a:ext cx="1814925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bụng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7334376" y="4232214"/>
            <a:ext cx="1363860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Cơ đùi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7520856" y="165256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3478969" y="2479966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7444130" y="2737763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8724873" y="3427695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6991108" y="422840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77922" y="1378424"/>
            <a:ext cx="2534258" cy="614149"/>
            <a:chOff x="777922" y="1378424"/>
            <a:chExt cx="2534258" cy="614149"/>
          </a:xfrm>
        </p:grpSpPr>
        <p:sp>
          <p:nvSpPr>
            <p:cNvPr id="28" name="Oval 27"/>
            <p:cNvSpPr/>
            <p:nvPr/>
          </p:nvSpPr>
          <p:spPr>
            <a:xfrm>
              <a:off x="777922" y="1378424"/>
              <a:ext cx="614150" cy="614149"/>
            </a:xfrm>
            <a:prstGeom prst="ellipse">
              <a:avLst/>
            </a:prstGeom>
            <a:solidFill>
              <a:srgbClr val="F7F2B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92072" y="1423888"/>
              <a:ext cx="19201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 cơ</a:t>
              </a:r>
              <a:endParaRPr lang="en-US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5094" y="1341280"/>
            <a:ext cx="7708386" cy="433596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79390" y="5677247"/>
            <a:ext cx="2970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4.07407E-6 L -4.16667E-7 -0.07223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4" grpId="0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30" grpId="0"/>
      <p:bldP spid="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27270" y="1685330"/>
            <a:ext cx="63432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1128" y="280889"/>
            <a:ext cx="112261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852" y="1047038"/>
            <a:ext cx="7083584" cy="58109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2764" y="1047038"/>
            <a:ext cx="3445565" cy="2279258"/>
            <a:chOff x="92764" y="1047038"/>
            <a:chExt cx="3445565" cy="2279258"/>
          </a:xfrm>
        </p:grpSpPr>
        <p:sp>
          <p:nvSpPr>
            <p:cNvPr id="6" name="Cloud 5"/>
            <p:cNvSpPr/>
            <p:nvPr/>
          </p:nvSpPr>
          <p:spPr>
            <a:xfrm>
              <a:off x="92764" y="1047038"/>
              <a:ext cx="3445565" cy="2279258"/>
            </a:xfrm>
            <a:prstGeom prst="cloud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44555" y="1338470"/>
              <a:ext cx="2941982" cy="14842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000" dirty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dirty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000" dirty="0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lang="en-US" sz="4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642</Words>
  <Application>Microsoft Office PowerPoint</Application>
  <PresentationFormat>Màn hình rộng</PresentationFormat>
  <Paragraphs>99</Paragraphs>
  <Slides>18</Slides>
  <Notes>9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18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Times New Roman</vt:lpstr>
      <vt:lpstr>Wingdings</vt:lpstr>
      <vt:lpstr>3_Office Theme</vt:lpstr>
      <vt:lpstr>www.33ppt.com</vt:lpstr>
      <vt:lpstr>1_www.33ppt.com</vt:lpstr>
      <vt:lpstr>2_www.33ppt.com</vt:lpstr>
      <vt:lpstr>3_www.33ppt.com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Windows 10</cp:lastModifiedBy>
  <cp:revision>292</cp:revision>
  <cp:lastPrinted>2020-11-27T05:16:00Z</cp:lastPrinted>
  <dcterms:created xsi:type="dcterms:W3CDTF">2020-10-15T05:43:00Z</dcterms:created>
  <dcterms:modified xsi:type="dcterms:W3CDTF">2023-02-24T04:51:11Z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9227D07DF7944A6AB9AC94762357E259</vt:lpwstr>
  </property>
  <property fmtid="{D5CDD505-2E9C-101B-9397-08002B2CF9AE}" pid="3" name="KSOProductBuildVer">
    <vt:lpwstr>2057-11.2.0.10258</vt:lpwstr>
  </property>
</Properties>
</file>