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7"/>
  </p:notesMasterIdLst>
  <p:sldIdLst>
    <p:sldId id="345" r:id="rId2"/>
    <p:sldId id="266" r:id="rId3"/>
    <p:sldId id="268" r:id="rId4"/>
    <p:sldId id="278" r:id="rId5"/>
    <p:sldId id="270" r:id="rId6"/>
    <p:sldId id="347" r:id="rId7"/>
    <p:sldId id="256" r:id="rId8"/>
    <p:sldId id="258" r:id="rId9"/>
    <p:sldId id="677" r:id="rId10"/>
    <p:sldId id="259" r:id="rId11"/>
    <p:sldId id="322" r:id="rId12"/>
    <p:sldId id="350" r:id="rId13"/>
    <p:sldId id="675" r:id="rId14"/>
    <p:sldId id="312" r:id="rId15"/>
    <p:sldId id="666" r:id="rId16"/>
    <p:sldId id="260" r:id="rId17"/>
    <p:sldId id="344" r:id="rId18"/>
    <p:sldId id="667" r:id="rId19"/>
    <p:sldId id="262" r:id="rId20"/>
    <p:sldId id="328" r:id="rId21"/>
    <p:sldId id="349" r:id="rId22"/>
    <p:sldId id="310" r:id="rId23"/>
    <p:sldId id="330" r:id="rId24"/>
    <p:sldId id="364" r:id="rId25"/>
    <p:sldId id="341" r:id="rId26"/>
  </p:sldIdLst>
  <p:sldSz cx="12161838" cy="6858000"/>
  <p:notesSz cx="6858000" cy="9144000"/>
  <p:embeddedFontLst>
    <p:embeddedFont>
      <p:font typeface="Anaheim" panose="020B0604020202020204" charset="0"/>
      <p:regular r:id="rId28"/>
    </p:embeddedFont>
    <p:embeddedFont>
      <p:font typeface="Annie Use Your Telescope" panose="020B0604020202020204" charset="0"/>
      <p:regular r:id="rId29"/>
    </p:embeddedFont>
    <p:embeddedFont>
      <p:font typeface="Arial-Rounded" panose="020B0500000000000000" charset="0"/>
      <p:regular r:id="rId30"/>
    </p:embeddedFont>
    <p:embeddedFont>
      <p:font typeface="Barlow Condensed" panose="00000506000000000000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Exo" panose="020B0604020202020204" charset="0"/>
      <p:regular r:id="rId43"/>
      <p:bold r:id="rId44"/>
      <p:italic r:id="rId45"/>
      <p:boldItalic r:id="rId46"/>
    </p:embeddedFont>
    <p:embeddedFont>
      <p:font typeface="HP001 5 hàng" panose="020B0603050302020204" pitchFamily="34" charset="0"/>
      <p:regular r:id="rId47"/>
      <p:bold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87845" autoAdjust="0"/>
  </p:normalViewPr>
  <p:slideViewPr>
    <p:cSldViewPr snapToGrid="0">
      <p:cViewPr varScale="1">
        <p:scale>
          <a:sx n="64" d="100"/>
          <a:sy n="64" d="100"/>
        </p:scale>
        <p:origin x="840" y="72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462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91F60-58A8-4D79-91FB-B1A592C072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3379D-F14D-4C4F-A472-B2AE9234513C}" type="slidenum">
              <a:rPr lang="vi-VN" smtClean="0">
                <a:solidFill>
                  <a:prstClr val="black"/>
                </a:solidFill>
              </a:rPr>
              <a:pPr/>
              <a:t>24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94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https://www.facebook.com/vuhong1972/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82">
              <a:defRPr/>
            </a:pPr>
            <a:fld id="{97142ECE-E74C-4854-9A8F-D75032BF8885}" type="slidenum">
              <a:rPr lang="zh-CN" altLang="en-US" smtClean="0">
                <a:solidFill>
                  <a:prstClr val="black"/>
                </a:solidFill>
              </a:rPr>
              <a:pPr defTabSz="457082">
                <a:defRPr/>
              </a:pPr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5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9.xml"/><Relationship Id="rId4" Type="http://schemas.openxmlformats.org/officeDocument/2006/relationships/slide" Target="../slides/slide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212" y="122634"/>
            <a:ext cx="11884074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2596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1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  <p:sldLayoutId id="2147483686" r:id="rId15"/>
    <p:sldLayoutId id="214748368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9.xml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image" Target="../media/image28.jp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1.xml"/><Relationship Id="rId9" Type="http://schemas.microsoft.com/office/2007/relationships/hdphoto" Target="../media/hdphoto7.wdp"/><Relationship Id="rId1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audio" Target="../media/audio10.wav"/><Relationship Id="rId15" Type="http://schemas.openxmlformats.org/officeDocument/2006/relationships/image" Target="../media/image34.gif"/><Relationship Id="rId10" Type="http://schemas.microsoft.com/office/2007/relationships/hdphoto" Target="../media/hdphoto9.wdp"/><Relationship Id="rId4" Type="http://schemas.openxmlformats.org/officeDocument/2006/relationships/audio" Target="../media/audio9.wav"/><Relationship Id="rId9" Type="http://schemas.openxmlformats.org/officeDocument/2006/relationships/image" Target="../media/image37.png"/><Relationship Id="rId1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0.wdp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audio" Target="../media/audio9.wav"/><Relationship Id="rId15" Type="http://schemas.openxmlformats.org/officeDocument/2006/relationships/slide" Target="slide20.xml"/><Relationship Id="rId10" Type="http://schemas.openxmlformats.org/officeDocument/2006/relationships/image" Target="../media/image37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audio" Target="../media/audio9.wav"/><Relationship Id="rId15" Type="http://schemas.openxmlformats.org/officeDocument/2006/relationships/image" Target="../media/image34.gif"/><Relationship Id="rId10" Type="http://schemas.microsoft.com/office/2007/relationships/hdphoto" Target="../media/hdphoto9.wdp"/><Relationship Id="rId4" Type="http://schemas.openxmlformats.org/officeDocument/2006/relationships/audio" Target="../media/audio10.wav"/><Relationship Id="rId9" Type="http://schemas.openxmlformats.org/officeDocument/2006/relationships/image" Target="../media/image37.png"/><Relationship Id="rId1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jp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jp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F52502-2EAC-EEEE-3BED-44D0BF87A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3DE2DC-DEC0-7848-D8B8-D4B28CB28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03681"/>
            <a:ext cx="1474755" cy="737377"/>
          </a:xfrm>
          <a:prstGeom prst="rect">
            <a:avLst/>
          </a:prstGeom>
        </p:spPr>
      </p:pic>
      <p:sp>
        <p:nvSpPr>
          <p:cNvPr id="176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689411" y="448756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800" b="1" dirty="0">
                <a:solidFill>
                  <a:schemeClr val="dk1"/>
                </a:solidFill>
              </a:rPr>
              <a:t> – li - </a:t>
            </a:r>
            <a:r>
              <a:rPr lang="en-US" sz="2800" b="1" dirty="0" err="1">
                <a:solidFill>
                  <a:schemeClr val="dk1"/>
                </a:solidFill>
              </a:rPr>
              <a:t>mét</a:t>
            </a:r>
            <a:endParaRPr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2520" y="1535681"/>
            <a:ext cx="3178978" cy="3052648"/>
          </a:xfrm>
          <a:prstGeom prst="rect">
            <a:avLst/>
          </a:prstGeom>
        </p:spPr>
      </p:pic>
      <p:sp>
        <p:nvSpPr>
          <p:cNvPr id="15" name="Google Shape;4363;p3">
            <a:extLst>
              <a:ext uri="{FF2B5EF4-FFF2-40B4-BE49-F238E27FC236}">
                <a16:creationId xmlns:a16="http://schemas.microsoft.com/office/drawing/2014/main" id="{F74924E5-9A37-4B7E-8FD1-06B8C0699038}"/>
              </a:ext>
            </a:extLst>
          </p:cNvPr>
          <p:cNvSpPr/>
          <p:nvPr/>
        </p:nvSpPr>
        <p:spPr>
          <a:xfrm>
            <a:off x="1118794" y="3569584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400" dirty="0"/>
          </a:p>
        </p:txBody>
      </p:sp>
      <p:sp>
        <p:nvSpPr>
          <p:cNvPr id="7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350456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Mi - li - mét </a:t>
            </a:r>
            <a:r>
              <a:rPr lang="vi-VN" sz="3600" dirty="0">
                <a:solidFill>
                  <a:schemeClr val="dk1"/>
                </a:solidFill>
              </a:rPr>
              <a:t>là một đơn vị đo độ dài.</a:t>
            </a:r>
            <a:endParaRPr lang="vi-VN" sz="2400" dirty="0"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442373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3600" dirty="0">
                <a:solidFill>
                  <a:srgbClr val="FF0000"/>
                </a:solidFill>
              </a:rPr>
              <a:t>Mi </a:t>
            </a:r>
            <a:r>
              <a:rPr lang="vi-VN" sz="3600" dirty="0">
                <a:solidFill>
                  <a:srgbClr val="FF0000"/>
                </a:solidFill>
              </a:rPr>
              <a:t>-</a:t>
            </a:r>
            <a:r>
              <a:rPr lang="it-IT" sz="3600" dirty="0">
                <a:solidFill>
                  <a:srgbClr val="FF0000"/>
                </a:solidFill>
              </a:rPr>
              <a:t> li - mét </a:t>
            </a:r>
            <a:r>
              <a:rPr lang="it-IT" sz="3600" dirty="0">
                <a:solidFill>
                  <a:schemeClr val="dk1"/>
                </a:solidFill>
              </a:rPr>
              <a:t>viết </a:t>
            </a:r>
            <a:r>
              <a:rPr lang="vi-VN" sz="3600" dirty="0">
                <a:solidFill>
                  <a:schemeClr val="dk1"/>
                </a:solidFill>
              </a:rPr>
              <a:t>tắt </a:t>
            </a:r>
            <a:r>
              <a:rPr lang="it-IT" sz="3600" dirty="0">
                <a:solidFill>
                  <a:schemeClr val="dk1"/>
                </a:solidFill>
              </a:rPr>
              <a:t>là </a:t>
            </a:r>
            <a:r>
              <a:rPr lang="it-IT" sz="3600" b="1" dirty="0">
                <a:solidFill>
                  <a:srgbClr val="FF0000"/>
                </a:solidFill>
              </a:rPr>
              <a:t>mm</a:t>
            </a:r>
            <a:r>
              <a:rPr lang="it-IT" sz="3600" dirty="0">
                <a:solidFill>
                  <a:schemeClr val="dk1"/>
                </a:solidFill>
              </a:rPr>
              <a:t>.</a:t>
            </a:r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9CAFB-0263-2B53-88F4-A154B09F5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794" y="1036957"/>
            <a:ext cx="7172919" cy="2467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mm</a:t>
            </a:r>
            <a:endParaRPr lang="en-US" sz="88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A13068-57B5-5DFC-FD58-8E0A1EE8DC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548" y="2020"/>
            <a:ext cx="1474755" cy="737377"/>
          </a:xfrm>
          <a:prstGeom prst="rect">
            <a:avLst/>
          </a:prstGeom>
        </p:spPr>
      </p:pic>
      <p:sp>
        <p:nvSpPr>
          <p:cNvPr id="3" name="Google Shape;4364;p3">
            <a:extLst>
              <a:ext uri="{FF2B5EF4-FFF2-40B4-BE49-F238E27FC236}">
                <a16:creationId xmlns:a16="http://schemas.microsoft.com/office/drawing/2014/main" id="{9A134E29-16B4-1858-7840-395A362B20EF}"/>
              </a:ext>
            </a:extLst>
          </p:cNvPr>
          <p:cNvSpPr txBox="1"/>
          <p:nvPr/>
        </p:nvSpPr>
        <p:spPr>
          <a:xfrm>
            <a:off x="1689411" y="171710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800" b="1" dirty="0">
                <a:solidFill>
                  <a:schemeClr val="dk1"/>
                </a:solidFill>
              </a:rPr>
              <a:t> – li - </a:t>
            </a:r>
            <a:r>
              <a:rPr lang="en-US" sz="2800" b="1" dirty="0" err="1">
                <a:solidFill>
                  <a:schemeClr val="dk1"/>
                </a:solidFill>
              </a:rPr>
              <a:t>mét</a:t>
            </a:r>
            <a:endParaRPr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5DA91-ECE2-8D0D-A1AD-57A763D59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2520" y="1510978"/>
            <a:ext cx="3178978" cy="3052648"/>
          </a:xfrm>
          <a:prstGeom prst="rect">
            <a:avLst/>
          </a:prstGeom>
        </p:spPr>
      </p:pic>
      <p:sp>
        <p:nvSpPr>
          <p:cNvPr id="6" name="Google Shape;4363;p3">
            <a:extLst>
              <a:ext uri="{FF2B5EF4-FFF2-40B4-BE49-F238E27FC236}">
                <a16:creationId xmlns:a16="http://schemas.microsoft.com/office/drawing/2014/main" id="{F923DDB9-3FCC-8179-AFF4-328D8FD95667}"/>
              </a:ext>
            </a:extLst>
          </p:cNvPr>
          <p:cNvSpPr/>
          <p:nvPr/>
        </p:nvSpPr>
        <p:spPr>
          <a:xfrm>
            <a:off x="1118794" y="3510139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400" dirty="0"/>
          </a:p>
        </p:txBody>
      </p:sp>
      <p:sp>
        <p:nvSpPr>
          <p:cNvPr id="7" name="Google Shape;4364;p3">
            <a:extLst>
              <a:ext uri="{FF2B5EF4-FFF2-40B4-BE49-F238E27FC236}">
                <a16:creationId xmlns:a16="http://schemas.microsoft.com/office/drawing/2014/main" id="{3A7733B1-F0C0-FA03-6C65-8E4139C5CCF3}"/>
              </a:ext>
            </a:extLst>
          </p:cNvPr>
          <p:cNvSpPr txBox="1"/>
          <p:nvPr/>
        </p:nvSpPr>
        <p:spPr>
          <a:xfrm>
            <a:off x="1300442" y="350456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Mi - li - mét </a:t>
            </a:r>
            <a:r>
              <a:rPr lang="vi-VN" sz="3600" dirty="0">
                <a:solidFill>
                  <a:schemeClr val="dk1"/>
                </a:solidFill>
              </a:rPr>
              <a:t>là một đơn vị đo độ dài.</a:t>
            </a:r>
            <a:endParaRPr lang="vi-VN" sz="2400" dirty="0"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9A82F389-8308-EBE8-60E8-328DF242AE3C}"/>
              </a:ext>
            </a:extLst>
          </p:cNvPr>
          <p:cNvSpPr txBox="1"/>
          <p:nvPr/>
        </p:nvSpPr>
        <p:spPr>
          <a:xfrm>
            <a:off x="1300442" y="442373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3600" dirty="0">
                <a:solidFill>
                  <a:srgbClr val="FF0000"/>
                </a:solidFill>
              </a:rPr>
              <a:t>Mi </a:t>
            </a:r>
            <a:r>
              <a:rPr lang="vi-VN" sz="3600" dirty="0">
                <a:solidFill>
                  <a:srgbClr val="FF0000"/>
                </a:solidFill>
              </a:rPr>
              <a:t>-</a:t>
            </a:r>
            <a:r>
              <a:rPr lang="it-IT" sz="3600" dirty="0">
                <a:solidFill>
                  <a:srgbClr val="FF0000"/>
                </a:solidFill>
              </a:rPr>
              <a:t> li - mét </a:t>
            </a:r>
            <a:r>
              <a:rPr lang="it-IT" sz="3600">
                <a:solidFill>
                  <a:schemeClr val="dk1"/>
                </a:solidFill>
              </a:rPr>
              <a:t>viết tắt là </a:t>
            </a:r>
            <a:r>
              <a:rPr lang="it-IT" sz="3600" b="1" dirty="0">
                <a:solidFill>
                  <a:srgbClr val="FF0000"/>
                </a:solidFill>
              </a:rPr>
              <a:t>mm</a:t>
            </a:r>
            <a:r>
              <a:rPr lang="it-IT" sz="3600" dirty="0">
                <a:solidFill>
                  <a:schemeClr val="dk1"/>
                </a:solidFill>
              </a:rPr>
              <a:t>.</a:t>
            </a:r>
            <a:endParaRPr lang="it-IT" sz="2400" dirty="0"/>
          </a:p>
        </p:txBody>
      </p:sp>
      <p:sp>
        <p:nvSpPr>
          <p:cNvPr id="9" name="Google Shape;4364;p3">
            <a:extLst>
              <a:ext uri="{FF2B5EF4-FFF2-40B4-BE49-F238E27FC236}">
                <a16:creationId xmlns:a16="http://schemas.microsoft.com/office/drawing/2014/main" id="{F0B5EA3F-B451-A9BA-A4ED-5340A1E2200C}"/>
              </a:ext>
            </a:extLst>
          </p:cNvPr>
          <p:cNvSpPr txBox="1"/>
          <p:nvPr/>
        </p:nvSpPr>
        <p:spPr>
          <a:xfrm>
            <a:off x="1300442" y="5334154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3600" b="1" dirty="0">
                <a:solidFill>
                  <a:srgbClr val="00B050"/>
                </a:solidFill>
              </a:rPr>
              <a:t>1 cm = 10 mm</a:t>
            </a:r>
            <a:r>
              <a:rPr lang="fi-FI" sz="3600" dirty="0">
                <a:solidFill>
                  <a:schemeClr val="dk1"/>
                </a:solidFill>
              </a:rPr>
              <a:t>; </a:t>
            </a:r>
            <a:r>
              <a:rPr lang="fi-FI" sz="3600" b="1" dirty="0">
                <a:solidFill>
                  <a:srgbClr val="00B0F0"/>
                </a:solidFill>
              </a:rPr>
              <a:t>1m = 1000 mm</a:t>
            </a:r>
            <a:r>
              <a:rPr lang="fi-FI" sz="3600" dirty="0">
                <a:solidFill>
                  <a:schemeClr val="dk1"/>
                </a:solidFill>
              </a:rPr>
              <a:t>.</a:t>
            </a:r>
            <a:endParaRPr lang="fi-FI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B3195E-1FB8-16B4-E0AB-F3993DC775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6391" r="-22"/>
          <a:stretch/>
        </p:blipFill>
        <p:spPr>
          <a:xfrm>
            <a:off x="1118794" y="1179714"/>
            <a:ext cx="7174485" cy="10760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26DB76-5525-2690-B836-637A8182DB7E}"/>
              </a:ext>
            </a:extLst>
          </p:cNvPr>
          <p:cNvSpPr/>
          <p:nvPr/>
        </p:nvSpPr>
        <p:spPr>
          <a:xfrm>
            <a:off x="1895708" y="1029962"/>
            <a:ext cx="769434" cy="7400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CDF14D-8DC6-EBDC-AD02-E100F56D2F57}"/>
              </a:ext>
            </a:extLst>
          </p:cNvPr>
          <p:cNvSpPr/>
          <p:nvPr/>
        </p:nvSpPr>
        <p:spPr>
          <a:xfrm>
            <a:off x="1813627" y="615596"/>
            <a:ext cx="8515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cm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32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0C96CD-1C30-B5B1-6D29-E3CBF1977C74}"/>
              </a:ext>
            </a:extLst>
          </p:cNvPr>
          <p:cNvSpPr txBox="1"/>
          <p:nvPr/>
        </p:nvSpPr>
        <p:spPr>
          <a:xfrm>
            <a:off x="1404829" y="2274838"/>
            <a:ext cx="9970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Dùng</a:t>
            </a:r>
            <a:r>
              <a:rPr lang="en-US" sz="4800" b="1" dirty="0"/>
              <a:t> </a:t>
            </a:r>
            <a:r>
              <a:rPr lang="en-US" sz="4800" b="1" dirty="0" err="1"/>
              <a:t>thước</a:t>
            </a:r>
            <a:r>
              <a:rPr lang="en-US" sz="4800" b="1" dirty="0"/>
              <a:t> </a:t>
            </a:r>
            <a:r>
              <a:rPr lang="en-US" sz="4800" b="1" dirty="0" err="1"/>
              <a:t>đo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dày</a:t>
            </a:r>
            <a:r>
              <a:rPr lang="en-US" sz="4800" b="1" dirty="0"/>
              <a:t> </a:t>
            </a:r>
            <a:r>
              <a:rPr lang="en-US" sz="4800" b="1" dirty="0" err="1"/>
              <a:t>quyển</a:t>
            </a:r>
            <a:r>
              <a:rPr lang="en-US" sz="4800" b="1" dirty="0"/>
              <a:t> </a:t>
            </a:r>
            <a:r>
              <a:rPr lang="en-US" sz="4800" b="1" dirty="0" err="1"/>
              <a:t>vở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</a:t>
            </a:r>
            <a:r>
              <a:rPr lang="en-US" sz="4800" b="1" dirty="0" err="1"/>
              <a:t>em</a:t>
            </a:r>
            <a:r>
              <a:rPr lang="en-US" sz="4800" b="1" dirty="0"/>
              <a:t> </a:t>
            </a:r>
            <a:r>
              <a:rPr lang="en-US" sz="4800" b="1" dirty="0" err="1"/>
              <a:t>bằng</a:t>
            </a:r>
            <a:r>
              <a:rPr lang="en-US" sz="4800" b="1" dirty="0"/>
              <a:t> </a:t>
            </a:r>
            <a:r>
              <a:rPr lang="en-US" sz="4800" b="1" dirty="0" err="1"/>
              <a:t>đơn</a:t>
            </a:r>
            <a:r>
              <a:rPr lang="en-US" sz="4800" b="1" dirty="0"/>
              <a:t> </a:t>
            </a:r>
            <a:r>
              <a:rPr lang="en-US" sz="4800" b="1" dirty="0" err="1"/>
              <a:t>vị</a:t>
            </a:r>
            <a:r>
              <a:rPr lang="en-US" sz="4800" b="1" dirty="0"/>
              <a:t> mi-li-</a:t>
            </a:r>
            <a:r>
              <a:rPr lang="en-US" sz="4800" b="1" dirty="0" err="1"/>
              <a:t>mét</a:t>
            </a:r>
            <a:r>
              <a:rPr lang="en-US" sz="4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50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861967" y="711200"/>
            <a:ext cx="7686653" cy="909883"/>
            <a:chOff x="906178" y="518160"/>
            <a:chExt cx="772482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2" y="721160"/>
              <a:ext cx="6938763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Số?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7FC8E0-CDBB-0AF7-B6BE-561E53A25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944" y="2117007"/>
            <a:ext cx="11209949" cy="26239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1A69C77-AB6A-61E5-6408-0AB6232ADFC7}"/>
              </a:ext>
            </a:extLst>
          </p:cNvPr>
          <p:cNvGrpSpPr/>
          <p:nvPr/>
        </p:nvGrpSpPr>
        <p:grpSpPr>
          <a:xfrm>
            <a:off x="1577479" y="2393090"/>
            <a:ext cx="816369" cy="650848"/>
            <a:chOff x="1608475" y="2408588"/>
            <a:chExt cx="816369" cy="65084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754E423-D17B-ACA6-E36B-5658F8D76D49}"/>
                </a:ext>
              </a:extLst>
            </p:cNvPr>
            <p:cNvSpPr/>
            <p:nvPr/>
          </p:nvSpPr>
          <p:spPr>
            <a:xfrm>
              <a:off x="1683487" y="2408588"/>
              <a:ext cx="635351" cy="63535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41414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FB869F2-69E6-939E-D8E3-897A93C3F99E}"/>
                </a:ext>
              </a:extLst>
            </p:cNvPr>
            <p:cNvSpPr/>
            <p:nvPr/>
          </p:nvSpPr>
          <p:spPr>
            <a:xfrm>
              <a:off x="1608475" y="2424085"/>
              <a:ext cx="816369" cy="6353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67CCE0-468A-2CBF-1750-33417804E39E}"/>
              </a:ext>
            </a:extLst>
          </p:cNvPr>
          <p:cNvGrpSpPr/>
          <p:nvPr/>
        </p:nvGrpSpPr>
        <p:grpSpPr>
          <a:xfrm>
            <a:off x="7991194" y="2408587"/>
            <a:ext cx="816369" cy="650848"/>
            <a:chOff x="1608475" y="2408588"/>
            <a:chExt cx="816369" cy="65084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5E15D4F-7F7A-5D5B-D428-41F443D92947}"/>
                </a:ext>
              </a:extLst>
            </p:cNvPr>
            <p:cNvSpPr/>
            <p:nvPr/>
          </p:nvSpPr>
          <p:spPr>
            <a:xfrm>
              <a:off x="1683487" y="2408588"/>
              <a:ext cx="635351" cy="63535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414141"/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C10229D-4CEC-CB23-1ACC-DD5767283979}"/>
                </a:ext>
              </a:extLst>
            </p:cNvPr>
            <p:cNvSpPr/>
            <p:nvPr/>
          </p:nvSpPr>
          <p:spPr>
            <a:xfrm>
              <a:off x="1608475" y="2424085"/>
              <a:ext cx="816369" cy="6353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3B4F7AA-F289-DDE8-E962-F2E53FCD86BB}"/>
              </a:ext>
            </a:extLst>
          </p:cNvPr>
          <p:cNvSpPr txBox="1"/>
          <p:nvPr/>
        </p:nvSpPr>
        <p:spPr>
          <a:xfrm>
            <a:off x="1316907" y="4724003"/>
            <a:ext cx="378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C00000"/>
                </a:solidFill>
              </a:rPr>
              <a:t>1 cm = 10 mm </a:t>
            </a:r>
          </a:p>
          <a:p>
            <a:pPr algn="just"/>
            <a:r>
              <a:rPr lang="en-US" sz="3600" dirty="0">
                <a:solidFill>
                  <a:srgbClr val="C00000"/>
                </a:solidFill>
              </a:rPr>
              <a:t>2 cm = 20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A2DE6-1953-67FE-6CDD-0E781F918EA3}"/>
              </a:ext>
            </a:extLst>
          </p:cNvPr>
          <p:cNvSpPr txBox="1"/>
          <p:nvPr/>
        </p:nvSpPr>
        <p:spPr>
          <a:xfrm>
            <a:off x="7467151" y="4724002"/>
            <a:ext cx="378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C00000"/>
                </a:solidFill>
              </a:rPr>
              <a:t>1 cm = 10 mm </a:t>
            </a:r>
          </a:p>
          <a:p>
            <a:pPr algn="just"/>
            <a:r>
              <a:rPr lang="en-US" sz="3600" dirty="0">
                <a:solidFill>
                  <a:srgbClr val="C00000"/>
                </a:solidFill>
              </a:rPr>
              <a:t>3 cm = 30 mm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052B9F0-175D-9DD3-77A8-258529F90D6C}"/>
              </a:ext>
            </a:extLst>
          </p:cNvPr>
          <p:cNvSpPr/>
          <p:nvPr/>
        </p:nvSpPr>
        <p:spPr>
          <a:xfrm>
            <a:off x="8216419" y="779500"/>
            <a:ext cx="3038349" cy="1023243"/>
          </a:xfrm>
          <a:prstGeom prst="clou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760676" y="466635"/>
            <a:ext cx="2072669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4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</a:rPr>
                <a:t>2</a:t>
              </a:r>
              <a:endParaRPr sz="2000" dirty="0"/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id="{2B5DB04C-CB88-4B1D-893F-E49C4637719A}"/>
              </a:ext>
            </a:extLst>
          </p:cNvPr>
          <p:cNvGrpSpPr/>
          <p:nvPr/>
        </p:nvGrpSpPr>
        <p:grpSpPr>
          <a:xfrm>
            <a:off x="1127760" y="2455679"/>
            <a:ext cx="14861397" cy="2062063"/>
            <a:chOff x="2020665" y="1880109"/>
            <a:chExt cx="14861397" cy="2062063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id="{BD3EA727-B494-4E87-86DA-3C67E654AE68}"/>
                </a:ext>
              </a:extLst>
            </p:cNvPr>
            <p:cNvSpPr txBox="1"/>
            <p:nvPr/>
          </p:nvSpPr>
          <p:spPr>
            <a:xfrm>
              <a:off x="2020665" y="1880109"/>
              <a:ext cx="14861397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3200" dirty="0">
                  <a:solidFill>
                    <a:schemeClr val="dk1"/>
                  </a:solidFill>
                </a:rPr>
                <a:t>cm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        mm;   10 mm =        </a:t>
              </a:r>
              <a:r>
                <a:rPr lang="en-US" sz="3200" dirty="0">
                  <a:solidFill>
                    <a:schemeClr val="dk1"/>
                  </a:solidFill>
                </a:rPr>
                <a:t>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m; 	</a:t>
              </a:r>
              <a:r>
                <a:rPr lang="en-US" sz="3200" dirty="0">
                  <a:solidFill>
                    <a:schemeClr val="dk1"/>
                  </a:solidFill>
                </a:rPr>
                <a:t>6 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1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 mm;    1000 mm =        </a:t>
              </a:r>
              <a:r>
                <a:rPr lang="en-US" sz="3200" dirty="0">
                  <a:solidFill>
                    <a:schemeClr val="dk1"/>
                  </a:solidFill>
                </a:rPr>
                <a:t>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</a:t>
              </a:r>
              <a:r>
                <a:rPr lang="en-US" sz="3200" dirty="0">
                  <a:solidFill>
                    <a:schemeClr val="dk1"/>
                  </a:solidFill>
                </a:rPr>
                <a:t>2 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4E06F81B-DF32-4F9D-999B-062ED73AD464}"/>
                </a:ext>
              </a:extLst>
            </p:cNvPr>
            <p:cNvSpPr/>
            <p:nvPr/>
          </p:nvSpPr>
          <p:spPr>
            <a:xfrm>
              <a:off x="3528328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id="{B15B3A0C-0593-4706-8EF6-4ED3604C3F03}"/>
                </a:ext>
              </a:extLst>
            </p:cNvPr>
            <p:cNvSpPr/>
            <p:nvPr/>
          </p:nvSpPr>
          <p:spPr>
            <a:xfrm>
              <a:off x="3144660" y="3186143"/>
              <a:ext cx="116318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100</a:t>
              </a:r>
              <a:r>
                <a:rPr lang="en-US" sz="3200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id="{D9CC7FE8-6AC6-44FE-B35C-F50E5980270D}"/>
                </a:ext>
              </a:extLst>
            </p:cNvPr>
            <p:cNvSpPr/>
            <p:nvPr/>
          </p:nvSpPr>
          <p:spPr>
            <a:xfrm>
              <a:off x="7144936" y="2167490"/>
              <a:ext cx="76708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id="{82D78F18-748A-482D-B936-CA4F79EC2FBE}"/>
                </a:ext>
              </a:extLst>
            </p:cNvPr>
            <p:cNvSpPr/>
            <p:nvPr/>
          </p:nvSpPr>
          <p:spPr>
            <a:xfrm>
              <a:off x="7766145" y="3180868"/>
              <a:ext cx="60862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:a16="http://schemas.microsoft.com/office/drawing/2014/main" id="{2BD9201F-928B-43F9-B1A4-12F1C2217F19}"/>
                </a:ext>
              </a:extLst>
            </p:cNvPr>
            <p:cNvSpPr/>
            <p:nvPr/>
          </p:nvSpPr>
          <p:spPr>
            <a:xfrm>
              <a:off x="10792088" y="2167490"/>
              <a:ext cx="81211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60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:a16="http://schemas.microsoft.com/office/drawing/2014/main" id="{EF33B9EC-E0E7-419A-A40D-15EF41EC8DBB}"/>
                </a:ext>
              </a:extLst>
            </p:cNvPr>
            <p:cNvSpPr/>
            <p:nvPr/>
          </p:nvSpPr>
          <p:spPr>
            <a:xfrm>
              <a:off x="10792088" y="3186143"/>
              <a:ext cx="7078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20</a:t>
              </a:r>
              <a:endParaRPr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41" y="2688562"/>
            <a:ext cx="765250" cy="77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95" y="3727694"/>
            <a:ext cx="1097387" cy="79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260" y="2660244"/>
            <a:ext cx="911225" cy="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663" y="2688562"/>
            <a:ext cx="779514" cy="7879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40" y="3680673"/>
            <a:ext cx="831791" cy="928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10168" y="3588993"/>
            <a:ext cx="916366" cy="92874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AD14C8AB-2650-057B-4D78-51AEAF213C04}"/>
              </a:ext>
            </a:extLst>
          </p:cNvPr>
          <p:cNvSpPr/>
          <p:nvPr/>
        </p:nvSpPr>
        <p:spPr>
          <a:xfrm>
            <a:off x="8216419" y="779500"/>
            <a:ext cx="3038349" cy="1023243"/>
          </a:xfrm>
          <a:prstGeom prst="clou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7;p6">
            <a:extLst>
              <a:ext uri="{FF2B5EF4-FFF2-40B4-BE49-F238E27FC236}">
                <a16:creationId xmlns:a16="http://schemas.microsoft.com/office/drawing/2014/main" id="{4516B281-4526-418C-9CC6-A1928006F309}"/>
              </a:ext>
            </a:extLst>
          </p:cNvPr>
          <p:cNvSpPr txBox="1"/>
          <p:nvPr/>
        </p:nvSpPr>
        <p:spPr>
          <a:xfrm>
            <a:off x="3402751" y="4814742"/>
            <a:ext cx="1330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4387;p6">
            <a:extLst>
              <a:ext uri="{FF2B5EF4-FFF2-40B4-BE49-F238E27FC236}">
                <a16:creationId xmlns:a16="http://schemas.microsoft.com/office/drawing/2014/main" id="{02311131-26FC-431B-985A-E313191B759A}"/>
              </a:ext>
            </a:extLst>
          </p:cNvPr>
          <p:cNvSpPr txBox="1"/>
          <p:nvPr/>
        </p:nvSpPr>
        <p:spPr>
          <a:xfrm>
            <a:off x="2325065" y="5736857"/>
            <a:ext cx="90926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4373880" y="4814742"/>
            <a:ext cx="210312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 =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BEAEAF-4E37-4352-85A4-B17B5C0D34E1}"/>
              </a:ext>
            </a:extLst>
          </p:cNvPr>
          <p:cNvSpPr/>
          <p:nvPr/>
        </p:nvSpPr>
        <p:spPr>
          <a:xfrm>
            <a:off x="6621781" y="4753152"/>
            <a:ext cx="219456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80" b="100000" l="23967" r="91901">
                        <a14:foregroundMark x1="46777" y1="11504" x2="46777" y2="11504"/>
                        <a14:foregroundMark x1="46446" y1="28761" x2="46446" y2="28761"/>
                        <a14:foregroundMark x1="56198" y1="32301" x2="56198" y2="32301"/>
                        <a14:foregroundMark x1="57190" y1="9735" x2="57190" y2="9735"/>
                        <a14:foregroundMark x1="69421" y1="11504" x2="69421" y2="11504"/>
                        <a14:foregroundMark x1="68926" y1="31858" x2="68926" y2="31858"/>
                        <a14:foregroundMark x1="70909" y1="24779" x2="70909" y2="24779"/>
                        <a14:foregroundMark x1="74050" y1="26106" x2="74050" y2="26106"/>
                        <a14:foregroundMark x1="70744" y1="28761" x2="70744" y2="28761"/>
                        <a14:foregroundMark x1="47934" y1="10619" x2="68264" y2="10177"/>
                        <a14:foregroundMark x1="49091" y1="32301" x2="67107" y2="32301"/>
                        <a14:foregroundMark x1="49587" y1="24779" x2="49587" y2="24779"/>
                        <a14:foregroundMark x1="56198" y1="25221" x2="56198" y2="25221"/>
                        <a14:foregroundMark x1="57686" y1="25664" x2="57686" y2="25664"/>
                        <a14:foregroundMark x1="46281" y1="15487" x2="46281" y2="27434"/>
                        <a14:foregroundMark x1="70579" y1="14602" x2="70909" y2="24779"/>
                        <a14:foregroundMark x1="75702" y1="22566" x2="75702" y2="22566"/>
                        <a14:foregroundMark x1="80000" y1="27434" x2="80000" y2="27434"/>
                        <a14:foregroundMark x1="78512" y1="21681" x2="78512" y2="21681"/>
                        <a14:foregroundMark x1="80165" y1="22566" x2="80165" y2="22566"/>
                        <a14:foregroundMark x1="78512" y1="16814" x2="78512" y2="16814"/>
                        <a14:foregroundMark x1="80165" y1="17257" x2="80165" y2="17257"/>
                        <a14:foregroundMark x1="81653" y1="27876" x2="81653" y2="27876"/>
                        <a14:foregroundMark x1="80000" y1="34956" x2="80000" y2="34956"/>
                        <a14:foregroundMark x1="77521" y1="34071" x2="77521" y2="34071"/>
                        <a14:foregroundMark x1="75868" y1="30088" x2="75868" y2="30088"/>
                        <a14:foregroundMark x1="75041" y1="26991" x2="75041" y2="26991"/>
                        <a14:foregroundMark x1="72231" y1="32301" x2="72231" y2="32301"/>
                        <a14:foregroundMark x1="75537" y1="39823" x2="75537" y2="39823"/>
                        <a14:foregroundMark x1="78347" y1="39823" x2="78347" y2="39823"/>
                        <a14:foregroundMark x1="79669" y1="47345" x2="79669" y2="47345"/>
                        <a14:foregroundMark x1="78347" y1="48230" x2="78347" y2="48230"/>
                        <a14:foregroundMark x1="74215" y1="32301" x2="74215" y2="32301"/>
                        <a14:foregroundMark x1="65289" y1="24779" x2="65289" y2="24779"/>
                        <a14:foregroundMark x1="66446" y1="17257" x2="66446" y2="17257"/>
                        <a14:foregroundMark x1="67107" y1="15929" x2="67107" y2="15929"/>
                        <a14:foregroundMark x1="68264" y1="18142" x2="68264" y2="18142"/>
                        <a14:foregroundMark x1="56694" y1="27434" x2="56694" y2="27434"/>
                        <a14:foregroundMark x1="49421" y1="27434" x2="49421" y2="27434"/>
                        <a14:foregroundMark x1="56198" y1="65487" x2="56198" y2="65487"/>
                        <a14:foregroundMark x1="56694" y1="57522" x2="56694" y2="57522"/>
                        <a14:foregroundMark x1="58678" y1="55752" x2="58678" y2="55752"/>
                        <a14:foregroundMark x1="65124" y1="55310" x2="65124" y2="55310"/>
                        <a14:foregroundMark x1="73554" y1="55310" x2="73554" y2="55310"/>
                        <a14:foregroundMark x1="79835" y1="55752" x2="79835" y2="55752"/>
                        <a14:foregroundMark x1="81157" y1="62389" x2="81157" y2="62389"/>
                        <a14:foregroundMark x1="81157" y1="73894" x2="81157" y2="73894"/>
                        <a14:foregroundMark x1="79174" y1="78761" x2="79174" y2="78761"/>
                        <a14:foregroundMark x1="72727" y1="78761" x2="72727" y2="78761"/>
                        <a14:foregroundMark x1="66446" y1="78319" x2="66446" y2="78319"/>
                        <a14:foregroundMark x1="60661" y1="78319" x2="60661" y2="78319"/>
                        <a14:foregroundMark x1="57851" y1="77876" x2="57851" y2="77876"/>
                        <a14:foregroundMark x1="56529" y1="71681" x2="56529" y2="71681"/>
                        <a14:foregroundMark x1="59504" y1="55310" x2="79339" y2="56195"/>
                        <a14:foregroundMark x1="58512" y1="78761" x2="78678" y2="79204"/>
                        <a14:foregroundMark x1="79339" y1="63274" x2="79339" y2="63274"/>
                        <a14:foregroundMark x1="67273" y1="72124" x2="67273" y2="72124"/>
                        <a14:foregroundMark x1="77521" y1="64159" x2="77521" y2="641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418" t="7205" r="7933"/>
          <a:stretch/>
        </p:blipFill>
        <p:spPr>
          <a:xfrm>
            <a:off x="1947019" y="819241"/>
            <a:ext cx="8458200" cy="3933911"/>
          </a:xfrm>
          <a:prstGeom prst="rect">
            <a:avLst/>
          </a:prstGeom>
        </p:spPr>
      </p:pic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6545581" y="4753152"/>
            <a:ext cx="2270760" cy="769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mm </a:t>
            </a: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4356932" cy="614083"/>
            <a:chOff x="1183343" y="1464304"/>
            <a:chExt cx="4356932" cy="614083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37355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2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32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32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hơn</a:t>
              </a:r>
              <a:r>
                <a:rPr lang="en-US" sz="32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?</a:t>
              </a:r>
              <a:endParaRPr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8F3D5-00D9-567E-3DCB-5868C262B9CE}"/>
              </a:ext>
            </a:extLst>
          </p:cNvPr>
          <p:cNvSpPr/>
          <p:nvPr/>
        </p:nvSpPr>
        <p:spPr>
          <a:xfrm>
            <a:off x="1124262" y="1569203"/>
            <a:ext cx="9303931" cy="37195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38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:a16="http://schemas.microsoft.com/office/drawing/2014/main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:a16="http://schemas.microsoft.com/office/drawing/2014/main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:a16="http://schemas.microsoft.com/office/drawing/2014/main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53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BẮN CUNG</a:t>
            </a:r>
            <a:endParaRPr lang="es-ES" altLang="es-ES" sz="53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 cm = … mm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10 mm 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700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mm 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0" y="1398792"/>
            <a:ext cx="8298156" cy="45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64B49B-80AB-408B-8490-9C58BA0E69DE}"/>
              </a:ext>
            </a:extLst>
          </p:cNvPr>
          <p:cNvSpPr txBox="1"/>
          <p:nvPr/>
        </p:nvSpPr>
        <p:spPr>
          <a:xfrm>
            <a:off x="2969357" y="2678062"/>
            <a:ext cx="4270892" cy="1532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Dặn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học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sinh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chuẩn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bị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bài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sau</a:t>
            </a:r>
            <a:endParaRPr lang="en-US" sz="3325" b="1" dirty="0">
              <a:solidFill>
                <a:prstClr val="white"/>
              </a:solidFill>
              <a:ea typeface="Nunito"/>
              <a:cs typeface="Arial" panose="020B0604020202020204" pitchFamily="34" charset="0"/>
              <a:sym typeface="Nunito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3F63BAC5-9EC2-4336-94A1-A4B9726E593C}"/>
              </a:ext>
            </a:extLst>
          </p:cNvPr>
          <p:cNvGrpSpPr/>
          <p:nvPr/>
        </p:nvGrpSpPr>
        <p:grpSpPr>
          <a:xfrm>
            <a:off x="2802289" y="1811959"/>
            <a:ext cx="815480" cy="831479"/>
            <a:chOff x="0" y="0"/>
            <a:chExt cx="1746277" cy="1746277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B048150-3418-41D0-A947-A8ED6B353D65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A5D3EDB0-FF53-48FB-8604-6AFC76D7CF0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</p:sp>
        </p:grp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8339F5F9-0C6E-45DF-B7F0-F03D70A8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7760" y="455213"/>
              <a:ext cx="1030757" cy="835851"/>
            </a:xfrm>
            <a:prstGeom prst="rect">
              <a:avLst/>
            </a:prstGeom>
          </p:spPr>
        </p:pic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id="{92B381D5-169F-404E-9E53-A3A7BA553633}"/>
              </a:ext>
            </a:extLst>
          </p:cNvPr>
          <p:cNvGrpSpPr/>
          <p:nvPr/>
        </p:nvGrpSpPr>
        <p:grpSpPr>
          <a:xfrm>
            <a:off x="5634433" y="1811958"/>
            <a:ext cx="819135" cy="831479"/>
            <a:chOff x="0" y="0"/>
            <a:chExt cx="1746277" cy="1746277"/>
          </a:xfrm>
        </p:grpSpPr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id="{4DB3B659-8347-4EC4-BDAE-2D18BAA8CF77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650F7320-ABBA-45F3-AEB4-57B55B7AC6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</p:sp>
        </p:grpSp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CB34024D-7C24-4F96-8558-10CB7911C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02974" y="527930"/>
              <a:ext cx="1140328" cy="69041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5" b="97941" l="10000" r="767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667" y="2490428"/>
            <a:ext cx="4833535" cy="39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67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92" y="416084"/>
            <a:ext cx="8186384" cy="61716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53" y="617637"/>
            <a:ext cx="1523944" cy="9563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663" y="1425956"/>
            <a:ext cx="915853" cy="5747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609" y="416085"/>
            <a:ext cx="915853" cy="5747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7" y="2304673"/>
            <a:ext cx="915853" cy="57472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B4E05A1B-035A-4F01-92BD-93A045DEBBBD}"/>
              </a:ext>
            </a:extLst>
          </p:cNvPr>
          <p:cNvGrpSpPr/>
          <p:nvPr/>
        </p:nvGrpSpPr>
        <p:grpSpPr>
          <a:xfrm>
            <a:off x="10071950" y="-517918"/>
            <a:ext cx="1661227" cy="2534471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4016596-ADFE-4027-9486-D6887D6AF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618" tIns="60809" rIns="121618" bIns="60809" numCol="1" anchor="t" anchorCtr="0" compatLnSpc="1">
              <a:prstTxWarp prst="textNoShape">
                <a:avLst/>
              </a:prstTxWarp>
            </a:bodyPr>
            <a:lstStyle/>
            <a:p>
              <a:pPr defTabSz="455952">
                <a:defRPr/>
              </a:pPr>
              <a:endParaRPr lang="zh-CN" altLang="en-US" sz="2394">
                <a:solidFill>
                  <a:prstClr val="black"/>
                </a:solidFill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B15F4C2-3B16-4EDA-9C37-8016A653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618" tIns="60809" rIns="121618" bIns="60809" numCol="1" anchor="t" anchorCtr="0" compatLnSpc="1">
              <a:prstTxWarp prst="textNoShape">
                <a:avLst/>
              </a:prstTxWarp>
            </a:bodyPr>
            <a:lstStyle/>
            <a:p>
              <a:pPr defTabSz="455952">
                <a:defRPr/>
              </a:pPr>
              <a:endParaRPr lang="zh-CN" altLang="en-US" sz="2394">
                <a:solidFill>
                  <a:prstClr val="black"/>
                </a:solidFill>
              </a:endParaRPr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EDDA12B2-9732-4720-B5F1-C3B0629C3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618" tIns="60809" rIns="121618" bIns="60809" numCol="1" anchor="t" anchorCtr="0" compatLnSpc="1">
              <a:prstTxWarp prst="textNoShape">
                <a:avLst/>
              </a:prstTxWarp>
            </a:bodyPr>
            <a:lstStyle/>
            <a:p>
              <a:pPr defTabSz="455952">
                <a:defRPr/>
              </a:pPr>
              <a:endParaRPr lang="zh-CN" altLang="en-US" sz="2394">
                <a:solidFill>
                  <a:prstClr val="black"/>
                </a:solidFill>
              </a:endParaRPr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8D25A068-DE48-450F-A872-A22761B2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618" tIns="60809" rIns="121618" bIns="60809" numCol="1" anchor="t" anchorCtr="0" compatLnSpc="1">
              <a:prstTxWarp prst="textNoShape">
                <a:avLst/>
              </a:prstTxWarp>
            </a:bodyPr>
            <a:lstStyle/>
            <a:p>
              <a:pPr defTabSz="455952">
                <a:defRPr/>
              </a:pPr>
              <a:endParaRPr lang="zh-CN" altLang="en-US" sz="2394">
                <a:solidFill>
                  <a:prstClr val="black"/>
                </a:solidFill>
              </a:endParaRPr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CE3A78AE-606A-4678-A22F-8EB49F585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618" tIns="60809" rIns="121618" bIns="60809" numCol="1" anchor="t" anchorCtr="0" compatLnSpc="1">
              <a:prstTxWarp prst="textNoShape">
                <a:avLst/>
              </a:prstTxWarp>
            </a:bodyPr>
            <a:lstStyle/>
            <a:p>
              <a:pPr defTabSz="455952">
                <a:defRPr/>
              </a:pPr>
              <a:endParaRPr lang="zh-CN" altLang="en-US" sz="2394">
                <a:solidFill>
                  <a:prstClr val="black"/>
                </a:solidFill>
              </a:endParaRPr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1D00A5D6-3448-49CC-B9D3-BFF925F6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618" tIns="60809" rIns="121618" bIns="60809" numCol="1" anchor="t" anchorCtr="0" compatLnSpc="1">
              <a:prstTxWarp prst="textNoShape">
                <a:avLst/>
              </a:prstTxWarp>
            </a:bodyPr>
            <a:lstStyle/>
            <a:p>
              <a:pPr defTabSz="455952">
                <a:defRPr/>
              </a:pPr>
              <a:endParaRPr lang="zh-CN" altLang="en-US" sz="2394">
                <a:solidFill>
                  <a:prstClr val="black"/>
                </a:solidFill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752BDAA-B3EC-45DC-AE18-1EA2F4D4D7D2}"/>
              </a:ext>
            </a:extLst>
          </p:cNvPr>
          <p:cNvSpPr txBox="1"/>
          <p:nvPr/>
        </p:nvSpPr>
        <p:spPr>
          <a:xfrm>
            <a:off x="4683516" y="2222828"/>
            <a:ext cx="6612120" cy="2343419"/>
          </a:xfrm>
          <a:prstGeom prst="rect">
            <a:avLst/>
          </a:prstGeom>
          <a:noFill/>
        </p:spPr>
        <p:txBody>
          <a:bodyPr wrap="square" lIns="91198" tIns="45606" rIns="91198" bIns="45606" rtlCol="0">
            <a:spAutoFit/>
          </a:bodyPr>
          <a:lstStyle/>
          <a:p>
            <a:pPr algn="ctr" defTabSz="911911">
              <a:defRPr/>
            </a:pPr>
            <a:r>
              <a:rPr lang="en-US" altLang="zh-CN" sz="7315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7315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15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7315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15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7315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15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altLang="zh-CN" sz="7315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15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7315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15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7315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070" y="1636871"/>
            <a:ext cx="915853" cy="57472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516" y="507833"/>
            <a:ext cx="769666" cy="48298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00" y="264079"/>
            <a:ext cx="3790834" cy="634007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8FC635B-1D69-44D9-AFDB-18B534A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96" y="5703784"/>
            <a:ext cx="761503" cy="4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2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9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:a16="http://schemas.microsoft.com/office/drawing/2014/main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:a16="http://schemas.microsoft.com/office/drawing/2014/main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:a16="http://schemas.microsoft.com/office/drawing/2014/main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1/12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3600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s-ES_tradnl" altLang="es-ES" sz="3600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3600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s-ES_tradnl" altLang="es-ES" sz="3600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3600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s-ES_tradnl" altLang="es-ES" sz="3600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3600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s-ES_tradnl" altLang="es-ES" sz="3600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3600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s-ES_tradnl" altLang="es-ES" sz="3600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es-ES_tradnl" altLang="es-ES" sz="3600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s-ES_tradnl" altLang="es-ES" sz="3600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3600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s-ES_tradnl" altLang="es-ES" sz="3600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s-ES_tradnl" altLang="es-ES" sz="3600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s-ES_tradnl" altLang="es-ES" sz="3600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xi-</a:t>
            </a:r>
            <a:r>
              <a:rPr lang="es-ES_tradnl" altLang="es-ES" sz="3600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s-ES_tradnl" altLang="es-ES" sz="3600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altLang="es-ES" sz="3600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:a16="http://schemas.microsoft.com/office/drawing/2014/main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:a16="http://schemas.microsoft.com/office/drawing/2014/main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 tẩy dài khoảng … xăng-ti-mét.  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:a16="http://schemas.microsoft.com/office/drawing/2014/main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3/12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0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 ….. .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km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dm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cm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:a16="http://schemas.microsoft.com/office/drawing/2014/main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 dirty="0">
                <a:latin typeface="Times New Roman" pitchFamily="18" charset="0"/>
                <a:cs typeface="Times New Roman" pitchFamily="18" charset="0"/>
              </a:rPr>
              <a:t>CHỦ ĐỀ 5: MỘT SỐ ĐƠN VỊ ĐO ĐỘ DÀI, KHỐI LƯỢNG, DUNG TÍCH, NHIỆT ĐỘ</a:t>
            </a:r>
            <a:endParaRPr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 dirty="0">
                <a:latin typeface="Arial" panose="020B0604020202020204" pitchFamily="34" charset="0"/>
                <a:cs typeface="Arial" panose="020B0604020202020204" pitchFamily="34" charset="0"/>
              </a:rPr>
              <a:t>SGK/85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2956236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30: MI - LI – MÉT (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endParaRPr lang="vi-VN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ADEADD1-50DD-CDAE-726C-77A3339E6734}"/>
              </a:ext>
            </a:extLst>
          </p:cNvPr>
          <p:cNvSpPr/>
          <p:nvPr/>
        </p:nvSpPr>
        <p:spPr>
          <a:xfrm>
            <a:off x="3817549" y="869278"/>
            <a:ext cx="5033262" cy="7172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4" name="图片 71688" descr="9">
            <a:extLst>
              <a:ext uri="{FF2B5EF4-FFF2-40B4-BE49-F238E27FC236}">
                <a16:creationId xmlns:a16="http://schemas.microsoft.com/office/drawing/2014/main" id="{ED5B3CC6-3160-7635-87D2-AA4D7A15C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45" y="2081797"/>
            <a:ext cx="9721070" cy="18462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9" descr="10">
            <a:extLst>
              <a:ext uri="{FF2B5EF4-FFF2-40B4-BE49-F238E27FC236}">
                <a16:creationId xmlns:a16="http://schemas.microsoft.com/office/drawing/2014/main" id="{BB981D78-CE76-353D-623C-E75B7CEEE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645" y="3851699"/>
            <a:ext cx="9856632" cy="1942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E58924-6806-9E6B-8484-17A3D7B7E2CF}"/>
              </a:ext>
            </a:extLst>
          </p:cNvPr>
          <p:cNvSpPr txBox="1"/>
          <p:nvPr/>
        </p:nvSpPr>
        <p:spPr>
          <a:xfrm>
            <a:off x="2881142" y="2440215"/>
            <a:ext cx="798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biết được đơn vị đo độ dài mi-li-m</a:t>
            </a:r>
            <a:r>
              <a:rPr lang="nl-NL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6435D-ED9D-58A0-DA08-C37372640431}"/>
              </a:ext>
            </a:extLst>
          </p:cNvPr>
          <p:cNvSpPr txBox="1"/>
          <p:nvPr/>
        </p:nvSpPr>
        <p:spPr>
          <a:xfrm>
            <a:off x="2881142" y="4236080"/>
            <a:ext cx="7837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được mối liên hệ giữa mét, xăng-ti-mét với mi-li-mét để làm được các bài toán liên quan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D9417AE-6684-22B3-EFF7-363E462299F1}"/>
              </a:ext>
            </a:extLst>
          </p:cNvPr>
          <p:cNvSpPr/>
          <p:nvPr/>
        </p:nvSpPr>
        <p:spPr>
          <a:xfrm>
            <a:off x="1817880" y="2353344"/>
            <a:ext cx="1063262" cy="95693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E7808EC-4102-DB83-7A3A-0EA67F3ABED4}"/>
              </a:ext>
            </a:extLst>
          </p:cNvPr>
          <p:cNvSpPr/>
          <p:nvPr/>
        </p:nvSpPr>
        <p:spPr>
          <a:xfrm>
            <a:off x="1817880" y="4257597"/>
            <a:ext cx="1063262" cy="994000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0836421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499</Words>
  <Application>Microsoft Office PowerPoint</Application>
  <PresentationFormat>Custom</PresentationFormat>
  <Paragraphs>102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HP001 5 hàng</vt:lpstr>
      <vt:lpstr>Arial-Rounded</vt:lpstr>
      <vt:lpstr>Dekko</vt:lpstr>
      <vt:lpstr>Lato</vt:lpstr>
      <vt:lpstr>Annie Use Your Telescope</vt:lpstr>
      <vt:lpstr>RocknRoll One</vt:lpstr>
      <vt:lpstr>Barlow Condensed</vt:lpstr>
      <vt:lpstr>Boogaloo</vt:lpstr>
      <vt:lpstr>Times New Roman</vt:lpstr>
      <vt:lpstr>Cambria</vt:lpstr>
      <vt:lpstr>Calibri</vt:lpstr>
      <vt:lpstr>Anaheim</vt:lpstr>
      <vt:lpstr>Exo</vt:lpstr>
      <vt:lpstr>Arial</vt:lpstr>
      <vt:lpstr>Barriecito</vt:lpstr>
      <vt:lpstr>Open Sans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5: MỘT SỐ ĐƠN VỊ ĐO ĐỘ DÀI, KHỐI LƯỢNG, DUNG TÍCH, NHIỆT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109</cp:revision>
  <dcterms:modified xsi:type="dcterms:W3CDTF">2023-11-21T04:43:41Z</dcterms:modified>
</cp:coreProperties>
</file>