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5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2" r:id="rId2"/>
    <p:sldMasterId id="2147483698" r:id="rId3"/>
  </p:sldMasterIdLst>
  <p:notesMasterIdLst>
    <p:notesMasterId r:id="rId19"/>
  </p:notesMasterIdLst>
  <p:sldIdLst>
    <p:sldId id="257" r:id="rId4"/>
    <p:sldId id="259" r:id="rId5"/>
    <p:sldId id="261" r:id="rId6"/>
    <p:sldId id="258" r:id="rId7"/>
    <p:sldId id="316" r:id="rId8"/>
    <p:sldId id="317" r:id="rId9"/>
    <p:sldId id="318" r:id="rId10"/>
    <p:sldId id="2634" r:id="rId11"/>
    <p:sldId id="2661" r:id="rId12"/>
    <p:sldId id="320" r:id="rId13"/>
    <p:sldId id="321" r:id="rId14"/>
    <p:sldId id="322" r:id="rId15"/>
    <p:sldId id="2632" r:id="rId16"/>
    <p:sldId id="2666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0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271A056B-756A-4CA2-92CF-AF4AB1D3D2E0}">
          <dgm:prSet custT="1"/>
          <dgm:spPr/>
          <dgm:t>
            <a:bodyPr/>
            <a:lstStyle/>
            <a:p>
              <a:pPr rtl="0"/>
              <a:r>
                <a:rPr lang="nl-NL" sz="2400" dirty="0"/>
                <a:t>Có “biểu tượng” về  </a:t>
              </a:r>
              <a14:m>
                <m:oMath xmlns:m="http://schemas.openxmlformats.org/officeDocument/2006/math"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nl-NL" sz="2400" i="1">
                          <a:latin typeface="Cambria Math" panose="02040503050406030204" pitchFamily="18" charset="0"/>
                        </a:rPr>
                        <m:t>7</m:t>
                      </m:r>
                    </m:den>
                  </m:f>
                  <m:r>
                    <a:rPr lang="nl-NL" sz="2400" i="1">
                      <a:latin typeface="Cambria Math" panose="02040503050406030204" pitchFamily="18" charset="0"/>
                    </a:rPr>
                    <m:t>; </m:t>
                  </m:r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nl-NL" sz="2400" i="1">
                          <a:latin typeface="Cambria Math" panose="02040503050406030204" pitchFamily="18" charset="0"/>
                        </a:rPr>
                        <m:t>8</m:t>
                      </m:r>
                    </m:den>
                  </m:f>
                </m:oMath>
              </a14:m>
              <a:r>
                <a:rPr lang="nl-NL" sz="2400" dirty="0"/>
                <a:t> ; </a:t>
              </a:r>
              <a14:m>
                <m:oMath xmlns:m="http://schemas.openxmlformats.org/officeDocument/2006/math"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nl-NL" sz="2400" i="1">
                          <a:latin typeface="Cambria Math" panose="02040503050406030204" pitchFamily="18" charset="0"/>
                        </a:rPr>
                        <m:t>9</m:t>
                      </m:r>
                    </m:den>
                  </m:f>
                </m:oMath>
              </a14:m>
              <a:r>
                <a:rPr lang="nl-NL" sz="2400" dirty="0"/>
                <a:t> của một hình và nhận biết được   </a:t>
              </a:r>
              <a14:m>
                <m:oMath xmlns:m="http://schemas.openxmlformats.org/officeDocument/2006/math"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nl-NL" sz="2400" i="1">
                          <a:latin typeface="Cambria Math" panose="02040503050406030204" pitchFamily="18" charset="0"/>
                        </a:rPr>
                        <m:t>7</m:t>
                      </m:r>
                    </m:den>
                  </m:f>
                  <m:r>
                    <a:rPr lang="nl-NL" sz="2400" i="1">
                      <a:latin typeface="Cambria Math" panose="02040503050406030204" pitchFamily="18" charset="0"/>
                    </a:rPr>
                    <m:t>; </m:t>
                  </m:r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nl-NL" sz="2400" i="1">
                          <a:latin typeface="Cambria Math" panose="02040503050406030204" pitchFamily="18" charset="0"/>
                        </a:rPr>
                        <m:t>8</m:t>
                      </m:r>
                    </m:den>
                  </m:f>
                </m:oMath>
              </a14:m>
              <a:r>
                <a:rPr lang="nl-NL" sz="2400" dirty="0"/>
                <a:t> ; </a:t>
              </a:r>
              <a14:m>
                <m:oMath xmlns:m="http://schemas.openxmlformats.org/officeDocument/2006/math"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nl-NL" sz="2400" i="1">
                          <a:latin typeface="Cambria Math" panose="02040503050406030204" pitchFamily="18" charset="0"/>
                        </a:rPr>
                        <m:t>9</m:t>
                      </m:r>
                    </m:den>
                  </m:f>
                </m:oMath>
              </a14:m>
              <a:r>
                <a:rPr lang="nl-NL" sz="2400" dirty="0"/>
                <a:t>  thông qua các hình ảnh trực quan.</a:t>
              </a:r>
              <a:endParaRPr lang="en-US" sz="2400" dirty="0">
                <a:latin typeface="+mj-lt"/>
                <a:cs typeface="Times New Roman" panose="02020603050405020304" pitchFamily="18" charset="0"/>
              </a:endParaRPr>
            </a:p>
          </dgm:t>
        </dgm:pt>
      </mc:Choice>
      <mc:Fallback xmlns="">
        <dgm:pt modelId="{271A056B-756A-4CA2-92CF-AF4AB1D3D2E0}">
          <dgm:prSet custT="1"/>
          <dgm:spPr/>
          <dgm:t>
            <a:bodyPr/>
            <a:lstStyle/>
            <a:p>
              <a:pPr rtl="0"/>
              <a:r>
                <a:rPr lang="nl-NL" sz="2400" dirty="0" smtClean="0"/>
                <a:t>Có “biểu tượng” về  </a:t>
              </a:r>
              <a:r>
                <a:rPr lang="nl-NL" sz="2400" i="0"/>
                <a:t>1</a:t>
              </a:r>
              <a:r>
                <a:rPr lang="en-US" sz="2400" i="0"/>
                <a:t>/</a:t>
              </a:r>
              <a:r>
                <a:rPr lang="nl-NL" sz="2400" i="0"/>
                <a:t>7;  1</a:t>
              </a:r>
              <a:r>
                <a:rPr lang="en-US" sz="2400" i="0"/>
                <a:t>/</a:t>
              </a:r>
              <a:r>
                <a:rPr lang="nl-NL" sz="2400" i="0"/>
                <a:t>8</a:t>
              </a:r>
              <a:r>
                <a:rPr lang="nl-NL" sz="2400" dirty="0"/>
                <a:t> ; </a:t>
              </a:r>
              <a:r>
                <a:rPr lang="nl-NL" sz="2400" i="0"/>
                <a:t>1</a:t>
              </a:r>
              <a:r>
                <a:rPr lang="en-US" sz="2400" i="0"/>
                <a:t>/</a:t>
              </a:r>
              <a:r>
                <a:rPr lang="nl-NL" sz="2400" i="0"/>
                <a:t>9</a:t>
              </a:r>
              <a:r>
                <a:rPr lang="nl-NL" sz="2400" dirty="0"/>
                <a:t> của một hình và nhận biết được   </a:t>
              </a:r>
              <a:r>
                <a:rPr lang="nl-NL" sz="2400" i="0"/>
                <a:t>1</a:t>
              </a:r>
              <a:r>
                <a:rPr lang="en-US" sz="2400" i="0"/>
                <a:t>/</a:t>
              </a:r>
              <a:r>
                <a:rPr lang="nl-NL" sz="2400" i="0"/>
                <a:t>7;  1</a:t>
              </a:r>
              <a:r>
                <a:rPr lang="en-US" sz="2400" i="0"/>
                <a:t>/</a:t>
              </a:r>
              <a:r>
                <a:rPr lang="nl-NL" sz="2400" i="0"/>
                <a:t>8</a:t>
              </a:r>
              <a:r>
                <a:rPr lang="nl-NL" sz="2400" dirty="0"/>
                <a:t> ; </a:t>
              </a:r>
              <a:r>
                <a:rPr lang="nl-NL" sz="2400" i="0"/>
                <a:t>1</a:t>
              </a:r>
              <a:r>
                <a:rPr lang="en-US" sz="2400" i="0"/>
                <a:t>/</a:t>
              </a:r>
              <a:r>
                <a:rPr lang="nl-NL" sz="2400" i="0"/>
                <a:t>9</a:t>
              </a:r>
              <a:r>
                <a:rPr lang="nl-NL" sz="2400" dirty="0"/>
                <a:t>  thông qua các hình </a:t>
              </a:r>
              <a:r>
                <a:rPr lang="nl-NL" sz="2400" dirty="0" smtClean="0"/>
                <a:t>ảnh </a:t>
              </a:r>
              <a:r>
                <a:rPr lang="nl-NL" sz="2400" dirty="0"/>
                <a:t>trực </a:t>
              </a:r>
              <a:r>
                <a:rPr lang="nl-NL" sz="2400" dirty="0" smtClean="0"/>
                <a:t>quan.</a:t>
              </a:r>
              <a:endParaRPr lang="en-US" sz="2400" dirty="0">
                <a:latin typeface="+mj-lt"/>
                <a:cs typeface="Times New Roman" panose="02020603050405020304" pitchFamily="18" charset="0"/>
              </a:endParaRPr>
            </a:p>
          </dgm:t>
        </dgm:pt>
      </mc:Fallback>
    </mc:AlternateConten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>
        <a:blipFill>
          <a:blip xmlns:r="http://schemas.openxmlformats.org/officeDocument/2006/relationships" r:embed="rId1"/>
          <a:stretch>
            <a:fillRect l="-95" r="-1515" b="-9821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271A056B-756A-4CA2-92CF-AF4AB1D3D2E0}">
          <dgm:prSet custT="1"/>
          <dgm:spPr/>
          <dgm:t>
            <a:bodyPr/>
            <a:lstStyle/>
            <a:p>
              <a:pPr rtl="0"/>
              <a:r>
                <a:rPr lang="nl-NL" sz="2400" dirty="0"/>
                <a:t>Xác định được   </a:t>
              </a:r>
              <a14:m>
                <m:oMath xmlns:m="http://schemas.openxmlformats.org/officeDocument/2006/math"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</m:den>
                  </m:f>
                  <m:r>
                    <a:rPr lang="nl-NL" sz="2400" i="1">
                      <a:latin typeface="Cambria Math" panose="02040503050406030204" pitchFamily="18" charset="0"/>
                    </a:rPr>
                    <m:t>; </m:t>
                  </m:r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den>
                  </m:f>
                </m:oMath>
              </a14:m>
              <a:r>
                <a:rPr lang="nl-NL" sz="2400" dirty="0"/>
                <a:t> ; </a:t>
              </a:r>
              <a14:m>
                <m:oMath xmlns:m="http://schemas.openxmlformats.org/officeDocument/2006/math"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5</m:t>
                      </m:r>
                    </m:den>
                  </m:f>
                </m:oMath>
              </a14:m>
              <a:r>
                <a:rPr lang="nl-NL" sz="2400" dirty="0"/>
                <a:t> của một nhóm đồ vật bằng việc chia thành các phần bằng nhau</a:t>
              </a:r>
              <a:r>
                <a:rPr lang="nl-NL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dirty="0">
                <a:latin typeface="+mj-lt"/>
                <a:cs typeface="Times New Roman" panose="02020603050405020304" pitchFamily="18" charset="0"/>
              </a:endParaRPr>
            </a:p>
          </dgm:t>
        </dgm:pt>
      </mc:Choice>
      <mc:Fallback xmlns="">
        <dgm:pt modelId="{271A056B-756A-4CA2-92CF-AF4AB1D3D2E0}">
          <dgm:prSet custT="1"/>
          <dgm:spPr/>
          <dgm:t>
            <a:bodyPr/>
            <a:lstStyle/>
            <a:p>
              <a:pPr rtl="0"/>
              <a:r>
                <a:rPr lang="nl-NL" sz="2400" dirty="0" smtClean="0"/>
                <a:t>Xác định được   </a:t>
              </a:r>
              <a:r>
                <a:rPr lang="nl-NL" sz="2400" i="0"/>
                <a:t>1</a:t>
              </a:r>
              <a:r>
                <a:rPr lang="en-US" sz="2400" i="0"/>
                <a:t>/</a:t>
              </a:r>
              <a:r>
                <a:rPr lang="en-US" sz="2400" b="0" i="0" smtClean="0">
                  <a:latin typeface="Cambria Math" panose="02040503050406030204" pitchFamily="18" charset="0"/>
                </a:rPr>
                <a:t>2</a:t>
              </a:r>
              <a:r>
                <a:rPr lang="nl-NL" sz="2400" i="0"/>
                <a:t>;  1</a:t>
              </a:r>
              <a:r>
                <a:rPr lang="en-US" sz="2400" i="0"/>
                <a:t>/</a:t>
              </a:r>
              <a:r>
                <a:rPr lang="en-US" sz="2400" b="0" i="0" smtClean="0">
                  <a:latin typeface="Cambria Math" panose="02040503050406030204" pitchFamily="18" charset="0"/>
                </a:rPr>
                <a:t>3</a:t>
              </a:r>
              <a:r>
                <a:rPr lang="nl-NL" sz="2400" dirty="0"/>
                <a:t> ; </a:t>
              </a:r>
              <a:r>
                <a:rPr lang="nl-NL" sz="2400" i="0"/>
                <a:t>1</a:t>
              </a:r>
              <a:r>
                <a:rPr lang="en-US" sz="2400" i="0"/>
                <a:t>/</a:t>
              </a:r>
              <a:r>
                <a:rPr lang="en-US" sz="2400" b="0" i="0" smtClean="0">
                  <a:latin typeface="Cambria Math" panose="02040503050406030204" pitchFamily="18" charset="0"/>
                </a:rPr>
                <a:t>5</a:t>
              </a:r>
              <a:r>
                <a:rPr lang="nl-NL" sz="2400" dirty="0"/>
                <a:t> của một nhóm đồ vật bằng việc chia thành các phần bằng </a:t>
              </a:r>
              <a:r>
                <a:rPr lang="nl-NL" sz="2400" dirty="0" smtClean="0"/>
                <a:t>nhau</a:t>
              </a:r>
              <a:r>
                <a:rPr lang="nl-NL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dirty="0">
                <a:latin typeface="+mj-lt"/>
                <a:cs typeface="Times New Roman" panose="02020603050405020304" pitchFamily="18" charset="0"/>
              </a:endParaRPr>
            </a:p>
          </dgm:t>
        </dgm:pt>
      </mc:Fallback>
    </mc:AlternateConten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5568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>
        <a:blipFill>
          <a:blip xmlns:r="http://schemas.openxmlformats.org/officeDocument/2006/relationships" r:embed="rId1"/>
          <a:stretch>
            <a:fillRect r="-1560" b="-2793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Y="55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3200" dirty="0">
              <a:latin typeface="+mj-lt"/>
              <a:cs typeface="Times New Roman" panose="02020603050405020304" pitchFamily="18" charset="0"/>
            </a:rPr>
            <a:t>3</a:t>
          </a:r>
          <a:endParaRPr lang="en-US" sz="32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Rèn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luyện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lực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luận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phát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triển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tư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duy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học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311934" y="313968"/>
          <a:ext cx="2079565" cy="14556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2" y="729881"/>
        <a:ext cx="1455695" cy="623870"/>
      </dsp:txXfrm>
    </dsp:sp>
    <dsp:sp modelId="{F97EB1BA-22EF-49EF-A4D2-6FF056CB5200}">
      <dsp:nvSpPr>
        <dsp:cNvPr id="0" name=""/>
        <dsp:cNvSpPr/>
      </dsp:nvSpPr>
      <dsp:spPr>
        <a:xfrm rot="5400000">
          <a:off x="3992237" y="-2536541"/>
          <a:ext cx="1351717" cy="64248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400" kern="1200" dirty="0"/>
            <a:t>Có “biểu tượng” về  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nl-NL" sz="2400" i="1" kern="1200">
                      <a:latin typeface="Cambria Math" panose="02040503050406030204" pitchFamily="18" charset="0"/>
                    </a:rPr>
                    <m:t>7</m:t>
                  </m:r>
                </m:den>
              </m:f>
              <m:r>
                <a:rPr lang="nl-NL" sz="2400" i="1" kern="1200">
                  <a:latin typeface="Cambria Math" panose="02040503050406030204" pitchFamily="18" charset="0"/>
                </a:rPr>
                <m:t>; </m:t>
              </m:r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nl-NL" sz="2400" i="1" kern="1200">
                      <a:latin typeface="Cambria Math" panose="02040503050406030204" pitchFamily="18" charset="0"/>
                    </a:rPr>
                    <m:t>8</m:t>
                  </m:r>
                </m:den>
              </m:f>
            </m:oMath>
          </a14:m>
          <a:r>
            <a:rPr lang="nl-NL" sz="2400" kern="1200" dirty="0"/>
            <a:t> ; 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nl-NL" sz="2400" i="1" kern="1200">
                      <a:latin typeface="Cambria Math" panose="02040503050406030204" pitchFamily="18" charset="0"/>
                    </a:rPr>
                    <m:t>9</m:t>
                  </m:r>
                </m:den>
              </m:f>
            </m:oMath>
          </a14:m>
          <a:r>
            <a:rPr lang="nl-NL" sz="2400" kern="1200" dirty="0"/>
            <a:t> của một hình và nhận biết được   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nl-NL" sz="2400" i="1" kern="1200">
                      <a:latin typeface="Cambria Math" panose="02040503050406030204" pitchFamily="18" charset="0"/>
                    </a:rPr>
                    <m:t>7</m:t>
                  </m:r>
                </m:den>
              </m:f>
              <m:r>
                <a:rPr lang="nl-NL" sz="2400" i="1" kern="1200">
                  <a:latin typeface="Cambria Math" panose="02040503050406030204" pitchFamily="18" charset="0"/>
                </a:rPr>
                <m:t>; </m:t>
              </m:r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nl-NL" sz="2400" i="1" kern="1200">
                      <a:latin typeface="Cambria Math" panose="02040503050406030204" pitchFamily="18" charset="0"/>
                    </a:rPr>
                    <m:t>8</m:t>
                  </m:r>
                </m:den>
              </m:f>
            </m:oMath>
          </a14:m>
          <a:r>
            <a:rPr lang="nl-NL" sz="2400" kern="1200" dirty="0"/>
            <a:t> ; 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nl-NL" sz="2400" i="1" kern="1200">
                      <a:latin typeface="Cambria Math" panose="02040503050406030204" pitchFamily="18" charset="0"/>
                    </a:rPr>
                    <m:t>9</m:t>
                  </m:r>
                </m:den>
              </m:f>
            </m:oMath>
          </a14:m>
          <a:r>
            <a:rPr lang="nl-NL" sz="2400" kern="1200" dirty="0"/>
            <a:t>  thông qua các hình ảnh trực quan.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455696" y="65985"/>
        <a:ext cx="6358816" cy="12197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48461" y="248461"/>
          <a:ext cx="1656412" cy="1159488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1" y="579743"/>
        <a:ext cx="1159488" cy="496924"/>
      </dsp:txXfrm>
    </dsp:sp>
    <dsp:sp modelId="{F97EB1BA-22EF-49EF-A4D2-6FF056CB5200}">
      <dsp:nvSpPr>
        <dsp:cNvPr id="0" name=""/>
        <dsp:cNvSpPr/>
      </dsp:nvSpPr>
      <dsp:spPr>
        <a:xfrm rot="5400000">
          <a:off x="3936687" y="-2717250"/>
          <a:ext cx="1076667" cy="66310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400" kern="1200" dirty="0"/>
            <a:t>Xác định được   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en-US" sz="2400" b="0" i="1" kern="1200" smtClean="0">
                      <a:latin typeface="Cambria Math" panose="02040503050406030204" pitchFamily="18" charset="0"/>
                    </a:rPr>
                    <m:t>2</m:t>
                  </m:r>
                </m:den>
              </m:f>
              <m:r>
                <a:rPr lang="nl-NL" sz="2400" i="1" kern="1200">
                  <a:latin typeface="Cambria Math" panose="02040503050406030204" pitchFamily="18" charset="0"/>
                </a:rPr>
                <m:t>; </m:t>
              </m:r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en-US" sz="2400" b="0" i="1" kern="1200" smtClean="0">
                      <a:latin typeface="Cambria Math" panose="02040503050406030204" pitchFamily="18" charset="0"/>
                    </a:rPr>
                    <m:t>3</m:t>
                  </m:r>
                </m:den>
              </m:f>
            </m:oMath>
          </a14:m>
          <a:r>
            <a:rPr lang="nl-NL" sz="2400" kern="1200" dirty="0"/>
            <a:t> ; 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en-US" sz="2400" b="0" i="1" kern="1200" smtClean="0">
                      <a:latin typeface="Cambria Math" panose="02040503050406030204" pitchFamily="18" charset="0"/>
                    </a:rPr>
                    <m:t>5</m:t>
                  </m:r>
                </m:den>
              </m:f>
            </m:oMath>
          </a14:m>
          <a:r>
            <a:rPr lang="nl-NL" sz="2400" kern="1200" dirty="0"/>
            <a:t> của một nhóm đồ vật bằng việc chia thành các phần bằng nhau</a:t>
          </a:r>
          <a:r>
            <a:rPr lang="nl-NL" sz="24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159489" y="112507"/>
        <a:ext cx="6578506" cy="9715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48461" y="248461"/>
          <a:ext cx="1656412" cy="115948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32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" y="579743"/>
        <a:ext cx="1159488" cy="496924"/>
      </dsp:txXfrm>
    </dsp:sp>
    <dsp:sp modelId="{F97EB1BA-22EF-49EF-A4D2-6FF056CB5200}">
      <dsp:nvSpPr>
        <dsp:cNvPr id="0" name=""/>
        <dsp:cNvSpPr/>
      </dsp:nvSpPr>
      <dsp:spPr>
        <a:xfrm rot="5400000">
          <a:off x="3936687" y="-2777198"/>
          <a:ext cx="1076667" cy="66310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Rèn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luyện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lực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luận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phát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triển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tư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duy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học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1159489" y="52559"/>
        <a:ext cx="6578506" cy="971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58516-0009-4F94-8C92-7E71E43F7D4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D527A-C90D-4762-9D95-FF5FF1156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0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1900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gc09ed3ef6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8" name="Google Shape;2158;gc09ed3ef6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366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4017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e0a7835d13_3_5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e0a7835d13_3_5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cà</a:t>
            </a:r>
            <a:r>
              <a:rPr lang="en-US" baseline="0" dirty="0"/>
              <a:t> </a:t>
            </a:r>
            <a:r>
              <a:rPr lang="en-US" baseline="0" dirty="0" err="1"/>
              <a:t>rốt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4593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cà </a:t>
            </a:r>
            <a:r>
              <a:rPr lang="en-US" baseline="0" dirty="0" err="1"/>
              <a:t>chua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62478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</a:t>
            </a:r>
            <a:r>
              <a:rPr lang="en-US" baseline="0" dirty="0" err="1"/>
              <a:t>dưa</a:t>
            </a:r>
            <a:r>
              <a:rPr lang="en-US" baseline="0" dirty="0"/>
              <a:t> </a:t>
            </a:r>
            <a:r>
              <a:rPr lang="en-US" baseline="0" dirty="0" err="1"/>
              <a:t>leo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746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5465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426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17831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8791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9127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32620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3081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07540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68990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37614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95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922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9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4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5919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204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887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3070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798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10/13/2023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438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84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728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001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2837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3213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404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79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76224"/>
            <a:ext cx="10290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fa Slab One"/>
              <a:buNone/>
              <a:defRPr sz="2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0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6" r:id="rId13"/>
    <p:sldLayoutId id="2147483687" r:id="rId14"/>
    <p:sldLayoutId id="2147483688" r:id="rId15"/>
    <p:sldLayoutId id="2147483690" r:id="rId16"/>
    <p:sldLayoutId id="2147483691" r:id="rId17"/>
    <p:sldLayoutId id="2147483704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8101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5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225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225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727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5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5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580.png"/><Relationship Id="rId4" Type="http://schemas.openxmlformats.org/officeDocument/2006/relationships/image" Target="../media/image56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7.png"/><Relationship Id="rId7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slide" Target="slide5.xml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7.png"/><Relationship Id="rId1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20" Type="http://schemas.openxmlformats.org/officeDocument/2006/relationships/image" Target="../media/image21.gif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slide" Target="slide3.xml"/><Relationship Id="rId4" Type="http://schemas.openxmlformats.org/officeDocument/2006/relationships/audio" Target="../media/media3.mp3"/><Relationship Id="rId9" Type="http://schemas.openxmlformats.org/officeDocument/2006/relationships/image" Target="../media/image130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22.gif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17" Type="http://schemas.openxmlformats.org/officeDocument/2006/relationships/slide" Target="slide3.xml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20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10.png"/><Relationship Id="rId3" Type="http://schemas.microsoft.com/office/2007/relationships/media" Target="../media/media3.mp3"/><Relationship Id="rId21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36.png"/><Relationship Id="rId17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20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slide" Target="slide3.xml"/><Relationship Id="rId4" Type="http://schemas.openxmlformats.org/officeDocument/2006/relationships/audio" Target="../media/media3.mp3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21" Type="http://schemas.openxmlformats.org/officeDocument/2006/relationships/diagramLayout" Target="../diagrams/layout3.xml"/><Relationship Id="rId7" Type="http://schemas.openxmlformats.org/officeDocument/2006/relationships/diagramData" Target="../diagrams/data2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6" Type="http://schemas.openxmlformats.org/officeDocument/2006/relationships/diagramData" Target="../diagrams/data4.xml"/><Relationship Id="rId20" Type="http://schemas.openxmlformats.org/officeDocument/2006/relationships/diagramData" Target="../diagrams/data5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11" Type="http://schemas.openxmlformats.org/officeDocument/2006/relationships/diagramData" Target="../diagrams/data3.xml"/><Relationship Id="rId24" Type="http://schemas.microsoft.com/office/2007/relationships/diagramDrawing" Target="../diagrams/drawing3.xml"/><Relationship Id="rId5" Type="http://schemas.openxmlformats.org/officeDocument/2006/relationships/diagramColors" Target="../diagrams/colors1.xml"/><Relationship Id="rId15" Type="http://schemas.microsoft.com/office/2007/relationships/diagramDrawing" Target="../diagrams/drawing2.xml"/><Relationship Id="rId23" Type="http://schemas.openxmlformats.org/officeDocument/2006/relationships/diagramColors" Target="../diagrams/colors3.xml"/><Relationship Id="rId10" Type="http://schemas.openxmlformats.org/officeDocument/2006/relationships/diagramColors" Target="../diagrams/colors1.xml"/><Relationship Id="rId19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1.xml"/><Relationship Id="rId14" Type="http://schemas.openxmlformats.org/officeDocument/2006/relationships/diagramColors" Target="../diagrams/colors2.xml"/><Relationship Id="rId22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42893" y="3660560"/>
            <a:ext cx="642983" cy="69803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246" y="0"/>
            <a:ext cx="1274624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539" y="2561036"/>
            <a:ext cx="5345389" cy="13574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E4EF9E-6B71-1E00-7054-B97239697821}"/>
              </a:ext>
            </a:extLst>
          </p:cNvPr>
          <p:cNvSpPr txBox="1"/>
          <p:nvPr/>
        </p:nvSpPr>
        <p:spPr>
          <a:xfrm>
            <a:off x="2652722" y="2756848"/>
            <a:ext cx="947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1.</a:t>
            </a:r>
            <a:endParaRPr lang="vi-VN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518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146C46-8FEA-4EF4-9F6D-F46F324CF270}"/>
              </a:ext>
            </a:extLst>
          </p:cNvPr>
          <p:cNvGrpSpPr/>
          <p:nvPr/>
        </p:nvGrpSpPr>
        <p:grpSpPr>
          <a:xfrm>
            <a:off x="892470" y="554640"/>
            <a:ext cx="2573744" cy="638175"/>
            <a:chOff x="1028700" y="1381125"/>
            <a:chExt cx="2573744" cy="6381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DAE8A3-AEB4-49A3-9C6B-03353E9FCD9C}"/>
                </a:ext>
              </a:extLst>
            </p:cNvPr>
            <p:cNvSpPr/>
            <p:nvPr/>
          </p:nvSpPr>
          <p:spPr>
            <a:xfrm>
              <a:off x="1028700" y="1381125"/>
              <a:ext cx="733425" cy="63817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4081AFE-55FF-45B9-B70E-DF0AEED328F9}"/>
                </a:ext>
              </a:extLst>
            </p:cNvPr>
            <p:cNvSpPr/>
            <p:nvPr/>
          </p:nvSpPr>
          <p:spPr>
            <a:xfrm>
              <a:off x="1762125" y="1390649"/>
              <a:ext cx="1840319" cy="619125"/>
            </a:xfrm>
            <a:prstGeom prst="roundRect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Đ, S 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616152-DC23-4258-91CD-968D97EE7593}"/>
              </a:ext>
            </a:extLst>
          </p:cNvPr>
          <p:cNvSpPr txBox="1"/>
          <p:nvPr/>
        </p:nvSpPr>
        <p:spPr>
          <a:xfrm>
            <a:off x="831668" y="4110660"/>
            <a:ext cx="562641" cy="510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8309E-DB10-408F-ACA2-AB40397A6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895" y="1216317"/>
            <a:ext cx="1961154" cy="179392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88B59DE-0D97-42D4-BFE1-ECC3DE793EAD}"/>
              </a:ext>
            </a:extLst>
          </p:cNvPr>
          <p:cNvGrpSpPr/>
          <p:nvPr/>
        </p:nvGrpSpPr>
        <p:grpSpPr>
          <a:xfrm>
            <a:off x="708836" y="3116691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D03182E-E046-4EFD-91FF-3508777EA9F8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D03182E-E046-4EFD-91FF-3508777EA9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4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47C82D2-249C-45DF-B1AA-07E020FC96B0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E58A227-6CDA-4DCB-A4E9-497790900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5422" y="1166110"/>
            <a:ext cx="2059062" cy="189433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DA917E8-316F-4087-B1EE-ED0B30507704}"/>
              </a:ext>
            </a:extLst>
          </p:cNvPr>
          <p:cNvGrpSpPr/>
          <p:nvPr/>
        </p:nvGrpSpPr>
        <p:grpSpPr>
          <a:xfrm>
            <a:off x="6179732" y="3022950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3ED707C-503E-4F49-A066-7B913D1862F9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3ED707C-503E-4F49-A066-7B913D1862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6"/>
                  <a:stretch>
                    <a:fillRect l="-2586"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CB20DF1-90D2-41F9-83B3-0DCD98CA2B72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9675985-7B28-4163-ADA3-7F4B342606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0568" y="3957047"/>
            <a:ext cx="2015646" cy="176170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489B88F-F91D-415F-9F96-1AA3715DDE3F}"/>
              </a:ext>
            </a:extLst>
          </p:cNvPr>
          <p:cNvGrpSpPr/>
          <p:nvPr/>
        </p:nvGrpSpPr>
        <p:grpSpPr>
          <a:xfrm>
            <a:off x="758124" y="5742841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9E17C06-D214-4585-81F4-846DD6CB0C83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9E17C06-D214-4585-81F4-846DD6CB0C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8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7DBE2C32-92C6-4D0F-A5F5-DA35EABF340B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8B59BE2-FDCC-432B-8772-80F164AE1D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1288" y="3816600"/>
            <a:ext cx="1667329" cy="176170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DA0FC51-B458-4470-9DDC-619C7162F409}"/>
              </a:ext>
            </a:extLst>
          </p:cNvPr>
          <p:cNvGrpSpPr/>
          <p:nvPr/>
        </p:nvGrpSpPr>
        <p:grpSpPr>
          <a:xfrm>
            <a:off x="6179732" y="5718753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7D41FCC-89A7-46C5-9B64-44E6DCF0FB61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7D41FCC-89A7-46C5-9B64-44E6DCF0FB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10"/>
                  <a:stretch>
                    <a:fillRect l="-2586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7A8C32A-0257-45C1-A51E-2332D7FC99C3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9AA9378-368F-4680-8483-98956076AF23}"/>
              </a:ext>
            </a:extLst>
          </p:cNvPr>
          <p:cNvGrpSpPr/>
          <p:nvPr/>
        </p:nvGrpSpPr>
        <p:grpSpPr>
          <a:xfrm>
            <a:off x="9241937" y="417312"/>
            <a:ext cx="2536141" cy="2223132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8577F615-FF4F-4871-91DC-97D1E12302E7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BEC8DE9-102D-4320-9F60-F402F0B693EC}"/>
                </a:ext>
              </a:extLst>
            </p:cNvPr>
            <p:cNvGrpSpPr/>
            <p:nvPr/>
          </p:nvGrpSpPr>
          <p:grpSpPr>
            <a:xfrm>
              <a:off x="9159821" y="7086600"/>
              <a:ext cx="2143410" cy="2037140"/>
              <a:chOff x="9123962" y="7098813"/>
              <a:chExt cx="2143410" cy="203714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20E2A9E3-9210-4BE9-81F5-8B113077A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451E6E0-02E4-4162-BCC6-B42763C132A0}"/>
                  </a:ext>
                </a:extLst>
              </p:cNvPr>
              <p:cNvSpPr txBox="1"/>
              <p:nvPr/>
            </p:nvSpPr>
            <p:spPr>
              <a:xfrm>
                <a:off x="9123962" y="8291326"/>
                <a:ext cx="2143410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THẢO LUẬN</a:t>
                </a:r>
                <a:br>
                  <a:rPr lang="en-US" sz="22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</a:br>
                <a:r>
                  <a:rPr lang="en-US" sz="22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CA7882C-3C6C-45A8-8219-6192BD3FDBCA}"/>
              </a:ext>
            </a:extLst>
          </p:cNvPr>
          <p:cNvSpPr/>
          <p:nvPr/>
        </p:nvSpPr>
        <p:spPr>
          <a:xfrm>
            <a:off x="4571334" y="3188248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EC63D09-D014-4037-9391-F3E148A3FD76}"/>
              </a:ext>
            </a:extLst>
          </p:cNvPr>
          <p:cNvSpPr/>
          <p:nvPr/>
        </p:nvSpPr>
        <p:spPr>
          <a:xfrm>
            <a:off x="10042230" y="3078779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F661C63-8099-4C5B-8AA3-01B7FD5168E5}"/>
              </a:ext>
            </a:extLst>
          </p:cNvPr>
          <p:cNvSpPr/>
          <p:nvPr/>
        </p:nvSpPr>
        <p:spPr>
          <a:xfrm>
            <a:off x="4614527" y="5811073"/>
            <a:ext cx="676275" cy="5412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DF7CADA-62BD-4353-B36A-D335585418B8}"/>
              </a:ext>
            </a:extLst>
          </p:cNvPr>
          <p:cNvSpPr/>
          <p:nvPr/>
        </p:nvSpPr>
        <p:spPr>
          <a:xfrm>
            <a:off x="10042230" y="5790311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F94A29-60F8-EB8A-3207-F821082B5F76}"/>
              </a:ext>
            </a:extLst>
          </p:cNvPr>
          <p:cNvSpPr txBox="1"/>
          <p:nvPr/>
        </p:nvSpPr>
        <p:spPr>
          <a:xfrm>
            <a:off x="7166516" y="1533504"/>
            <a:ext cx="562641" cy="510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985104-CABC-D932-6EE0-E9AFA4A2BFD2}"/>
              </a:ext>
            </a:extLst>
          </p:cNvPr>
          <p:cNvSpPr txBox="1"/>
          <p:nvPr/>
        </p:nvSpPr>
        <p:spPr>
          <a:xfrm>
            <a:off x="811518" y="1609989"/>
            <a:ext cx="562641" cy="510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D805C9-0AED-6E76-A65F-2CDF4E216A8D}"/>
              </a:ext>
            </a:extLst>
          </p:cNvPr>
          <p:cNvSpPr txBox="1"/>
          <p:nvPr/>
        </p:nvSpPr>
        <p:spPr>
          <a:xfrm>
            <a:off x="7062452" y="3957047"/>
            <a:ext cx="562641" cy="510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 animBg="1"/>
      <p:bldP spid="44" grpId="0" animBg="1"/>
      <p:bldP spid="45" grpId="0" animBg="1"/>
      <p:bldP spid="46" grpId="0" animBg="1"/>
      <p:bldP spid="5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372946" y="394290"/>
            <a:ext cx="11446108" cy="606942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CA43DB-FCB9-4BFE-8CF3-855FB21C8F14}"/>
              </a:ext>
            </a:extLst>
          </p:cNvPr>
          <p:cNvGrpSpPr/>
          <p:nvPr/>
        </p:nvGrpSpPr>
        <p:grpSpPr>
          <a:xfrm>
            <a:off x="586784" y="597080"/>
            <a:ext cx="622300" cy="622301"/>
            <a:chOff x="647700" y="304800"/>
            <a:chExt cx="622300" cy="6223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EB46FE-8788-4FCE-9F42-BF1D44397481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677F7C-EE14-4C29-8C4B-39F407912311}"/>
                </a:ext>
              </a:extLst>
            </p:cNvPr>
            <p:cNvSpPr txBox="1"/>
            <p:nvPr/>
          </p:nvSpPr>
          <p:spPr>
            <a:xfrm>
              <a:off x="854654" y="364339"/>
              <a:ext cx="208390" cy="4924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F477F4-2F33-45A0-A3A2-E4ABFA52E910}"/>
                  </a:ext>
                </a:extLst>
              </p:cNvPr>
              <p:cNvSpPr txBox="1"/>
              <p:nvPr/>
            </p:nvSpPr>
            <p:spPr>
              <a:xfrm>
                <a:off x="1422922" y="597080"/>
                <a:ext cx="5009776" cy="7114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F477F4-2F33-45A0-A3A2-E4ABFA52E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922" y="597080"/>
                <a:ext cx="5009776" cy="711477"/>
              </a:xfrm>
              <a:prstGeom prst="rect">
                <a:avLst/>
              </a:prstGeom>
              <a:blipFill>
                <a:blip r:embed="rId3"/>
                <a:stretch>
                  <a:fillRect l="-4866" t="-3419" b="-170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BA0A54A-1142-4FCD-B404-1276D6632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21" y="4601018"/>
            <a:ext cx="1429526" cy="1750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5350FF-1CE5-4FE4-9756-D0124FA77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978" y="1590200"/>
            <a:ext cx="5522506" cy="4656816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B3382F93-5595-48BA-95B4-1D39843696BC}"/>
              </a:ext>
            </a:extLst>
          </p:cNvPr>
          <p:cNvSpPr/>
          <p:nvPr/>
        </p:nvSpPr>
        <p:spPr>
          <a:xfrm>
            <a:off x="494321" y="2584940"/>
            <a:ext cx="3322767" cy="1945759"/>
          </a:xfrm>
          <a:prstGeom prst="cloud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A5656C-66F9-4C59-9EAE-D48A51D655B7}"/>
              </a:ext>
            </a:extLst>
          </p:cNvPr>
          <p:cNvSpPr/>
          <p:nvPr/>
        </p:nvSpPr>
        <p:spPr>
          <a:xfrm>
            <a:off x="4884854" y="3429000"/>
            <a:ext cx="634797" cy="5611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6426540D-F3DA-4664-9897-67A3E786F0B9}"/>
                  </a:ext>
                </a:extLst>
              </p:cNvPr>
              <p:cNvSpPr/>
              <p:nvPr/>
            </p:nvSpPr>
            <p:spPr>
              <a:xfrm>
                <a:off x="228600" y="190501"/>
                <a:ext cx="11690498" cy="6591300"/>
              </a:xfrm>
              <a:prstGeom prst="roundRect">
                <a:avLst>
                  <a:gd name="adj" fmla="val 552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sym typeface="Arial"/>
                        </a:rPr>
                        <a:t>Type equation here.</a:t>
                      </a:fld>
                    </m:oMath>
                  </m:oMathPara>
                </a14:m>
                <a:endParaRPr lang="en-US" dirty="0">
                  <a:solidFill>
                    <a:prstClr val="white"/>
                  </a:solidFill>
                  <a:latin typeface="#9Slide02 Noi dung dai"/>
                  <a:sym typeface="Arial"/>
                </a:endParaRPr>
              </a:p>
            </p:txBody>
          </p:sp>
        </mc:Choice>
        <mc:Fallback xmlns="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6426540D-F3DA-4664-9897-67A3E786F0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90501"/>
                <a:ext cx="11690498" cy="6591300"/>
              </a:xfrm>
              <a:prstGeom prst="roundRect">
                <a:avLst>
                  <a:gd name="adj" fmla="val 5521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B0AC4153-E880-42E0-9078-D168F0F42AD9}"/>
              </a:ext>
            </a:extLst>
          </p:cNvPr>
          <p:cNvGrpSpPr/>
          <p:nvPr/>
        </p:nvGrpSpPr>
        <p:grpSpPr>
          <a:xfrm>
            <a:off x="686322" y="275058"/>
            <a:ext cx="622300" cy="622301"/>
            <a:chOff x="647700" y="304800"/>
            <a:chExt cx="622300" cy="622300"/>
          </a:xfrm>
          <a:solidFill>
            <a:srgbClr val="7030A0"/>
          </a:solidFill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64C46D9-AA84-4584-9479-8828F4A777D8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6650CC-E132-430A-BB4E-9FAF8C7758C9}"/>
                </a:ext>
              </a:extLst>
            </p:cNvPr>
            <p:cNvSpPr txBox="1"/>
            <p:nvPr/>
          </p:nvSpPr>
          <p:spPr>
            <a:xfrm>
              <a:off x="854654" y="364339"/>
              <a:ext cx="208390" cy="492442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BD53CE1-45B1-41A6-8A00-E0F18EFB0C65}"/>
                  </a:ext>
                </a:extLst>
              </p:cNvPr>
              <p:cNvSpPr txBox="1"/>
              <p:nvPr/>
            </p:nvSpPr>
            <p:spPr>
              <a:xfrm>
                <a:off x="1422922" y="185882"/>
                <a:ext cx="9975340" cy="1422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khoanh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cải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bắp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khoanh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xà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lách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BD53CE1-45B1-41A6-8A00-E0F18EFB0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922" y="185882"/>
                <a:ext cx="9975340" cy="1422954"/>
              </a:xfrm>
              <a:prstGeom prst="rect">
                <a:avLst/>
              </a:prstGeom>
              <a:blipFill>
                <a:blip r:embed="rId4"/>
                <a:stretch>
                  <a:fillRect l="-2443" t="-1282" r="-2199" b="-812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E0E3DD42-5C9E-41EE-9362-1E374957E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691" y="1756199"/>
            <a:ext cx="5734350" cy="463448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53BFC8-0A49-4D7F-8CC5-624945F077DE}"/>
              </a:ext>
            </a:extLst>
          </p:cNvPr>
          <p:cNvCxnSpPr>
            <a:cxnSpLocks/>
          </p:cNvCxnSpPr>
          <p:nvPr/>
        </p:nvCxnSpPr>
        <p:spPr>
          <a:xfrm>
            <a:off x="4139690" y="923844"/>
            <a:ext cx="49657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ADF652A-0C2A-416D-93C5-55D0425C24BE}"/>
              </a:ext>
            </a:extLst>
          </p:cNvPr>
          <p:cNvCxnSpPr>
            <a:cxnSpLocks/>
          </p:cNvCxnSpPr>
          <p:nvPr/>
        </p:nvCxnSpPr>
        <p:spPr>
          <a:xfrm flipV="1">
            <a:off x="1982814" y="1608836"/>
            <a:ext cx="5066379" cy="596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049193" y="3638673"/>
                <a:ext cx="806334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9193" y="3638673"/>
                <a:ext cx="806334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810000" y="5844201"/>
                <a:ext cx="806334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24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5844201"/>
                <a:ext cx="806334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1CA5656C-66F9-4C59-9EAE-D48A51D655B7}"/>
              </a:ext>
            </a:extLst>
          </p:cNvPr>
          <p:cNvSpPr/>
          <p:nvPr/>
        </p:nvSpPr>
        <p:spPr>
          <a:xfrm>
            <a:off x="6803210" y="3572032"/>
            <a:ext cx="491965" cy="41958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CA5656C-66F9-4C59-9EAE-D48A51D655B7}"/>
              </a:ext>
            </a:extLst>
          </p:cNvPr>
          <p:cNvSpPr/>
          <p:nvPr/>
        </p:nvSpPr>
        <p:spPr>
          <a:xfrm>
            <a:off x="3520471" y="5883177"/>
            <a:ext cx="491965" cy="41958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10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51100" y="267785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146C46-8FEA-4EF4-9F6D-F46F324CF270}"/>
              </a:ext>
            </a:extLst>
          </p:cNvPr>
          <p:cNvGrpSpPr/>
          <p:nvPr/>
        </p:nvGrpSpPr>
        <p:grpSpPr>
          <a:xfrm>
            <a:off x="892470" y="554640"/>
            <a:ext cx="2133600" cy="638175"/>
            <a:chOff x="1028700" y="1381125"/>
            <a:chExt cx="2133600" cy="6381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DAE8A3-AEB4-49A3-9C6B-03353E9FCD9C}"/>
                </a:ext>
              </a:extLst>
            </p:cNvPr>
            <p:cNvSpPr/>
            <p:nvPr/>
          </p:nvSpPr>
          <p:spPr>
            <a:xfrm>
              <a:off x="1028700" y="1381125"/>
              <a:ext cx="733425" cy="63817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4081AFE-55FF-45B9-B70E-DF0AEED328F9}"/>
                </a:ext>
              </a:extLst>
            </p:cNvPr>
            <p:cNvSpPr/>
            <p:nvPr/>
          </p:nvSpPr>
          <p:spPr>
            <a:xfrm>
              <a:off x="1762125" y="1390649"/>
              <a:ext cx="1400175" cy="619125"/>
            </a:xfrm>
            <a:prstGeom prst="roundRect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 ?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E9CA1E-2860-4C3D-BBE5-9413B638B916}"/>
              </a:ext>
            </a:extLst>
          </p:cNvPr>
          <p:cNvSpPr/>
          <p:nvPr/>
        </p:nvSpPr>
        <p:spPr>
          <a:xfrm>
            <a:off x="1031358" y="1722474"/>
            <a:ext cx="7009056" cy="1872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838A2A-F5CD-410E-AF69-44B5D30AB420}"/>
              </a:ext>
            </a:extLst>
          </p:cNvPr>
          <p:cNvSpPr txBox="1"/>
          <p:nvPr/>
        </p:nvSpPr>
        <p:spPr>
          <a:xfrm>
            <a:off x="1256657" y="1767453"/>
            <a:ext cx="689102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Mẫu: </a:t>
            </a:r>
          </a:p>
          <a:p>
            <a:pPr algn="l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Chia 6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7BFCE3-7FDA-4ECE-A082-2CF543A00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747" y="1978482"/>
            <a:ext cx="3335483" cy="170652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423878D-5FEF-45CD-853D-2DDA0A6DE55C}"/>
              </a:ext>
            </a:extLst>
          </p:cNvPr>
          <p:cNvGrpSpPr/>
          <p:nvPr/>
        </p:nvGrpSpPr>
        <p:grpSpPr>
          <a:xfrm>
            <a:off x="1045525" y="4317729"/>
            <a:ext cx="7330931" cy="1128579"/>
            <a:chOff x="1156239" y="8258636"/>
            <a:chExt cx="7330931" cy="11285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5D0914C-3BA4-4135-971E-B41F7154F813}"/>
                    </a:ext>
                  </a:extLst>
                </p:cNvPr>
                <p:cNvSpPr txBox="1"/>
                <p:nvPr/>
              </p:nvSpPr>
              <p:spPr>
                <a:xfrm>
                  <a:off x="1156239" y="8258636"/>
                  <a:ext cx="7330931" cy="112857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Chia 12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cam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3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phần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bằng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nhau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0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cam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cam.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5D0914C-3BA4-4135-971E-B41F7154F8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6239" y="8258636"/>
                  <a:ext cx="7330931" cy="1128579"/>
                </a:xfrm>
                <a:prstGeom prst="rect">
                  <a:avLst/>
                </a:prstGeom>
                <a:blipFill>
                  <a:blip r:embed="rId4"/>
                  <a:stretch>
                    <a:fillRect l="-3245" t="-10811" r="-3161"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264FDA-1CC6-4772-B557-FD6435342AB4}"/>
                </a:ext>
              </a:extLst>
            </p:cNvPr>
            <p:cNvSpPr/>
            <p:nvPr/>
          </p:nvSpPr>
          <p:spPr>
            <a:xfrm>
              <a:off x="3851899" y="8800602"/>
              <a:ext cx="515006" cy="410606"/>
            </a:xfrm>
            <a:prstGeom prst="rect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7BFCD05-8417-4950-9712-09FBDDA103FD}"/>
              </a:ext>
            </a:extLst>
          </p:cNvPr>
          <p:cNvSpPr/>
          <p:nvPr/>
        </p:nvSpPr>
        <p:spPr>
          <a:xfrm>
            <a:off x="3749699" y="4855705"/>
            <a:ext cx="515006" cy="410606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Arc 25"/>
          <p:cNvSpPr/>
          <p:nvPr/>
        </p:nvSpPr>
        <p:spPr>
          <a:xfrm>
            <a:off x="8265712" y="2075454"/>
            <a:ext cx="1526681" cy="1508907"/>
          </a:xfrm>
          <a:prstGeom prst="arc">
            <a:avLst>
              <a:gd name="adj1" fmla="val 12695"/>
              <a:gd name="adj2" fmla="val 0"/>
            </a:avLst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256657" y="2779085"/>
            <a:ext cx="4632079" cy="664734"/>
            <a:chOff x="1256657" y="2779085"/>
            <a:chExt cx="4632079" cy="6647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5838A2A-F5CD-410E-AF69-44B5D30AB420}"/>
                    </a:ext>
                  </a:extLst>
                </p:cNvPr>
                <p:cNvSpPr txBox="1"/>
                <p:nvPr/>
              </p:nvSpPr>
              <p:spPr>
                <a:xfrm>
                  <a:off x="1256657" y="2779085"/>
                  <a:ext cx="4632079" cy="66473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táo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táo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5838A2A-F5CD-410E-AF69-44B5D30AB4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6657" y="2779085"/>
                  <a:ext cx="4632079" cy="664734"/>
                </a:xfrm>
                <a:prstGeom prst="rect">
                  <a:avLst/>
                </a:prstGeom>
                <a:blipFill>
                  <a:blip r:embed="rId5"/>
                  <a:stretch>
                    <a:fillRect t="-4587" b="-183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8264FDA-1CC6-4772-B557-FD6435342AB4}"/>
                </a:ext>
              </a:extLst>
            </p:cNvPr>
            <p:cNvSpPr/>
            <p:nvPr/>
          </p:nvSpPr>
          <p:spPr>
            <a:xfrm>
              <a:off x="3026070" y="2953839"/>
              <a:ext cx="442713" cy="328316"/>
            </a:xfrm>
            <a:prstGeom prst="rect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7BFCD05-8417-4950-9712-09FBDDA103FD}"/>
              </a:ext>
            </a:extLst>
          </p:cNvPr>
          <p:cNvSpPr/>
          <p:nvPr/>
        </p:nvSpPr>
        <p:spPr>
          <a:xfrm>
            <a:off x="3007728" y="2953106"/>
            <a:ext cx="479395" cy="316691"/>
          </a:xfrm>
          <a:prstGeom prst="rect">
            <a:avLst/>
          </a:prstGeom>
          <a:ln w="95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73" name="Group 172"/>
          <p:cNvGrpSpPr/>
          <p:nvPr/>
        </p:nvGrpSpPr>
        <p:grpSpPr>
          <a:xfrm>
            <a:off x="8537649" y="4305825"/>
            <a:ext cx="2931576" cy="2066392"/>
            <a:chOff x="6939657" y="-481154"/>
            <a:chExt cx="2931576" cy="2066392"/>
          </a:xfrm>
        </p:grpSpPr>
        <p:sp>
          <p:nvSpPr>
            <p:cNvPr id="139" name="Flowchart: Terminator 138"/>
            <p:cNvSpPr/>
            <p:nvPr/>
          </p:nvSpPr>
          <p:spPr>
            <a:xfrm>
              <a:off x="6939657" y="-481154"/>
              <a:ext cx="2873597" cy="607833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Flowchart: Terminator 144"/>
            <p:cNvSpPr/>
            <p:nvPr/>
          </p:nvSpPr>
          <p:spPr>
            <a:xfrm>
              <a:off x="6961891" y="265893"/>
              <a:ext cx="2873597" cy="607833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lowchart: Terminator 150"/>
            <p:cNvSpPr/>
            <p:nvPr/>
          </p:nvSpPr>
          <p:spPr>
            <a:xfrm>
              <a:off x="6997636" y="977405"/>
              <a:ext cx="2873597" cy="607833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8474779" y="4092734"/>
            <a:ext cx="2956818" cy="1034013"/>
            <a:chOff x="2419129" y="3423475"/>
            <a:chExt cx="2956818" cy="1034013"/>
          </a:xfrm>
        </p:grpSpPr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BA7523CA-E5F2-407F-8FCD-CBA767EA3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9129" y="3436752"/>
              <a:ext cx="1213881" cy="1020736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BA7523CA-E5F2-407F-8FCD-CBA767EA3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7080" y="3425922"/>
              <a:ext cx="1213881" cy="1020736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BA7523CA-E5F2-407F-8FCD-CBA767EA3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696" y="3423475"/>
              <a:ext cx="1213881" cy="1020736"/>
            </a:xfrm>
            <a:prstGeom prst="rect">
              <a:avLst/>
            </a:prstGeom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BA7523CA-E5F2-407F-8FCD-CBA767EA3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2066" y="3436752"/>
              <a:ext cx="1213881" cy="1020736"/>
            </a:xfrm>
            <a:prstGeom prst="rect">
              <a:avLst/>
            </a:prstGeom>
          </p:spPr>
        </p:pic>
      </p:grpSp>
      <p:grpSp>
        <p:nvGrpSpPr>
          <p:cNvPr id="157" name="Group 156"/>
          <p:cNvGrpSpPr/>
          <p:nvPr/>
        </p:nvGrpSpPr>
        <p:grpSpPr>
          <a:xfrm>
            <a:off x="8478715" y="5589830"/>
            <a:ext cx="2956818" cy="1034013"/>
            <a:chOff x="2419129" y="3423475"/>
            <a:chExt cx="2956818" cy="1034013"/>
          </a:xfrm>
        </p:grpSpPr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BA7523CA-E5F2-407F-8FCD-CBA767EA3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9129" y="3436752"/>
              <a:ext cx="1213881" cy="1020736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BA7523CA-E5F2-407F-8FCD-CBA767EA3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7080" y="3425922"/>
              <a:ext cx="1213881" cy="1020736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BA7523CA-E5F2-407F-8FCD-CBA767EA3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696" y="3423475"/>
              <a:ext cx="1213881" cy="1020736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BA7523CA-E5F2-407F-8FCD-CBA767EA3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2066" y="3436752"/>
              <a:ext cx="1213881" cy="1020736"/>
            </a:xfrm>
            <a:prstGeom prst="rect">
              <a:avLst/>
            </a:prstGeom>
          </p:spPr>
        </p:pic>
      </p:grpSp>
      <p:grpSp>
        <p:nvGrpSpPr>
          <p:cNvPr id="168" name="Group 167"/>
          <p:cNvGrpSpPr/>
          <p:nvPr/>
        </p:nvGrpSpPr>
        <p:grpSpPr>
          <a:xfrm>
            <a:off x="8444281" y="4848628"/>
            <a:ext cx="2956818" cy="1034013"/>
            <a:chOff x="2419129" y="3423475"/>
            <a:chExt cx="2956818" cy="1034013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BA7523CA-E5F2-407F-8FCD-CBA767EA3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9129" y="3436752"/>
              <a:ext cx="1213881" cy="1020736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BA7523CA-E5F2-407F-8FCD-CBA767EA3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7080" y="3425922"/>
              <a:ext cx="1213881" cy="1020736"/>
            </a:xfrm>
            <a:prstGeom prst="rect">
              <a:avLst/>
            </a:prstGeom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BA7523CA-E5F2-407F-8FCD-CBA767EA3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696" y="3423475"/>
              <a:ext cx="1213881" cy="1020736"/>
            </a:xfrm>
            <a:prstGeom prst="rect">
              <a:avLst/>
            </a:prstGeom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BA7523CA-E5F2-407F-8FCD-CBA767EA3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2066" y="3436752"/>
              <a:ext cx="1213881" cy="1020736"/>
            </a:xfrm>
            <a:prstGeom prst="rect">
              <a:avLst/>
            </a:prstGeom>
          </p:spPr>
        </p:pic>
      </p:grpSp>
      <p:sp>
        <p:nvSpPr>
          <p:cNvPr id="175" name="Arc 174"/>
          <p:cNvSpPr/>
          <p:nvPr/>
        </p:nvSpPr>
        <p:spPr>
          <a:xfrm>
            <a:off x="8369827" y="4143019"/>
            <a:ext cx="3166722" cy="902479"/>
          </a:xfrm>
          <a:prstGeom prst="arc">
            <a:avLst>
              <a:gd name="adj1" fmla="val 18380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41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17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7335" y="3998380"/>
            <a:ext cx="4340225" cy="271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733062F-DAC3-AB8C-172E-1FD962B78054}"/>
              </a:ext>
            </a:extLst>
          </p:cNvPr>
          <p:cNvSpPr txBox="1">
            <a:spLocks/>
          </p:cNvSpPr>
          <p:nvPr/>
        </p:nvSpPr>
        <p:spPr>
          <a:xfrm>
            <a:off x="1172522" y="833936"/>
            <a:ext cx="10515600" cy="851297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4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3.HOẠT ĐỘNG TIẾP NỐI   </a:t>
            </a:r>
            <a:endParaRPr lang="vi-VN" sz="4400" b="1" dirty="0"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8D26D1-D1A5-D2C0-921D-50CF1570A7B0}"/>
              </a:ext>
            </a:extLst>
          </p:cNvPr>
          <p:cNvSpPr txBox="1"/>
          <p:nvPr/>
        </p:nvSpPr>
        <p:spPr>
          <a:xfrm>
            <a:off x="1955505" y="1995626"/>
            <a:ext cx="99440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F33A3C-1570-C834-CC21-173B0286A6EC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33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 BIỆT VÀ HẸN GẶP LẠI VÀO TIẾT HỌC SAU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28529" y="1390306"/>
            <a:ext cx="4573379" cy="3772100"/>
          </a:xfrm>
          <a:prstGeom prst="roundRect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31313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32" name="Picture 8" descr="Texas Chicken Singapore GIFs - Find &amp;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17" y="-2482823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71" y="2537691"/>
            <a:ext cx="4068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kern="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 CHỢ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9538" b="64747"/>
          <a:stretch/>
        </p:blipFill>
        <p:spPr>
          <a:xfrm flipH="1">
            <a:off x="3458665" y="1390306"/>
            <a:ext cx="4823904" cy="56189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472247" y="740309"/>
            <a:ext cx="5528791" cy="3129368"/>
          </a:xfrm>
          <a:prstGeom prst="roundRect">
            <a:avLst/>
          </a:prstGeom>
          <a:ln w="38100">
            <a:solidFill>
              <a:srgbClr val="FFC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Mẹ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chợ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mua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ít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rau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Bác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bán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rau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Bác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 1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rau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 </a:t>
            </a:r>
            <a:r>
              <a:rPr lang="en-US" sz="3200" b="1" kern="0" dirty="0" err="1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lang="en-US" sz="3200" b="1" kern="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5" t="42791"/>
          <a:stretch/>
        </p:blipFill>
        <p:spPr>
          <a:xfrm>
            <a:off x="7143669" y="3447586"/>
            <a:ext cx="3487479" cy="3923413"/>
          </a:xfrm>
          <a:prstGeom prst="rect">
            <a:avLst/>
          </a:prstGeom>
        </p:spPr>
      </p:pic>
      <p:pic>
        <p:nvPicPr>
          <p:cNvPr id="7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8227" y="379337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9199" r="26744"/>
          <a:stretch/>
        </p:blipFill>
        <p:spPr>
          <a:xfrm>
            <a:off x="817264" y="3033825"/>
            <a:ext cx="7121713" cy="4419599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1993784">
            <a:off x="3414701" y="3932501"/>
            <a:ext cx="1689144" cy="1725705"/>
          </a:xfrm>
          <a:prstGeom prst="rect">
            <a:avLst/>
          </a:prstGeom>
        </p:spPr>
      </p:pic>
      <p:pic>
        <p:nvPicPr>
          <p:cNvPr id="24" name="Picture 2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1195573" y="4074985"/>
            <a:ext cx="1469656" cy="1501467"/>
          </a:xfrm>
          <a:prstGeom prst="rect">
            <a:avLst/>
          </a:prstGeom>
        </p:spPr>
      </p:pic>
      <p:pic>
        <p:nvPicPr>
          <p:cNvPr id="25" name="Picture 2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3148526">
            <a:off x="3070199" y="1544716"/>
            <a:ext cx="2235104" cy="2699144"/>
          </a:xfrm>
          <a:prstGeom prst="rect">
            <a:avLst/>
          </a:prstGeom>
        </p:spPr>
      </p:pic>
      <p:pic>
        <p:nvPicPr>
          <p:cNvPr id="27" name="Picture 2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t="48366" r="71925" b="2848"/>
          <a:stretch/>
        </p:blipFill>
        <p:spPr>
          <a:xfrm rot="490689">
            <a:off x="5220017" y="3989271"/>
            <a:ext cx="1469656" cy="1501467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5" t="55814" r="19767"/>
          <a:stretch/>
        </p:blipFill>
        <p:spPr>
          <a:xfrm>
            <a:off x="7826750" y="2619666"/>
            <a:ext cx="4749855" cy="396594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19289" y="241900"/>
            <a:ext cx="7435363" cy="1318437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Mỗi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loại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tương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ứng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58025E-6 L 0.25174 -3.58025E-6 C 0.36476 -3.58025E-6 0.50365 0.09198 0.50365 0.16667 L 0.50365 0.3333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64775 0.027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0.42517 0.032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17284E-7 L 0.27205 0.049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2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7" y="-29974"/>
            <a:ext cx="12192000" cy="68580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815323" y="68347"/>
            <a:ext cx="7271040" cy="2048265"/>
            <a:chOff x="2912101" y="154702"/>
            <a:chExt cx="5454502" cy="1435396"/>
          </a:xfrm>
        </p:grpSpPr>
        <p:sp>
          <p:nvSpPr>
            <p:cNvPr id="2" name="Rounded Rectangle 1"/>
            <p:cNvSpPr/>
            <p:nvPr/>
          </p:nvSpPr>
          <p:spPr>
            <a:xfrm>
              <a:off x="2912101" y="154702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959754" y="227232"/>
              <a:ext cx="5070288" cy="639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ngôi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sao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4381615" y="3140102"/>
                <a:ext cx="2876666" cy="14775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</a:t>
                </a:r>
                <a:r>
                  <a:rPr lang="en-US" sz="4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615" y="3140102"/>
                <a:ext cx="2876666" cy="147750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8193548" y="3132895"/>
                <a:ext cx="3102015" cy="1484194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548" y="3132895"/>
                <a:ext cx="3102015" cy="1484194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4283231" y="5320741"/>
                <a:ext cx="3175924" cy="149152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</a:t>
                </a:r>
                <a:r>
                  <a:rPr lang="en-US" sz="4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231" y="5320741"/>
                <a:ext cx="3175924" cy="149152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8095164" y="5356065"/>
                <a:ext cx="3204295" cy="146475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</a:t>
                </a:r>
                <a:r>
                  <a:rPr lang="en-US" sz="4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164" y="5356065"/>
                <a:ext cx="3204295" cy="1464753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8193548" y="3132895"/>
                <a:ext cx="3096230" cy="144067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</a:t>
                </a:r>
                <a:r>
                  <a:rPr lang="en-US" sz="4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548" y="3132895"/>
                <a:ext cx="3096230" cy="1440670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4306800" y="3132895"/>
                <a:ext cx="3074213" cy="1491401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800" y="3132895"/>
                <a:ext cx="3074213" cy="1491401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4283231" y="5332206"/>
                <a:ext cx="3167612" cy="149582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</a:t>
                </a:r>
                <a:r>
                  <a:rPr lang="en-US" sz="4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231" y="5332206"/>
                <a:ext cx="3167612" cy="1495820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/>
              <p:cNvSpPr/>
              <p:nvPr/>
            </p:nvSpPr>
            <p:spPr>
              <a:xfrm>
                <a:off x="8149196" y="5352744"/>
                <a:ext cx="3096230" cy="1413102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Oval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196" y="5352744"/>
                <a:ext cx="3096230" cy="1413102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23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972E46-1F36-4763-BEA9-118B535BBAB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605" y="659408"/>
            <a:ext cx="3816464" cy="29424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1413469">
            <a:off x="9518052" y="145431"/>
            <a:ext cx="2657135" cy="3208795"/>
          </a:xfrm>
          <a:prstGeom prst="rect">
            <a:avLst/>
          </a:prstGeom>
        </p:spPr>
      </p:pic>
      <p:pic>
        <p:nvPicPr>
          <p:cNvPr id="24" name="Picture 2" descr="Blogmas Day 10 – Health and Wellness – NutriFoody Wholly Holism">
            <a:hlinkClick r:id="rId19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7" y="4291254"/>
            <a:ext cx="3074213" cy="30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48485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50" y="-273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08520" y="198475"/>
            <a:ext cx="7272669" cy="1913861"/>
            <a:chOff x="1956390" y="148856"/>
            <a:chExt cx="5454502" cy="1435396"/>
          </a:xfrm>
        </p:grpSpPr>
        <p:sp>
          <p:nvSpPr>
            <p:cNvPr id="6" name="Rounded Rectangle 5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25867" y="450610"/>
              <a:ext cx="5011791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tròn</a:t>
              </a:r>
              <a:endParaRPr lang="en-US" sz="5400" b="1" kern="0" dirty="0">
                <a:solidFill>
                  <a:srgbClr val="FF8B9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4287789" y="2866751"/>
                <a:ext cx="2928674" cy="144763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7789" y="2866751"/>
                <a:ext cx="2928674" cy="144763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4152956" y="4839640"/>
                <a:ext cx="3279980" cy="152414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400" kern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956" y="4839640"/>
                <a:ext cx="3279980" cy="152414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7713856" y="2756862"/>
                <a:ext cx="3069141" cy="1520892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400" kern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3856" y="2756862"/>
                <a:ext cx="3069141" cy="1520892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7768927" y="4893063"/>
                <a:ext cx="3229233" cy="1533184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8927" y="4893063"/>
                <a:ext cx="3229233" cy="1533184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4175508" y="4839640"/>
                <a:ext cx="3294077" cy="1472546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</a:t>
                </a:r>
                <a:r>
                  <a:rPr lang="en-US" sz="4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508" y="4839640"/>
                <a:ext cx="3294077" cy="1472546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4247153" y="2782014"/>
                <a:ext cx="3134753" cy="1563412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</a:t>
                </a:r>
                <a:r>
                  <a:rPr lang="en-US" sz="4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153" y="2782014"/>
                <a:ext cx="3134753" cy="1563412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7704022" y="2719410"/>
                <a:ext cx="3071624" cy="1558637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</a:t>
                </a:r>
                <a:r>
                  <a:rPr lang="en-US" sz="4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022" y="2719410"/>
                <a:ext cx="3071624" cy="1558637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7732278" y="4843634"/>
                <a:ext cx="3306239" cy="1545137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2278" y="4843634"/>
                <a:ext cx="3306239" cy="1545137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0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9490844" y="-115812"/>
            <a:ext cx="2264641" cy="23136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E2254-E9FC-4D73-91D5-22152B24344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2938" y="1964324"/>
            <a:ext cx="3917551" cy="340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94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44830" y="281275"/>
            <a:ext cx="7272669" cy="1913861"/>
            <a:chOff x="1956390" y="148856"/>
            <a:chExt cx="5454502" cy="1435396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61436" y="266389"/>
              <a:ext cx="444441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chữ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nhật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5016799" y="4959327"/>
                <a:ext cx="3013711" cy="142003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</a:t>
                </a:r>
                <a:r>
                  <a:rPr lang="en-US" sz="4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799" y="4959327"/>
                <a:ext cx="3013711" cy="1420037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5016799" y="2904438"/>
                <a:ext cx="2871282" cy="1380948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</a:t>
                </a:r>
                <a:r>
                  <a:rPr lang="en-US" sz="4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799" y="2904438"/>
                <a:ext cx="2871282" cy="1380948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8482000" y="2946512"/>
                <a:ext cx="2577481" cy="124238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</a:t>
                </a:r>
                <a:r>
                  <a:rPr lang="en-US" sz="4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2000" y="2946512"/>
                <a:ext cx="2577481" cy="124238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8223566" y="4990394"/>
                <a:ext cx="3143547" cy="1357904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</a:t>
                </a:r>
                <a:r>
                  <a:rPr lang="en-US" sz="4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3566" y="4990394"/>
                <a:ext cx="3143547" cy="1357904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4896801" y="2885049"/>
                <a:ext cx="3111277" cy="1402864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</a:t>
                </a:r>
                <a:r>
                  <a:rPr lang="en-US" sz="4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801" y="2885049"/>
                <a:ext cx="3111277" cy="1402864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5014651" y="4900010"/>
                <a:ext cx="3101618" cy="1538669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</a:t>
                </a:r>
                <a:r>
                  <a:rPr lang="en-US" sz="4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651" y="4900010"/>
                <a:ext cx="3101618" cy="1538669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8445322" y="2824064"/>
                <a:ext cx="2976557" cy="1461322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</a:t>
                </a:r>
                <a:r>
                  <a:rPr lang="en-US" sz="4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5322" y="2824064"/>
                <a:ext cx="2976557" cy="1461322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8223567" y="4990394"/>
                <a:ext cx="3198312" cy="131293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</a:t>
                </a:r>
                <a:r>
                  <a:rPr lang="en-US" sz="4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3567" y="4990394"/>
                <a:ext cx="3198312" cy="1312930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5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FBE236-24D2-4D73-81B1-8D0EA7B9BB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059" y="2206862"/>
            <a:ext cx="3845351" cy="216917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20988417">
            <a:off x="10239253" y="684788"/>
            <a:ext cx="2365252" cy="2416448"/>
          </a:xfrm>
          <a:prstGeom prst="rect">
            <a:avLst/>
          </a:prstGeom>
        </p:spPr>
      </p:pic>
      <p:pic>
        <p:nvPicPr>
          <p:cNvPr id="28" name="Picture 2" descr="Cabbage Fruit Clip Art - Cabbage Png Animation - Free Transparent PNG  Clipart Images Download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7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4" y="4964747"/>
            <a:ext cx="2365845" cy="207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769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692483-9231-A0B1-0B5D-DBA7D70D9616}"/>
              </a:ext>
            </a:extLst>
          </p:cNvPr>
          <p:cNvSpPr txBox="1"/>
          <p:nvPr/>
        </p:nvSpPr>
        <p:spPr>
          <a:xfrm>
            <a:off x="701878" y="892501"/>
            <a:ext cx="1078824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–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EEFCB8-F186-1E4D-D7D6-04A260C8D6D8}"/>
              </a:ext>
            </a:extLst>
          </p:cNvPr>
          <p:cNvSpPr txBox="1"/>
          <p:nvPr/>
        </p:nvSpPr>
        <p:spPr>
          <a:xfrm>
            <a:off x="1219200" y="3313043"/>
            <a:ext cx="93030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14. MỘT PHẦN MẤY </a:t>
            </a:r>
          </a:p>
          <a:p>
            <a:pPr algn="ctr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44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885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Diagram 3"/>
              <p:cNvGraphicFramePr/>
              <p:nvPr/>
            </p:nvGraphicFramePr>
            <p:xfrm>
              <a:off x="2597627" y="1079292"/>
              <a:ext cx="7880497" cy="208363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" name="Diagram 3"/>
              <p:cNvGraphicFramePr/>
              <p:nvPr>
                <p:extLst/>
              </p:nvPr>
            </p:nvGraphicFramePr>
            <p:xfrm>
              <a:off x="2597627" y="1079292"/>
              <a:ext cx="7880497" cy="208363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Diagram 4"/>
              <p:cNvGraphicFramePr/>
              <p:nvPr/>
            </p:nvGraphicFramePr>
            <p:xfrm>
              <a:off x="2687570" y="2795665"/>
              <a:ext cx="7790554" cy="16564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1" r:lo="rId12" r:qs="rId13" r:cs="rId14"/>
              </a:graphicData>
            </a:graphic>
          </p:graphicFrame>
        </mc:Choice>
        <mc:Fallback xmlns="">
          <p:graphicFrame>
            <p:nvGraphicFramePr>
              <p:cNvPr id="5" name="Diagram 4"/>
              <p:cNvGraphicFramePr/>
              <p:nvPr>
                <p:extLst/>
              </p:nvPr>
            </p:nvGraphicFramePr>
            <p:xfrm>
              <a:off x="2687570" y="2795665"/>
              <a:ext cx="7790554" cy="16564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6" r:lo="rId17" r:qs="rId18" r:cs="rId19"/>
              </a:graphicData>
            </a:graphic>
          </p:graphicFrame>
        </mc:Fallback>
      </mc:AlternateContent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/>
        </p:nvGraphicFramePr>
        <p:xfrm>
          <a:off x="2659942" y="4198672"/>
          <a:ext cx="7790554" cy="16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</p:spTree>
    <p:extLst>
      <p:ext uri="{BB962C8B-B14F-4D97-AF65-F5344CB8AC3E}">
        <p14:creationId xmlns:p14="http://schemas.microsoft.com/office/powerpoint/2010/main" val="2004514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1162432" y="834719"/>
            <a:ext cx="9867135" cy="5188561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5210734" y="2623771"/>
            <a:ext cx="516527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lang="en-US" sz="72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2</a:t>
            </a:r>
            <a:r>
              <a:rPr kumimoji="0" lang="en-US" sz="72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.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tập</a:t>
            </a:r>
            <a:endParaRPr kumimoji="0" lang="en-US" sz="72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9881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483</Words>
  <Application>Microsoft Office PowerPoint</Application>
  <PresentationFormat>Widescreen</PresentationFormat>
  <Paragraphs>88</Paragraphs>
  <Slides>15</Slides>
  <Notes>8</Notes>
  <HiddenSlides>0</HiddenSlides>
  <MMClips>13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微软雅黑</vt:lpstr>
      <vt:lpstr>#9Slide02 Noi dung dai</vt:lpstr>
      <vt:lpstr>#9Slide02 Tieu de dai</vt:lpstr>
      <vt:lpstr>Alef</vt:lpstr>
      <vt:lpstr>Alfa Slab One</vt:lpstr>
      <vt:lpstr>Arial</vt:lpstr>
      <vt:lpstr>Calibri</vt:lpstr>
      <vt:lpstr>Cambria Math</vt:lpstr>
      <vt:lpstr>Catamaran</vt:lpstr>
      <vt:lpstr>Catamaran Black</vt:lpstr>
      <vt:lpstr>Catamaran ExtraBold</vt:lpstr>
      <vt:lpstr>Catamaran Medium</vt:lpstr>
      <vt:lpstr>Dosis</vt:lpstr>
      <vt:lpstr>Pacifico</vt:lpstr>
      <vt:lpstr>Times New Roman</vt:lpstr>
      <vt:lpstr>Tw Cen MT Condensed</vt:lpstr>
      <vt:lpstr>UTM Avo</vt:lpstr>
      <vt:lpstr>Math Subject for Elementary - 3rd Grade: Practice Standards by Slidesgo</vt:lpstr>
      <vt:lpstr>1_Office Theme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58</cp:revision>
  <dcterms:created xsi:type="dcterms:W3CDTF">2022-07-01T10:56:17Z</dcterms:created>
  <dcterms:modified xsi:type="dcterms:W3CDTF">2023-10-13T01:56:39Z</dcterms:modified>
</cp:coreProperties>
</file>