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 id="2147483686" r:id="rId4"/>
  </p:sldMasterIdLst>
  <p:notesMasterIdLst>
    <p:notesMasterId r:id="rId29"/>
  </p:notesMasterIdLst>
  <p:sldIdLst>
    <p:sldId id="398" r:id="rId5"/>
    <p:sldId id="396" r:id="rId6"/>
    <p:sldId id="343" r:id="rId7"/>
    <p:sldId id="309" r:id="rId8"/>
    <p:sldId id="310" r:id="rId9"/>
    <p:sldId id="311" r:id="rId10"/>
    <p:sldId id="312" r:id="rId11"/>
    <p:sldId id="314" r:id="rId12"/>
    <p:sldId id="315" r:id="rId13"/>
    <p:sldId id="316" r:id="rId14"/>
    <p:sldId id="264" r:id="rId15"/>
    <p:sldId id="346" r:id="rId16"/>
    <p:sldId id="281" r:id="rId17"/>
    <p:sldId id="268" r:id="rId18"/>
    <p:sldId id="269" r:id="rId19"/>
    <p:sldId id="270" r:id="rId20"/>
    <p:sldId id="274" r:id="rId21"/>
    <p:sldId id="272" r:id="rId22"/>
    <p:sldId id="273" r:id="rId23"/>
    <p:sldId id="275" r:id="rId24"/>
    <p:sldId id="276" r:id="rId25"/>
    <p:sldId id="280" r:id="rId26"/>
    <p:sldId id="397" r:id="rId27"/>
    <p:sldId id="29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31" autoAdjust="0"/>
    <p:restoredTop sz="94660"/>
  </p:normalViewPr>
  <p:slideViewPr>
    <p:cSldViewPr snapToGrid="0">
      <p:cViewPr varScale="1">
        <p:scale>
          <a:sx n="60" d="100"/>
          <a:sy n="60" d="100"/>
        </p:scale>
        <p:origin x="52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D33800-9EF5-458B-9C8B-85636545FB54}" type="slidenum">
              <a:rPr lang="zh-CN" altLang="en-US" smtClean="0"/>
              <a:t>11</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4DADCA-9B9E-4963-A957-D2FD6D7D638D}"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2022/11/24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74D81-BE9C-4C9D-8371-8BC208C7A872}" type="datetimeFigureOut">
              <a:rPr lang="zh-CN" altLang="en-US" smtClean="0"/>
              <a:t>2022/11/24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4DADCA-9B9E-4963-A957-D2FD6D7D638D}"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fld id="{32274D81-BE9C-4C9D-8371-8BC208C7A872}" type="datetimeFigureOut">
              <a:rPr lang="zh-CN" altLang="en-US" smtClean="0"/>
              <a:t>2022/11/24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t>‹#›</a:t>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48514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t>‹#›</a:t>
            </a:fld>
            <a:endParaRPr lang="zh-CN" altLang="en-US" sz="2135" dirty="0">
              <a:solidFill>
                <a:schemeClr val="tx1">
                  <a:lumMod val="65000"/>
                  <a:lumOff val="35000"/>
                </a:scheme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t>2022/11/24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2022/11/24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2022/11/24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2022/11/24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2022/11/24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2022/11/24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2022/11/24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4DADCA-9B9E-4963-A957-D2FD6D7D638D}" type="datetimeFigureOut">
              <a:rPr lang="en-US" smtClean="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2022/11/24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2022/11/24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2022/11/24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2022/11/24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2022/11/24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2022/11/24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2022/11/24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4DADCA-9B9E-4963-A957-D2FD6D7D638D}" type="datetimeFigureOut">
              <a:rPr lang="en-US" smtClean="0"/>
              <a:t>11/24/2022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4DADCA-9B9E-4963-A957-D2FD6D7D638D}" type="datetimeFigureOut">
              <a:rPr lang="en-US" smtClean="0"/>
              <a:t>11/24/2022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DADCA-9B9E-4963-A957-D2FD6D7D638D}" type="datetimeFigureOut">
              <a:rPr lang="en-US" smtClean="0"/>
              <a:t>11/24/2022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5.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DADCA-9B9E-4963-A957-D2FD6D7D638D}" type="datetimeFigureOut">
              <a:rPr lang="en-US" smtClean="0"/>
              <a:t>11/24/2022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355ED-D271-4885-A6A3-3712DE21233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t>2022/11/24</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2022/11/24</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4.wav"/><Relationship Id="rId7" Type="http://schemas.openxmlformats.org/officeDocument/2006/relationships/image" Target="../media/image38.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4.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5.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1.GIF"/></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5.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1.GIF"/></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5.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1.GIF"/></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5.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1.GIF"/></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2.wdp"/><Relationship Id="rId1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2.png"/><Relationship Id="rId17" Type="http://schemas.openxmlformats.org/officeDocument/2006/relationships/image" Target="../media/image26.png"/><Relationship Id="rId2" Type="http://schemas.openxmlformats.org/officeDocument/2006/relationships/notesSlide" Target="../notesSlides/notesSlide1.xml"/><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7.png"/><Relationship Id="rId11" Type="http://schemas.microsoft.com/office/2007/relationships/hdphoto" Target="../media/hdphoto1.wdp"/><Relationship Id="rId5" Type="http://schemas.openxmlformats.org/officeDocument/2006/relationships/image" Target="../media/image16.png"/><Relationship Id="rId15" Type="http://schemas.openxmlformats.org/officeDocument/2006/relationships/image" Target="../media/image24.jpe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3" Type="http://schemas.openxmlformats.org/officeDocument/2006/relationships/image" Target="../media/image20.png"/><Relationship Id="rId18" Type="http://schemas.openxmlformats.org/officeDocument/2006/relationships/image" Target="../media/image23.png"/><Relationship Id="rId26" Type="http://schemas.openxmlformats.org/officeDocument/2006/relationships/slide" Target="slide7.xml"/><Relationship Id="rId3" Type="http://schemas.openxmlformats.org/officeDocument/2006/relationships/audio" Target="../media/audio2.wav"/><Relationship Id="rId21" Type="http://schemas.microsoft.com/office/2007/relationships/hdphoto" Target="../media/hdphoto3.wdp"/><Relationship Id="rId34" Type="http://schemas.openxmlformats.org/officeDocument/2006/relationships/image" Target="../media/image35.GIF"/><Relationship Id="rId7" Type="http://schemas.openxmlformats.org/officeDocument/2006/relationships/image" Target="../media/image27.png"/><Relationship Id="rId12" Type="http://schemas.openxmlformats.org/officeDocument/2006/relationships/image" Target="../media/image19.png"/><Relationship Id="rId17" Type="http://schemas.microsoft.com/office/2007/relationships/hdphoto" Target="../media/hdphoto2.wdp"/><Relationship Id="rId25" Type="http://schemas.openxmlformats.org/officeDocument/2006/relationships/image" Target="../media/image30.png"/><Relationship Id="rId33" Type="http://schemas.openxmlformats.org/officeDocument/2006/relationships/image" Target="../media/image34.png"/><Relationship Id="rId2" Type="http://schemas.openxmlformats.org/officeDocument/2006/relationships/audio" Target="../media/audio1.wav"/><Relationship Id="rId16" Type="http://schemas.openxmlformats.org/officeDocument/2006/relationships/image" Target="../media/image22.png"/><Relationship Id="rId20" Type="http://schemas.openxmlformats.org/officeDocument/2006/relationships/image" Target="../media/image26.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hyperlink" Target="https://www.facebook.com/nkpowerskills" TargetMode="External"/><Relationship Id="rId11" Type="http://schemas.openxmlformats.org/officeDocument/2006/relationships/image" Target="../media/image18.png"/><Relationship Id="rId24" Type="http://schemas.openxmlformats.org/officeDocument/2006/relationships/slide" Target="slide6.xml"/><Relationship Id="rId32" Type="http://schemas.openxmlformats.org/officeDocument/2006/relationships/slide" Target="slide10.xml"/><Relationship Id="rId5" Type="http://schemas.openxmlformats.org/officeDocument/2006/relationships/image" Target="../media/image25.png"/><Relationship Id="rId15" Type="http://schemas.microsoft.com/office/2007/relationships/hdphoto" Target="../media/hdphoto1.wdp"/><Relationship Id="rId23" Type="http://schemas.openxmlformats.org/officeDocument/2006/relationships/image" Target="../media/image29.png"/><Relationship Id="rId28" Type="http://schemas.openxmlformats.org/officeDocument/2006/relationships/slide" Target="slide8.xml"/><Relationship Id="rId10" Type="http://schemas.openxmlformats.org/officeDocument/2006/relationships/image" Target="../media/image17.png"/><Relationship Id="rId19" Type="http://schemas.openxmlformats.org/officeDocument/2006/relationships/image" Target="../media/image24.jpeg"/><Relationship Id="rId31" Type="http://schemas.openxmlformats.org/officeDocument/2006/relationships/image" Target="../media/image33.png"/><Relationship Id="rId4" Type="http://schemas.openxmlformats.org/officeDocument/2006/relationships/image" Target="../media/image14.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8.png"/><Relationship Id="rId27" Type="http://schemas.openxmlformats.org/officeDocument/2006/relationships/image" Target="../media/image31.png"/><Relationship Id="rId30" Type="http://schemas.openxmlformats.org/officeDocument/2006/relationships/slide" Target="slide9.xml"/><Relationship Id="rId35" Type="http://schemas.openxmlformats.org/officeDocument/2006/relationships/slide" Target="slide11.xml"/><Relationship Id="rId8"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4.wav"/><Relationship Id="rId7" Type="http://schemas.openxmlformats.org/officeDocument/2006/relationships/image" Target="../media/image38.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4.png"/><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4.wav"/><Relationship Id="rId7" Type="http://schemas.openxmlformats.org/officeDocument/2006/relationships/image" Target="../media/image38.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4.png"/><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4.wav"/><Relationship Id="rId7" Type="http://schemas.openxmlformats.org/officeDocument/2006/relationships/image" Target="../media/image38.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4.pn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4.wav"/><Relationship Id="rId7" Type="http://schemas.openxmlformats.org/officeDocument/2006/relationships/image" Target="../media/image38.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4.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rcRect t="5244" b="10434"/>
          <a:stretch>
            <a:fillRect/>
          </a:stretch>
        </p:blipFill>
        <p:spPr bwMode="auto">
          <a:xfrm>
            <a:off x="0" y="0"/>
            <a:ext cx="1219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rcRect t="35313" b="20813"/>
          <a:stretch>
            <a:fillRect/>
          </a:stretch>
        </p:blipFill>
        <p:spPr bwMode="auto">
          <a:xfrm>
            <a:off x="0" y="-202512"/>
            <a:ext cx="12207876"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a:spLocks noChangeArrowheads="1"/>
          </p:cNvSpPr>
          <p:nvPr/>
        </p:nvSpPr>
        <p:spPr bwMode="auto">
          <a:xfrm>
            <a:off x="598170" y="3810000"/>
            <a:ext cx="10602913"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black"/>
                </a:solidFill>
                <a:effectLst/>
                <a:uLnTx/>
                <a:uFillTx/>
                <a:latin typeface="Times New Roman" panose="02020603050405020304" pitchFamily="18" charset="0"/>
                <a:ea typeface="字魂17号-萌趣果冻体"/>
                <a:cs typeface="Times New Roman" panose="02020603050405020304" pitchFamily="18" charset="0"/>
              </a:rPr>
              <a:t>Chào mừng các con đến với môn học Tự nhiên và xã hội</a:t>
            </a:r>
            <a:endParaRPr kumimoji="0" lang="zh-CN" altLang="en-US" sz="6600" b="1" i="0" u="none" strike="noStrike" kern="1200" cap="none" spc="0" normalizeH="0" baseline="0" noProof="0" dirty="0">
              <a:ln>
                <a:noFill/>
              </a:ln>
              <a:solidFill>
                <a:prstClr val="black"/>
              </a:solidFill>
              <a:effectLst/>
              <a:uLnTx/>
              <a:uFillTx/>
              <a:latin typeface="Times New Roman" panose="02020603050405020304" pitchFamily="18" charset="0"/>
              <a:ea typeface="字魂17号-萌趣果冻体"/>
              <a:cs typeface="Times New Roman" panose="02020603050405020304" pitchFamily="18" charset="0"/>
            </a:endParaRPr>
          </a:p>
        </p:txBody>
      </p:sp>
      <p:pic>
        <p:nvPicPr>
          <p:cNvPr id="6"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02512"/>
            <a:ext cx="1412204"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Rectangle 4"/>
          <p:cNvSpPr/>
          <p:nvPr/>
        </p:nvSpPr>
        <p:spPr>
          <a:xfrm>
            <a:off x="854552" y="527582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Bếp</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ga</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Rectangle 5"/>
          <p:cNvSpPr/>
          <p:nvPr/>
        </p:nvSpPr>
        <p:spPr>
          <a:xfrm>
            <a:off x="6667928" y="539259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Cái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bật</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lửa</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Rectangle 6"/>
          <p:cNvSpPr/>
          <p:nvPr/>
        </p:nvSpPr>
        <p:spPr>
          <a:xfrm>
            <a:off x="6671600" y="423676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Cái</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quạt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Cái</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nồi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00181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22978" y="505136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9669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98410" y="612974"/>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66792" y="306066"/>
            <a:ext cx="7688407" cy="2062103"/>
          </a:xfrm>
          <a:prstGeom prst="rect">
            <a:avLst/>
          </a:prstGeom>
          <a:noFill/>
        </p:spPr>
        <p:txBody>
          <a:bodyPr wrap="square" rtlCol="0">
            <a:spAutoFit/>
          </a:bodyPr>
          <a:lstStyle/>
          <a:p>
            <a:pPr lvl="0" algn="ctr"/>
            <a:r>
              <a:rPr lang="vi-VN" sz="3200" dirty="0">
                <a:solidFill>
                  <a:prstClr val="white"/>
                </a:solidFill>
                <a:latin typeface="Times New Roman" panose="02020603050405020304" pitchFamily="18" charset="0"/>
                <a:cs typeface="Times New Roman" panose="02020603050405020304" pitchFamily="18" charset="0"/>
              </a:rPr>
              <a:t>Ông Táo bà Táo,</a:t>
            </a:r>
            <a:endParaRPr lang="en-US" sz="3200" dirty="0">
              <a:solidFill>
                <a:prstClr val="white"/>
              </a:solidFill>
              <a:latin typeface="Times New Roman" panose="02020603050405020304" pitchFamily="18" charset="0"/>
              <a:cs typeface="Times New Roman" panose="02020603050405020304" pitchFamily="18" charset="0"/>
            </a:endParaRPr>
          </a:p>
          <a:p>
            <a:pPr lvl="0" algn="ctr"/>
            <a:r>
              <a:rPr lang="vi-VN" sz="3200" dirty="0">
                <a:solidFill>
                  <a:prstClr val="white"/>
                </a:solidFill>
                <a:latin typeface="Times New Roman" panose="02020603050405020304" pitchFamily="18" charset="0"/>
                <a:cs typeface="Times New Roman" panose="02020603050405020304" pitchFamily="18" charset="0"/>
              </a:rPr>
              <a:t>Không áo không quần,</a:t>
            </a:r>
            <a:endParaRPr lang="en-US" sz="3200" dirty="0">
              <a:solidFill>
                <a:prstClr val="white"/>
              </a:solidFill>
              <a:latin typeface="Times New Roman" panose="02020603050405020304" pitchFamily="18" charset="0"/>
              <a:cs typeface="Times New Roman" panose="02020603050405020304" pitchFamily="18" charset="0"/>
            </a:endParaRPr>
          </a:p>
          <a:p>
            <a:pPr lvl="0" algn="ctr"/>
            <a:r>
              <a:rPr lang="vi-VN" sz="3200" dirty="0">
                <a:solidFill>
                  <a:prstClr val="white"/>
                </a:solidFill>
                <a:latin typeface="Times New Roman" panose="02020603050405020304" pitchFamily="18" charset="0"/>
                <a:cs typeface="Times New Roman" panose="02020603050405020304" pitchFamily="18" charset="0"/>
              </a:rPr>
              <a:t>Đốt cháy khí thần, Nước sôi lục bục</a:t>
            </a:r>
            <a:endParaRPr lang="en-US" sz="3200" dirty="0">
              <a:solidFill>
                <a:prstClr val="white"/>
              </a:solidFill>
              <a:latin typeface="Times New Roman" panose="02020603050405020304" pitchFamily="18" charset="0"/>
              <a:cs typeface="Times New Roman" panose="02020603050405020304" pitchFamily="18" charset="0"/>
            </a:endParaRPr>
          </a:p>
          <a:p>
            <a:pPr lvl="0" algn="ctr"/>
            <a:r>
              <a:rPr lang="vi-VN" sz="3200" dirty="0">
                <a:solidFill>
                  <a:prstClr val="white"/>
                </a:solidFill>
                <a:latin typeface="Times New Roman" panose="02020603050405020304" pitchFamily="18" charset="0"/>
                <a:cs typeface="Times New Roman" panose="02020603050405020304" pitchFamily="18" charset="0"/>
              </a:rPr>
              <a:t>- Là cái gì?</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1511" y="3927336"/>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28241" y="4782626"/>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344495" y="4204133"/>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sp>
        <p:nvSpPr>
          <p:cNvPr id="8" name="TextBox 7"/>
          <p:cNvSpPr txBox="1"/>
          <p:nvPr/>
        </p:nvSpPr>
        <p:spPr>
          <a:xfrm>
            <a:off x="472611" y="1859338"/>
            <a:ext cx="11527605" cy="175432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5400" b="1"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Bài</a:t>
            </a:r>
            <a:r>
              <a:rPr lang="en-US" sz="5400" b="1"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11: </a:t>
            </a:r>
            <a:r>
              <a:rPr lang="en-US" sz="5400" b="1"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Hoạt động mua bán </a:t>
            </a:r>
            <a:r>
              <a:rPr lang="en-US" sz="5400" b="1" dirty="0" err="1">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hàng</a:t>
            </a:r>
            <a:r>
              <a:rPr lang="en-US" sz="5400" b="1"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5400" b="1" dirty="0" err="1">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hóa</a:t>
            </a:r>
            <a:endParaRPr lang="en-US" sz="5400" b="1"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a:p>
            <a:pPr algn="ctr"/>
            <a:r>
              <a:rPr lang="en-US" sz="54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a:t>
            </a:r>
            <a:r>
              <a:rPr lang="en-US" sz="5400"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tiết</a:t>
            </a:r>
            <a:r>
              <a:rPr lang="en-US" sz="54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1)</a:t>
            </a:r>
          </a:p>
        </p:txBody>
      </p:sp>
      <p:sp>
        <p:nvSpPr>
          <p:cNvPr id="2" name="Rounded Rectangle 1"/>
          <p:cNvSpPr/>
          <p:nvPr/>
        </p:nvSpPr>
        <p:spPr>
          <a:xfrm>
            <a:off x="2527935" y="701972"/>
            <a:ext cx="8227060" cy="10318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Chủ đề 3: Cộng đồng địa phương</a:t>
            </a:r>
          </a:p>
        </p:txBody>
      </p:sp>
    </p:spTree>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750"/>
                                        <p:tgtEl>
                                          <p:spTgt spid="15"/>
                                        </p:tgtEl>
                                      </p:cBhvr>
                                    </p:animEffect>
                                    <p:anim calcmode="lin" valueType="num">
                                      <p:cBhvr>
                                        <p:cTn id="25" dur="750" fill="hold"/>
                                        <p:tgtEl>
                                          <p:spTgt spid="15"/>
                                        </p:tgtEl>
                                        <p:attrNameLst>
                                          <p:attrName>ppt_x</p:attrName>
                                        </p:attrNameLst>
                                      </p:cBhvr>
                                      <p:tavLst>
                                        <p:tav tm="0">
                                          <p:val>
                                            <p:strVal val="#ppt_x"/>
                                          </p:val>
                                        </p:tav>
                                        <p:tav tm="100000">
                                          <p:val>
                                            <p:strVal val="#ppt_x"/>
                                          </p:val>
                                        </p:tav>
                                      </p:tavLst>
                                    </p:anim>
                                    <p:anim calcmode="lin" valueType="num">
                                      <p:cBhvr>
                                        <p:cTn id="26"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 grpId="0" bldLvl="0" animBg="1"/>
      <p:bldP spid="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904" y="0"/>
            <a:ext cx="12192000" cy="6858000"/>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1455" y="-263589"/>
            <a:ext cx="8809795" cy="1935747"/>
          </a:xfrm>
          <a:prstGeom prst="rect">
            <a:avLst/>
          </a:prstGeom>
        </p:spPr>
      </p:pic>
      <p:sp>
        <p:nvSpPr>
          <p:cNvPr id="7" name="TextBox 6"/>
          <p:cNvSpPr txBox="1"/>
          <p:nvPr/>
        </p:nvSpPr>
        <p:spPr>
          <a:xfrm>
            <a:off x="1364566" y="1490893"/>
            <a:ext cx="9739225" cy="4770537"/>
          </a:xfrm>
          <a:prstGeom prst="rect">
            <a:avLst/>
          </a:prstGeom>
          <a:noFill/>
        </p:spPr>
        <p:txBody>
          <a:bodyPr wrap="square" rtlCol="0">
            <a:spAutoFit/>
          </a:bodyPr>
          <a:lstStyle/>
          <a:p>
            <a:pPr algn="ctr"/>
            <a:r>
              <a:rPr lang="en-US" altLang="zh-CN" sz="4000" dirty="0" err="1">
                <a:ln w="9525">
                  <a:noFill/>
                </a:ln>
                <a:solidFill>
                  <a:schemeClr val="tx1"/>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rPr>
              <a:t>Yêu</a:t>
            </a:r>
            <a:r>
              <a:rPr lang="en-US" altLang="zh-CN" sz="4000" dirty="0">
                <a:ln w="9525">
                  <a:noFill/>
                </a:ln>
                <a:solidFill>
                  <a:schemeClr val="tx1"/>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rPr>
              <a:t> </a:t>
            </a:r>
            <a:r>
              <a:rPr lang="en-US" altLang="zh-CN" sz="4000" dirty="0" err="1">
                <a:ln w="9525">
                  <a:noFill/>
                </a:ln>
                <a:solidFill>
                  <a:schemeClr val="tx1"/>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rPr>
              <a:t>cầu</a:t>
            </a:r>
            <a:r>
              <a:rPr lang="en-US" altLang="zh-CN" sz="4000" dirty="0">
                <a:ln w="9525">
                  <a:noFill/>
                </a:ln>
                <a:solidFill>
                  <a:schemeClr val="tx1"/>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rPr>
              <a:t> </a:t>
            </a:r>
            <a:r>
              <a:rPr lang="en-US" altLang="zh-CN" sz="4000" dirty="0" err="1">
                <a:ln w="9525">
                  <a:noFill/>
                </a:ln>
                <a:solidFill>
                  <a:schemeClr val="tx1"/>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rPr>
              <a:t>cần</a:t>
            </a:r>
            <a:r>
              <a:rPr lang="en-US" altLang="zh-CN" sz="4000" dirty="0">
                <a:ln w="9525">
                  <a:noFill/>
                </a:ln>
                <a:solidFill>
                  <a:schemeClr val="tx1"/>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rPr>
              <a:t> </a:t>
            </a:r>
            <a:r>
              <a:rPr lang="en-US" altLang="zh-CN" sz="4000" dirty="0" err="1">
                <a:ln w="9525">
                  <a:noFill/>
                </a:ln>
                <a:solidFill>
                  <a:schemeClr val="tx1"/>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rPr>
              <a:t>đạt</a:t>
            </a:r>
            <a:r>
              <a:rPr lang="en-US" altLang="zh-CN" sz="4000" dirty="0">
                <a:ln w="9525">
                  <a:noFill/>
                </a:ln>
                <a:solidFill>
                  <a:schemeClr val="tx1"/>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rPr>
              <a:t>:</a:t>
            </a:r>
          </a:p>
          <a:p>
            <a:pPr algn="l"/>
            <a:r>
              <a:rPr lang="en-US" altLang="zh-CN" sz="4000" dirty="0">
                <a:ln w="9525">
                  <a:noFill/>
                </a:ln>
                <a:solidFill>
                  <a:schemeClr val="tx1"/>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rPr>
              <a:t>-Kể tên được một số đồ dùng, thực phẩm, đồ uống cần thiết cho cuộc sống hàng ngày của gia đình.</a:t>
            </a:r>
          </a:p>
          <a:p>
            <a:pPr algn="l"/>
            <a:r>
              <a:rPr lang="en-US" altLang="zh-CN" sz="4000" dirty="0">
                <a:ln w="9525">
                  <a:noFill/>
                </a:ln>
                <a:solidFill>
                  <a:schemeClr val="tx1"/>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rPr>
              <a:t>- Nêu được vai trò của một số đồ dùng, thực phẩm, đồ uống cần thiết cho cuộc sống hàng ngày của gia đình.</a:t>
            </a:r>
          </a:p>
          <a:p>
            <a:pPr algn="ctr"/>
            <a:r>
              <a:rPr lang="en-US" altLang="zh-CN" sz="2400" dirty="0">
                <a:ln w="9525">
                  <a:noFill/>
                </a:ln>
                <a:solidFill>
                  <a:schemeClr val="accent1"/>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rPr>
              <a:t>- </a:t>
            </a:r>
          </a:p>
        </p:txBody>
      </p:sp>
      <p:pic>
        <p:nvPicPr>
          <p:cNvPr id="9"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20973" y="3756364"/>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62538" y="4500553"/>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23" presetClass="entr" presetSubtype="36" fill="hold" grpId="0" nodeType="withEffect">
                                  <p:stCondLst>
                                    <p:cond delay="4700"/>
                                  </p:stCondLst>
                                  <p:iterate type="lt">
                                    <p:tmPct val="10000"/>
                                  </p:iterate>
                                  <p:childTnLst>
                                    <p:set>
                                      <p:cBhvr>
                                        <p:cTn id="26" dur="1" fill="hold">
                                          <p:stCondLst>
                                            <p:cond delay="0"/>
                                          </p:stCondLst>
                                        </p:cTn>
                                        <p:tgtEl>
                                          <p:spTgt spid="7"/>
                                        </p:tgtEl>
                                        <p:attrNameLst>
                                          <p:attrName>style.visibility</p:attrName>
                                        </p:attrNameLst>
                                      </p:cBhvr>
                                      <p:to>
                                        <p:strVal val="visible"/>
                                      </p:to>
                                    </p:set>
                                    <p:anim calcmode="lin" valueType="num">
                                      <p:cBhvr>
                                        <p:cTn id="27" dur="750" fill="hold"/>
                                        <p:tgtEl>
                                          <p:spTgt spid="7"/>
                                        </p:tgtEl>
                                        <p:attrNameLst>
                                          <p:attrName>ppt_w</p:attrName>
                                        </p:attrNameLst>
                                      </p:cBhvr>
                                      <p:tavLst>
                                        <p:tav tm="0">
                                          <p:val>
                                            <p:strVal val="(6*min(max(#ppt_w*#ppt_h,.3),1)-7.4)/-.7*#ppt_w"/>
                                          </p:val>
                                        </p:tav>
                                        <p:tav tm="100000">
                                          <p:val>
                                            <p:strVal val="#ppt_w"/>
                                          </p:val>
                                        </p:tav>
                                      </p:tavLst>
                                    </p:anim>
                                    <p:anim calcmode="lin" valueType="num">
                                      <p:cBhvr>
                                        <p:cTn id="28" dur="750" fill="hold"/>
                                        <p:tgtEl>
                                          <p:spTgt spid="7"/>
                                        </p:tgtEl>
                                        <p:attrNameLst>
                                          <p:attrName>ppt_h</p:attrName>
                                        </p:attrNameLst>
                                      </p:cBhvr>
                                      <p:tavLst>
                                        <p:tav tm="0">
                                          <p:val>
                                            <p:strVal val="(6*min(max(#ppt_w*#ppt_h,.3),1)-7.4)/-.7*#ppt_h"/>
                                          </p:val>
                                        </p:tav>
                                        <p:tav tm="100000">
                                          <p:val>
                                            <p:strVal val="#ppt_h"/>
                                          </p:val>
                                        </p:tav>
                                      </p:tavLst>
                                    </p:anim>
                                    <p:anim calcmode="lin" valueType="num">
                                      <p:cBhvr>
                                        <p:cTn id="29" dur="750" fill="hold"/>
                                        <p:tgtEl>
                                          <p:spTgt spid="7"/>
                                        </p:tgtEl>
                                        <p:attrNameLst>
                                          <p:attrName>ppt_x</p:attrName>
                                        </p:attrNameLst>
                                      </p:cBhvr>
                                      <p:tavLst>
                                        <p:tav tm="0">
                                          <p:val>
                                            <p:fltVal val="0.5"/>
                                          </p:val>
                                        </p:tav>
                                        <p:tav tm="100000">
                                          <p:val>
                                            <p:strVal val="#ppt_x"/>
                                          </p:val>
                                        </p:tav>
                                      </p:tavLst>
                                    </p:anim>
                                    <p:anim calcmode="lin" valueType="num">
                                      <p:cBhvr>
                                        <p:cTn id="30" dur="750" fill="hold"/>
                                        <p:tgtEl>
                                          <p:spTgt spid="7"/>
                                        </p:tgtEl>
                                        <p:attrNameLst>
                                          <p:attrName>ppt_y</p:attrName>
                                        </p:attrNameLst>
                                      </p:cBhvr>
                                      <p:tavLst>
                                        <p:tav tm="0">
                                          <p:val>
                                            <p:strVal val="1+(6*min(max(#ppt_w*#ppt_h,.3),1)-7.4)/-.7*#ppt_h/2"/>
                                          </p:val>
                                        </p:tav>
                                        <p:tav tm="100000">
                                          <p:val>
                                            <p:strVal val="#ppt_y"/>
                                          </p:val>
                                        </p:tav>
                                      </p:tavLst>
                                    </p:anim>
                                  </p:childTnLst>
                                </p:cTn>
                              </p:par>
                              <p:par>
                                <p:cTn id="31" presetID="42" presetClass="entr" presetSubtype="0" fill="hold" nodeType="withEffect">
                                  <p:stCondLst>
                                    <p:cond delay="88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7" dur="5750" fill="hold"/>
                                        <p:tgtEl>
                                          <p:spTgt spid="13"/>
                                        </p:tgtEl>
                                        <p:attrNameLst>
                                          <p:attrName>ppt_x</p:attrName>
                                          <p:attrName>ppt_y</p:attrName>
                                        </p:attrNameLst>
                                      </p:cBhvr>
                                    </p:animMotion>
                                  </p:childTnLst>
                                </p:cTn>
                              </p:par>
                              <p:par>
                                <p:cTn id="38" presetID="42" presetClass="entr" presetSubtype="0" fill="hold" nodeType="withEffect">
                                  <p:stCondLst>
                                    <p:cond delay="156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4" dur="4500" fill="hold"/>
                                        <p:tgtEl>
                                          <p:spTgt spid="15"/>
                                        </p:tgtEl>
                                        <p:attrNameLst>
                                          <p:attrName>ppt_x</p:attrName>
                                          <p:attrName>ppt_y</p:attrName>
                                        </p:attrNameLst>
                                      </p:cBhvr>
                                      <p:rCtr x="53819" y="-39321"/>
                                    </p:animMotion>
                                  </p:childTnLst>
                                </p:cTn>
                              </p:par>
                              <p:par>
                                <p:cTn id="45"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6" dur="4500" fill="hold"/>
                                        <p:tgtEl>
                                          <p:spTgt spid="16"/>
                                        </p:tgtEl>
                                        <p:attrNameLst>
                                          <p:attrName>ppt_x</p:attrName>
                                          <p:attrName>ppt_y</p:attrName>
                                        </p:attrNameLst>
                                      </p:cBhvr>
                                      <p:rCtr x="53819" y="-39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1794" y="278889"/>
            <a:ext cx="8809795" cy="1935747"/>
          </a:xfrm>
          <a:prstGeom prst="rect">
            <a:avLst/>
          </a:prstGeom>
        </p:spPr>
      </p:pic>
      <p:sp>
        <p:nvSpPr>
          <p:cNvPr id="7" name="TextBox 6"/>
          <p:cNvSpPr txBox="1"/>
          <p:nvPr/>
        </p:nvSpPr>
        <p:spPr>
          <a:xfrm>
            <a:off x="4677116" y="2716398"/>
            <a:ext cx="3046026" cy="1569660"/>
          </a:xfrm>
          <a:prstGeom prst="rect">
            <a:avLst/>
          </a:prstGeom>
          <a:noFill/>
        </p:spPr>
        <p:txBody>
          <a:bodyPr wrap="none" rtlCol="0">
            <a:spAutoFit/>
          </a:bodyPr>
          <a:lstStyle/>
          <a:p>
            <a:pPr algn="ctr"/>
            <a:r>
              <a:rPr lang="en-US" altLang="zh-CN" sz="9600">
                <a:ln w="9525">
                  <a:noFill/>
                </a:ln>
                <a:solidFill>
                  <a:schemeClr val="accent1"/>
                </a:solidFill>
                <a:effectLst>
                  <a:outerShdw blurRad="50800" dist="38100" dir="5400000" algn="t" rotWithShape="0">
                    <a:prstClr val="black">
                      <a:alpha val="40000"/>
                    </a:prstClr>
                  </a:outerShdw>
                </a:effectLst>
                <a:latin typeface="Times New Roman" panose="02020603050405020304" pitchFamily="18" charset="0"/>
                <a:ea typeface="方正卡通简体" panose="03000509000000000000" pitchFamily="65" charset="-122"/>
                <a:cs typeface="Times New Roman" panose="02020603050405020304" pitchFamily="18" charset="0"/>
              </a:rPr>
              <a:t>Tiết 1</a:t>
            </a:r>
            <a:endParaRPr lang="zh-CN" altLang="en-US" sz="9600" dirty="0">
              <a:ln w="9525">
                <a:noFill/>
              </a:ln>
              <a:solidFill>
                <a:schemeClr val="accent1"/>
              </a:solidFill>
              <a:effectLst>
                <a:outerShdw blurRad="50800" dist="38100" dir="5400000" algn="t" rotWithShape="0">
                  <a:prstClr val="black">
                    <a:alpha val="40000"/>
                  </a:prstClr>
                </a:outerShdw>
              </a:effectLst>
              <a:latin typeface="Times New Roman" panose="02020603050405020304" pitchFamily="18" charset="0"/>
              <a:ea typeface="方正卡通简体" panose="03000509000000000000" pitchFamily="65" charset="-122"/>
              <a:cs typeface="Times New Roman" panose="02020603050405020304" pitchFamily="18" charset="0"/>
            </a:endParaRPr>
          </a:p>
        </p:txBody>
      </p:sp>
      <p:pic>
        <p:nvPicPr>
          <p:cNvPr id="9"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00603"/>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35759"/>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23" presetClass="entr" presetSubtype="36" fill="hold" grpId="0" nodeType="withEffect">
                                  <p:stCondLst>
                                    <p:cond delay="4700"/>
                                  </p:stCondLst>
                                  <p:iterate type="lt">
                                    <p:tmPct val="10000"/>
                                  </p:iterate>
                                  <p:childTnLst>
                                    <p:set>
                                      <p:cBhvr>
                                        <p:cTn id="26" dur="1" fill="hold">
                                          <p:stCondLst>
                                            <p:cond delay="0"/>
                                          </p:stCondLst>
                                        </p:cTn>
                                        <p:tgtEl>
                                          <p:spTgt spid="7"/>
                                        </p:tgtEl>
                                        <p:attrNameLst>
                                          <p:attrName>style.visibility</p:attrName>
                                        </p:attrNameLst>
                                      </p:cBhvr>
                                      <p:to>
                                        <p:strVal val="visible"/>
                                      </p:to>
                                    </p:set>
                                    <p:anim calcmode="lin" valueType="num">
                                      <p:cBhvr>
                                        <p:cTn id="27" dur="750" fill="hold"/>
                                        <p:tgtEl>
                                          <p:spTgt spid="7"/>
                                        </p:tgtEl>
                                        <p:attrNameLst>
                                          <p:attrName>ppt_w</p:attrName>
                                        </p:attrNameLst>
                                      </p:cBhvr>
                                      <p:tavLst>
                                        <p:tav tm="0">
                                          <p:val>
                                            <p:strVal val="(6*min(max(#ppt_w*#ppt_h,.3),1)-7.4)/-.7*#ppt_w"/>
                                          </p:val>
                                        </p:tav>
                                        <p:tav tm="100000">
                                          <p:val>
                                            <p:strVal val="#ppt_w"/>
                                          </p:val>
                                        </p:tav>
                                      </p:tavLst>
                                    </p:anim>
                                    <p:anim calcmode="lin" valueType="num">
                                      <p:cBhvr>
                                        <p:cTn id="28" dur="750" fill="hold"/>
                                        <p:tgtEl>
                                          <p:spTgt spid="7"/>
                                        </p:tgtEl>
                                        <p:attrNameLst>
                                          <p:attrName>ppt_h</p:attrName>
                                        </p:attrNameLst>
                                      </p:cBhvr>
                                      <p:tavLst>
                                        <p:tav tm="0">
                                          <p:val>
                                            <p:strVal val="(6*min(max(#ppt_w*#ppt_h,.3),1)-7.4)/-.7*#ppt_h"/>
                                          </p:val>
                                        </p:tav>
                                        <p:tav tm="100000">
                                          <p:val>
                                            <p:strVal val="#ppt_h"/>
                                          </p:val>
                                        </p:tav>
                                      </p:tavLst>
                                    </p:anim>
                                    <p:anim calcmode="lin" valueType="num">
                                      <p:cBhvr>
                                        <p:cTn id="29" dur="750" fill="hold"/>
                                        <p:tgtEl>
                                          <p:spTgt spid="7"/>
                                        </p:tgtEl>
                                        <p:attrNameLst>
                                          <p:attrName>ppt_x</p:attrName>
                                        </p:attrNameLst>
                                      </p:cBhvr>
                                      <p:tavLst>
                                        <p:tav tm="0">
                                          <p:val>
                                            <p:fltVal val="0.5"/>
                                          </p:val>
                                        </p:tav>
                                        <p:tav tm="100000">
                                          <p:val>
                                            <p:strVal val="#ppt_x"/>
                                          </p:val>
                                        </p:tav>
                                      </p:tavLst>
                                    </p:anim>
                                    <p:anim calcmode="lin" valueType="num">
                                      <p:cBhvr>
                                        <p:cTn id="30" dur="750" fill="hold"/>
                                        <p:tgtEl>
                                          <p:spTgt spid="7"/>
                                        </p:tgtEl>
                                        <p:attrNameLst>
                                          <p:attrName>ppt_y</p:attrName>
                                        </p:attrNameLst>
                                      </p:cBhvr>
                                      <p:tavLst>
                                        <p:tav tm="0">
                                          <p:val>
                                            <p:strVal val="1+(6*min(max(#ppt_w*#ppt_h,.3),1)-7.4)/-.7*#ppt_h/2"/>
                                          </p:val>
                                        </p:tav>
                                        <p:tav tm="100000">
                                          <p:val>
                                            <p:strVal val="#ppt_y"/>
                                          </p:val>
                                        </p:tav>
                                      </p:tavLst>
                                    </p:anim>
                                  </p:childTnLst>
                                </p:cTn>
                              </p:par>
                              <p:par>
                                <p:cTn id="31" presetID="42" presetClass="entr" presetSubtype="0" fill="hold" nodeType="withEffect">
                                  <p:stCondLst>
                                    <p:cond delay="88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7" dur="5750" fill="hold"/>
                                        <p:tgtEl>
                                          <p:spTgt spid="13"/>
                                        </p:tgtEl>
                                        <p:attrNameLst>
                                          <p:attrName>ppt_x</p:attrName>
                                          <p:attrName>ppt_y</p:attrName>
                                        </p:attrNameLst>
                                      </p:cBhvr>
                                    </p:animMotion>
                                  </p:childTnLst>
                                </p:cTn>
                              </p:par>
                              <p:par>
                                <p:cTn id="38" presetID="42" presetClass="entr" presetSubtype="0" fill="hold" nodeType="withEffect">
                                  <p:stCondLst>
                                    <p:cond delay="156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4" dur="4500" fill="hold"/>
                                        <p:tgtEl>
                                          <p:spTgt spid="15"/>
                                        </p:tgtEl>
                                        <p:attrNameLst>
                                          <p:attrName>ppt_x</p:attrName>
                                          <p:attrName>ppt_y</p:attrName>
                                        </p:attrNameLst>
                                      </p:cBhvr>
                                      <p:rCtr x="53819" y="-39321"/>
                                    </p:animMotion>
                                  </p:childTnLst>
                                </p:cTn>
                              </p:par>
                              <p:par>
                                <p:cTn id="45"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6" dur="4500" fill="hold"/>
                                        <p:tgtEl>
                                          <p:spTgt spid="16"/>
                                        </p:tgtEl>
                                        <p:attrNameLst>
                                          <p:attrName>ppt_x</p:attrName>
                                          <p:attrName>ppt_y</p:attrName>
                                        </p:attrNameLst>
                                      </p:cBhvr>
                                      <p:rCtr x="53819" y="-39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khám 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4086860" y="111760"/>
            <a:ext cx="4747260" cy="77089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1. Kể tên các loại hàng hóa</a:t>
            </a:r>
          </a:p>
        </p:txBody>
      </p:sp>
      <p:pic>
        <p:nvPicPr>
          <p:cNvPr id="5" name="Content Placeholder 4"/>
          <p:cNvPicPr>
            <a:picLocks noGrp="1" noChangeAspect="1"/>
          </p:cNvPicPr>
          <p:nvPr>
            <p:ph idx="1"/>
          </p:nvPr>
        </p:nvPicPr>
        <p:blipFill>
          <a:blip r:embed="rId4"/>
          <a:stretch>
            <a:fillRect/>
          </a:stretch>
        </p:blipFill>
        <p:spPr>
          <a:xfrm>
            <a:off x="2139950" y="1280160"/>
            <a:ext cx="8298180" cy="4023360"/>
          </a:xfrm>
          <a:prstGeom prst="rect">
            <a:avLst/>
          </a:prstGeom>
        </p:spPr>
      </p:pic>
      <p:sp>
        <p:nvSpPr>
          <p:cNvPr id="3" name="Rounded Rectangle 2"/>
          <p:cNvSpPr/>
          <p:nvPr/>
        </p:nvSpPr>
        <p:spPr>
          <a:xfrm>
            <a:off x="2139950" y="5459104"/>
            <a:ext cx="4067175" cy="107314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latin typeface="Times New Roman" panose="02020603050405020304" pitchFamily="18" charset="0"/>
                <a:cs typeface="Times New Roman" panose="02020603050405020304" pitchFamily="18" charset="0"/>
              </a:rPr>
              <a:t>Gạo, dầu ăn, nước mắm, rau quả, trứng, thịt....</a:t>
            </a:r>
          </a:p>
        </p:txBody>
      </p:sp>
      <p:sp>
        <p:nvSpPr>
          <p:cNvPr id="6" name="Rounded Rectangle 5"/>
          <p:cNvSpPr/>
          <p:nvPr/>
        </p:nvSpPr>
        <p:spPr>
          <a:xfrm>
            <a:off x="6553200" y="5303520"/>
            <a:ext cx="3884930" cy="114617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latin typeface="Times New Roman" panose="02020603050405020304" pitchFamily="18" charset="0"/>
                <a:cs typeface="Times New Roman" panose="02020603050405020304" pitchFamily="18" charset="0"/>
              </a:rPr>
              <a:t>Quạt điện, tivi</a:t>
            </a:r>
          </a:p>
        </p:txBody>
      </p:sp>
      <p:sp>
        <p:nvSpPr>
          <p:cNvPr id="7" name="Rectangle 6">
            <a:extLst>
              <a:ext uri="{FF2B5EF4-FFF2-40B4-BE49-F238E27FC236}">
                <a16:creationId xmlns:a16="http://schemas.microsoft.com/office/drawing/2014/main" id="{B12AD38C-1D0B-E12F-1F1A-2ADB3ED1E068}"/>
              </a:ext>
            </a:extLst>
          </p:cNvPr>
          <p:cNvSpPr/>
          <p:nvPr/>
        </p:nvSpPr>
        <p:spPr>
          <a:xfrm>
            <a:off x="10438130" y="60960"/>
            <a:ext cx="1652270" cy="1442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3" grpId="0" animBg="1"/>
      <p:bldP spid="3" grpId="1" animBg="1"/>
      <p:bldP spid="6" grpId="0" bldLvl="0" animBg="1"/>
      <p:bldP spid="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stretch>
            <a:fillRect/>
          </a:stretch>
        </p:blipFill>
        <p:spPr>
          <a:xfrm>
            <a:off x="1765300" y="1458930"/>
            <a:ext cx="8181717" cy="3556300"/>
          </a:xfrm>
          <a:prstGeom prst="rect">
            <a:avLst/>
          </a:prstGeom>
        </p:spPr>
      </p:pic>
      <p:sp>
        <p:nvSpPr>
          <p:cNvPr id="5" name="Rounded Rectangle 4"/>
          <p:cNvSpPr/>
          <p:nvPr/>
        </p:nvSpPr>
        <p:spPr>
          <a:xfrm>
            <a:off x="1967230" y="522351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latin typeface="Times New Roman" panose="02020603050405020304" pitchFamily="18" charset="0"/>
                <a:cs typeface="Times New Roman" panose="02020603050405020304" pitchFamily="18" charset="0"/>
              </a:rPr>
              <a:t>Mũ bảo hiểm</a:t>
            </a:r>
          </a:p>
        </p:txBody>
      </p:sp>
      <p:sp>
        <p:nvSpPr>
          <p:cNvPr id="6" name="Rounded Rectangle 5"/>
          <p:cNvSpPr/>
          <p:nvPr/>
        </p:nvSpPr>
        <p:spPr>
          <a:xfrm>
            <a:off x="5963920" y="519303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latin typeface="Times New Roman" panose="02020603050405020304" pitchFamily="18" charset="0"/>
                <a:cs typeface="Times New Roman" panose="02020603050405020304" pitchFamily="18" charset="0"/>
              </a:rPr>
              <a:t>Xe máy</a:t>
            </a:r>
          </a:p>
        </p:txBody>
      </p:sp>
      <p:sp>
        <p:nvSpPr>
          <p:cNvPr id="3" name="Hình chữ nhật 2">
            <a:extLst>
              <a:ext uri="{FF2B5EF4-FFF2-40B4-BE49-F238E27FC236}">
                <a16:creationId xmlns:a16="http://schemas.microsoft.com/office/drawing/2014/main" id="{F6B68068-B26F-4417-8CD3-09D354F71BB9}"/>
              </a:ext>
            </a:extLst>
          </p:cNvPr>
          <p:cNvSpPr/>
          <p:nvPr/>
        </p:nvSpPr>
        <p:spPr>
          <a:xfrm>
            <a:off x="10027578" y="184934"/>
            <a:ext cx="1551397" cy="13767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3">
            <a:extLst>
              <a:ext uri="{FF2B5EF4-FFF2-40B4-BE49-F238E27FC236}">
                <a16:creationId xmlns:a16="http://schemas.microsoft.com/office/drawing/2014/main" id="{0431ABCF-E9D3-4FB8-BC26-A8F4BA5889D2}"/>
              </a:ext>
            </a:extLst>
          </p:cNvPr>
          <p:cNvSpPr/>
          <p:nvPr/>
        </p:nvSpPr>
        <p:spPr>
          <a:xfrm>
            <a:off x="2268334" y="375920"/>
            <a:ext cx="4747260" cy="77089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1. Kể tên các loại hàng hóa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P spid="7" grpId="0" bldLvl="0" animBg="1"/>
      <p:bldP spid="7"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descr="C:\Users\user\Desktop\Capture.PNGCapture"/>
          <p:cNvPicPr>
            <a:picLocks noGrp="1" noChangeAspect="1"/>
          </p:cNvPicPr>
          <p:nvPr>
            <p:ph idx="1"/>
          </p:nvPr>
        </p:nvPicPr>
        <p:blipFill>
          <a:blip r:embed="rId3"/>
          <a:srcRect/>
          <a:stretch>
            <a:fillRect/>
          </a:stretch>
        </p:blipFill>
        <p:spPr>
          <a:xfrm>
            <a:off x="1784985" y="1450340"/>
            <a:ext cx="8397240" cy="3479800"/>
          </a:xfrm>
          <a:prstGeom prst="rect">
            <a:avLst/>
          </a:prstGeom>
        </p:spPr>
      </p:pic>
      <p:sp>
        <p:nvSpPr>
          <p:cNvPr id="5" name="Rounded Rectangle 4"/>
          <p:cNvSpPr/>
          <p:nvPr/>
        </p:nvSpPr>
        <p:spPr>
          <a:xfrm>
            <a:off x="1967230" y="522351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latin typeface="Times New Roman" panose="02020603050405020304" pitchFamily="18" charset="0"/>
                <a:cs typeface="Times New Roman" panose="02020603050405020304" pitchFamily="18" charset="0"/>
              </a:rPr>
              <a:t>Tủ thuốc</a:t>
            </a:r>
          </a:p>
        </p:txBody>
      </p:sp>
      <p:sp>
        <p:nvSpPr>
          <p:cNvPr id="6" name="Rounded Rectangle 5"/>
          <p:cNvSpPr/>
          <p:nvPr/>
        </p:nvSpPr>
        <p:spPr>
          <a:xfrm>
            <a:off x="6673850" y="514223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latin typeface="Times New Roman" panose="02020603050405020304" pitchFamily="18" charset="0"/>
                <a:cs typeface="Times New Roman" panose="02020603050405020304" pitchFamily="18" charset="0"/>
              </a:rPr>
              <a:t>Đồ dùng học tập</a:t>
            </a:r>
          </a:p>
        </p:txBody>
      </p:sp>
      <p:sp>
        <p:nvSpPr>
          <p:cNvPr id="7" name="Hình chữ nhật 6">
            <a:extLst>
              <a:ext uri="{FF2B5EF4-FFF2-40B4-BE49-F238E27FC236}">
                <a16:creationId xmlns:a16="http://schemas.microsoft.com/office/drawing/2014/main" id="{77662AA4-34E4-4636-97C9-7E48A0C5BA91}"/>
              </a:ext>
            </a:extLst>
          </p:cNvPr>
          <p:cNvSpPr/>
          <p:nvPr/>
        </p:nvSpPr>
        <p:spPr>
          <a:xfrm>
            <a:off x="10027578" y="184934"/>
            <a:ext cx="1551397" cy="13767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3">
            <a:extLst>
              <a:ext uri="{FF2B5EF4-FFF2-40B4-BE49-F238E27FC236}">
                <a16:creationId xmlns:a16="http://schemas.microsoft.com/office/drawing/2014/main" id="{C357226D-60D9-422D-BA8D-D1DD3F09BF2E}"/>
              </a:ext>
            </a:extLst>
          </p:cNvPr>
          <p:cNvSpPr/>
          <p:nvPr/>
        </p:nvSpPr>
        <p:spPr>
          <a:xfrm>
            <a:off x="2319705" y="442465"/>
            <a:ext cx="4747260" cy="77089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1. Kể tên các loại hàng hóa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P spid="8" grpId="0" bldLvl="0" animBg="1"/>
      <p:bldP spid="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C:\Users\Administrator\Desktop\4499633_211107066366_2副本.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8670" y="0"/>
            <a:ext cx="8195945" cy="6818630"/>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33"/>
          <p:cNvSpPr txBox="1"/>
          <p:nvPr/>
        </p:nvSpPr>
        <p:spPr>
          <a:xfrm>
            <a:off x="2456815" y="398145"/>
            <a:ext cx="3131185" cy="2061210"/>
          </a:xfrm>
          <a:prstGeom prst="rect">
            <a:avLst/>
          </a:prstGeom>
          <a:noFill/>
        </p:spPr>
        <p:txBody>
          <a:bodyPr wrap="square" rtlCol="0">
            <a:spAutoFit/>
          </a:bodyPr>
          <a:lstStyle/>
          <a:p>
            <a:pPr algn="ctr"/>
            <a:r>
              <a:rPr lang="en-US" altLang="zh-CN" sz="3200" b="0" spc="-150">
                <a:ln w="9525">
                  <a:noFill/>
                </a:ln>
                <a:solidFill>
                  <a:srgbClr val="2E9AD0"/>
                </a:solidFill>
                <a:effectLst>
                  <a:outerShdw blurRad="50800" dist="38100" dir="5400000" algn="t" rotWithShape="0">
                    <a:schemeClr val="bg1">
                      <a:alpha val="69000"/>
                    </a:schemeClr>
                  </a:outerShdw>
                </a:effectLst>
                <a:latin typeface="Times New Roman" panose="02020603050405020304" pitchFamily="18" charset="0"/>
                <a:ea typeface="方正卡通简体" panose="03000509000000000000" pitchFamily="65" charset="-122"/>
                <a:cs typeface="Times New Roman" panose="02020603050405020304" pitchFamily="18" charset="0"/>
              </a:rPr>
              <a:t>Theo em, những thứ hàng hóa đó có cần thiết cho cuộc sống không?</a:t>
            </a:r>
            <a:endParaRPr lang="zh-CN" altLang="en-US" sz="3200" b="0" spc="-150" dirty="0">
              <a:ln w="9525">
                <a:noFill/>
              </a:ln>
              <a:solidFill>
                <a:srgbClr val="2E9AD0"/>
              </a:solidFill>
              <a:effectLst>
                <a:outerShdw blurRad="50800" dist="38100" dir="5400000" algn="t" rotWithShape="0">
                  <a:schemeClr val="bg1">
                    <a:alpha val="69000"/>
                  </a:schemeClr>
                </a:outerShdw>
              </a:effectLst>
              <a:latin typeface="Times New Roman" panose="02020603050405020304" pitchFamily="18" charset="0"/>
              <a:ea typeface="方正卡通简体" panose="03000509000000000000" pitchFamily="65" charset="-122"/>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Effect transition="in" filter="fade">
                                      <p:cBhvr>
                                        <p:cTn id="9" dur="1000"/>
                                        <p:tgtEl>
                                          <p:spTgt spid="49"/>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18" name="TextBox 17"/>
          <p:cNvSpPr txBox="1"/>
          <p:nvPr/>
        </p:nvSpPr>
        <p:spPr>
          <a:xfrm>
            <a:off x="4735830" y="1209676"/>
            <a:ext cx="2720339" cy="748030"/>
          </a:xfrm>
          <a:prstGeom prst="rect">
            <a:avLst/>
          </a:prstGeom>
          <a:solidFill>
            <a:srgbClr val="FFFFFF"/>
          </a:solidFill>
          <a:ln>
            <a:solidFill>
              <a:schemeClr val="bg1"/>
            </a:solidFill>
          </a:ln>
        </p:spPr>
        <p:txBody>
          <a:bodyPr wrap="square" rtlCol="0">
            <a:spAutoFit/>
          </a:bodyPr>
          <a:lstStyle/>
          <a:p>
            <a:r>
              <a:rPr lang="en-US" altLang="zh-CN" sz="4265" b="1">
                <a:solidFill>
                  <a:srgbClr val="FF0000"/>
                </a:solidFill>
                <a:latin typeface="Times New Roman" panose="02020603050405020304" pitchFamily="18" charset="0"/>
                <a:ea typeface="Microsoft YaHei" panose="020B0503020204020204" charset="-122"/>
                <a:cs typeface="Times New Roman" panose="02020603050405020304" pitchFamily="18" charset="0"/>
              </a:rPr>
              <a:t>Kết luận</a:t>
            </a:r>
            <a:endParaRPr lang="zh-CN" altLang="en-US" sz="1600" b="0" dirty="0">
              <a:solidFill>
                <a:srgbClr val="FF0000"/>
              </a:solidFill>
              <a:latin typeface="Times New Roman" panose="02020603050405020304" pitchFamily="18" charset="0"/>
              <a:ea typeface="Microsoft YaHei" panose="020B0503020204020204" charset="-122"/>
              <a:cs typeface="Times New Roman" panose="02020603050405020304" pitchFamily="18" charset="0"/>
            </a:endParaRPr>
          </a:p>
        </p:txBody>
      </p:sp>
      <p:sp>
        <p:nvSpPr>
          <p:cNvPr id="2" name="TextBox 1"/>
          <p:cNvSpPr txBox="1"/>
          <p:nvPr/>
        </p:nvSpPr>
        <p:spPr>
          <a:xfrm>
            <a:off x="1117599" y="2270589"/>
            <a:ext cx="10327811" cy="2308324"/>
          </a:xfrm>
          <a:prstGeom prst="rect">
            <a:avLst/>
          </a:prstGeom>
          <a:noFill/>
        </p:spPr>
        <p:txBody>
          <a:bodyPr wrap="square" rtlCol="0">
            <a:spAutoFit/>
          </a:bodyPr>
          <a:lstStyle/>
          <a:p>
            <a:pPr algn="just"/>
            <a:r>
              <a:rPr lang="en-US" sz="3600" b="1">
                <a:latin typeface="Times New Roman" panose="02020603050405020304" pitchFamily="18" charset="0"/>
                <a:cs typeface="Times New Roman" panose="02020603050405020304" pitchFamily="18" charset="0"/>
              </a:rPr>
              <a:t>    Hàng hóa rất cần thiết trong cuộc sống của mỗi gia đình. Gạo, thịt… là thức ăn nuôi sống con người. Sách, vở, bút... là đồ dùng học tập của học sinh. Xe máy, xe đạp… là phương tiện giao thông.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decel="50000" fill="hold" nodeType="afterEffect">
                                  <p:stCondLst>
                                    <p:cond delay="0"/>
                                  </p:stCondLst>
                                  <p:childTnLst>
                                    <p:animMotion origin="layout" path="M 0 0 L 0 -0.25 E" pathEditMode="relative" ptsTypes="">
                                      <p:cBhvr>
                                        <p:cTn id="6" dur="2000" fill="hold"/>
                                        <p:tgtEl>
                                          <p:spTgt spid="1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1794" y="278889"/>
            <a:ext cx="8809795" cy="1935747"/>
          </a:xfrm>
          <a:prstGeom prst="rect">
            <a:avLst/>
          </a:prstGeom>
        </p:spPr>
      </p:pic>
      <p:sp>
        <p:nvSpPr>
          <p:cNvPr id="7" name="TextBox 6"/>
          <p:cNvSpPr txBox="1"/>
          <p:nvPr/>
        </p:nvSpPr>
        <p:spPr>
          <a:xfrm>
            <a:off x="1745615" y="3218815"/>
            <a:ext cx="7825740" cy="1198880"/>
          </a:xfrm>
          <a:prstGeom prst="rect">
            <a:avLst/>
          </a:prstGeom>
          <a:noFill/>
        </p:spPr>
        <p:txBody>
          <a:bodyPr wrap="square" rtlCol="0">
            <a:spAutoFit/>
          </a:bodyPr>
          <a:lstStyle/>
          <a:p>
            <a:pPr algn="ctr"/>
            <a:r>
              <a:rPr lang="en-US" altLang="zh-CN" sz="7200" b="1" u="sng">
                <a:ln w="9525">
                  <a:noFill/>
                </a:ln>
                <a:solidFill>
                  <a:srgbClr val="FF0000"/>
                </a:solidFill>
                <a:effectLst>
                  <a:outerShdw blurRad="50800" dist="38100" dir="5400000" algn="t" rotWithShape="0">
                    <a:prstClr val="black">
                      <a:alpha val="40000"/>
                    </a:prstClr>
                  </a:outerShdw>
                </a:effectLst>
                <a:latin typeface="Times New Roman" panose="02020603050405020304" pitchFamily="18" charset="0"/>
                <a:ea typeface="方正卡通简体" panose="03000509000000000000" pitchFamily="65" charset="-122"/>
                <a:cs typeface="Times New Roman" panose="02020603050405020304" pitchFamily="18" charset="0"/>
              </a:rPr>
              <a:t>KHỞI ĐỘNG</a:t>
            </a:r>
            <a:endParaRPr lang="en-US" altLang="zh-CN" sz="7200" b="1" u="sng" dirty="0">
              <a:ln w="9525">
                <a:noFill/>
              </a:ln>
              <a:solidFill>
                <a:srgbClr val="FF0000"/>
              </a:solidFill>
              <a:effectLst>
                <a:outerShdw blurRad="50800" dist="38100" dir="5400000" algn="t" rotWithShape="0">
                  <a:prstClr val="black">
                    <a:alpha val="40000"/>
                  </a:prstClr>
                </a:outerShdw>
              </a:effectLst>
              <a:latin typeface="Times New Roman" panose="02020603050405020304" pitchFamily="18" charset="0"/>
              <a:ea typeface="方正卡通简体" panose="03000509000000000000" pitchFamily="65" charset="-122"/>
              <a:cs typeface="Times New Roman" panose="02020603050405020304" pitchFamily="18" charset="0"/>
            </a:endParaRPr>
          </a:p>
        </p:txBody>
      </p:sp>
      <p:pic>
        <p:nvPicPr>
          <p:cNvPr id="9"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00603"/>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35759"/>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23" presetClass="entr" presetSubtype="36" fill="hold" grpId="0" nodeType="withEffect">
                                  <p:stCondLst>
                                    <p:cond delay="4700"/>
                                  </p:stCondLst>
                                  <p:iterate type="lt">
                                    <p:tmPct val="10000"/>
                                  </p:iterate>
                                  <p:childTnLst>
                                    <p:set>
                                      <p:cBhvr>
                                        <p:cTn id="26" dur="1" fill="hold">
                                          <p:stCondLst>
                                            <p:cond delay="0"/>
                                          </p:stCondLst>
                                        </p:cTn>
                                        <p:tgtEl>
                                          <p:spTgt spid="7"/>
                                        </p:tgtEl>
                                        <p:attrNameLst>
                                          <p:attrName>style.visibility</p:attrName>
                                        </p:attrNameLst>
                                      </p:cBhvr>
                                      <p:to>
                                        <p:strVal val="visible"/>
                                      </p:to>
                                    </p:set>
                                    <p:anim calcmode="lin" valueType="num">
                                      <p:cBhvr>
                                        <p:cTn id="27" dur="750" fill="hold"/>
                                        <p:tgtEl>
                                          <p:spTgt spid="7"/>
                                        </p:tgtEl>
                                        <p:attrNameLst>
                                          <p:attrName>ppt_w</p:attrName>
                                        </p:attrNameLst>
                                      </p:cBhvr>
                                      <p:tavLst>
                                        <p:tav tm="0">
                                          <p:val>
                                            <p:strVal val="(6*min(max(#ppt_w*#ppt_h,.3),1)-7.4)/-.7*#ppt_w"/>
                                          </p:val>
                                        </p:tav>
                                        <p:tav tm="100000">
                                          <p:val>
                                            <p:strVal val="#ppt_w"/>
                                          </p:val>
                                        </p:tav>
                                      </p:tavLst>
                                    </p:anim>
                                    <p:anim calcmode="lin" valueType="num">
                                      <p:cBhvr>
                                        <p:cTn id="28" dur="750" fill="hold"/>
                                        <p:tgtEl>
                                          <p:spTgt spid="7"/>
                                        </p:tgtEl>
                                        <p:attrNameLst>
                                          <p:attrName>ppt_h</p:attrName>
                                        </p:attrNameLst>
                                      </p:cBhvr>
                                      <p:tavLst>
                                        <p:tav tm="0">
                                          <p:val>
                                            <p:strVal val="(6*min(max(#ppt_w*#ppt_h,.3),1)-7.4)/-.7*#ppt_h"/>
                                          </p:val>
                                        </p:tav>
                                        <p:tav tm="100000">
                                          <p:val>
                                            <p:strVal val="#ppt_h"/>
                                          </p:val>
                                        </p:tav>
                                      </p:tavLst>
                                    </p:anim>
                                    <p:anim calcmode="lin" valueType="num">
                                      <p:cBhvr>
                                        <p:cTn id="29" dur="750" fill="hold"/>
                                        <p:tgtEl>
                                          <p:spTgt spid="7"/>
                                        </p:tgtEl>
                                        <p:attrNameLst>
                                          <p:attrName>ppt_x</p:attrName>
                                        </p:attrNameLst>
                                      </p:cBhvr>
                                      <p:tavLst>
                                        <p:tav tm="0">
                                          <p:val>
                                            <p:fltVal val="0.5"/>
                                          </p:val>
                                        </p:tav>
                                        <p:tav tm="100000">
                                          <p:val>
                                            <p:strVal val="#ppt_x"/>
                                          </p:val>
                                        </p:tav>
                                      </p:tavLst>
                                    </p:anim>
                                    <p:anim calcmode="lin" valueType="num">
                                      <p:cBhvr>
                                        <p:cTn id="30" dur="750" fill="hold"/>
                                        <p:tgtEl>
                                          <p:spTgt spid="7"/>
                                        </p:tgtEl>
                                        <p:attrNameLst>
                                          <p:attrName>ppt_y</p:attrName>
                                        </p:attrNameLst>
                                      </p:cBhvr>
                                      <p:tavLst>
                                        <p:tav tm="0">
                                          <p:val>
                                            <p:strVal val="1+(6*min(max(#ppt_w*#ppt_h,.3),1)-7.4)/-.7*#ppt_h/2"/>
                                          </p:val>
                                        </p:tav>
                                        <p:tav tm="100000">
                                          <p:val>
                                            <p:strVal val="#ppt_y"/>
                                          </p:val>
                                        </p:tav>
                                      </p:tavLst>
                                    </p:anim>
                                  </p:childTnLst>
                                </p:cTn>
                              </p:par>
                              <p:par>
                                <p:cTn id="31" presetID="42" presetClass="entr" presetSubtype="0" fill="hold" nodeType="withEffect">
                                  <p:stCondLst>
                                    <p:cond delay="88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7" dur="5750" fill="hold"/>
                                        <p:tgtEl>
                                          <p:spTgt spid="13"/>
                                        </p:tgtEl>
                                        <p:attrNameLst>
                                          <p:attrName>ppt_x</p:attrName>
                                          <p:attrName>ppt_y</p:attrName>
                                        </p:attrNameLst>
                                      </p:cBhvr>
                                    </p:animMotion>
                                  </p:childTnLst>
                                </p:cTn>
                              </p:par>
                              <p:par>
                                <p:cTn id="38" presetID="42" presetClass="entr" presetSubtype="0" fill="hold" nodeType="withEffect">
                                  <p:stCondLst>
                                    <p:cond delay="156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4" dur="4500" fill="hold"/>
                                        <p:tgtEl>
                                          <p:spTgt spid="15"/>
                                        </p:tgtEl>
                                        <p:attrNameLst>
                                          <p:attrName>ppt_x</p:attrName>
                                          <p:attrName>ppt_y</p:attrName>
                                        </p:attrNameLst>
                                      </p:cBhvr>
                                      <p:rCtr x="53819" y="-39321"/>
                                    </p:animMotion>
                                  </p:childTnLst>
                                </p:cTn>
                              </p:par>
                              <p:par>
                                <p:cTn id="45"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6" dur="4500" fill="hold"/>
                                        <p:tgtEl>
                                          <p:spTgt spid="16"/>
                                        </p:tgtEl>
                                        <p:attrNameLst>
                                          <p:attrName>ppt_x</p:attrName>
                                          <p:attrName>ppt_y</p:attrName>
                                        </p:attrNameLst>
                                      </p:cBhvr>
                                      <p:rCtr x="53819" y="-39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871220" y="0"/>
            <a:ext cx="10082530" cy="688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1. Kể tên những hàng hóa cần thiết cho cuộc sống của gia đình em</a:t>
            </a:r>
          </a:p>
        </p:txBody>
      </p:sp>
      <p:pic>
        <p:nvPicPr>
          <p:cNvPr id="3" name="Content Placeholder 2" descr="mo-cua-hang-tap-hoa-tai-nha"/>
          <p:cNvPicPr>
            <a:picLocks noGrp="1" noChangeAspect="1"/>
          </p:cNvPicPr>
          <p:nvPr>
            <p:ph idx="1"/>
          </p:nvPr>
        </p:nvPicPr>
        <p:blipFill>
          <a:blip r:embed="rId3"/>
          <a:stretch>
            <a:fillRect/>
          </a:stretch>
        </p:blipFill>
        <p:spPr>
          <a:xfrm>
            <a:off x="2409190" y="806450"/>
            <a:ext cx="7625080" cy="4615815"/>
          </a:xfrm>
          <a:prstGeom prst="rect">
            <a:avLst/>
          </a:prstGeom>
        </p:spPr>
      </p:pic>
      <p:sp>
        <p:nvSpPr>
          <p:cNvPr id="5" name="Rounded Rectangle 4"/>
          <p:cNvSpPr/>
          <p:nvPr/>
        </p:nvSpPr>
        <p:spPr>
          <a:xfrm>
            <a:off x="1499870" y="5741035"/>
            <a:ext cx="10082530" cy="6889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2. Nếu thiếu hàng hóa đó thì cuộc sống của em và gia đình như thế nào?</a:t>
            </a:r>
          </a:p>
        </p:txBody>
      </p:sp>
      <p:sp>
        <p:nvSpPr>
          <p:cNvPr id="6" name="Hình chữ nhật 5">
            <a:extLst>
              <a:ext uri="{FF2B5EF4-FFF2-40B4-BE49-F238E27FC236}">
                <a16:creationId xmlns:a16="http://schemas.microsoft.com/office/drawing/2014/main" id="{95DA2C3B-F34F-4D16-B575-BDC629F222F8}"/>
              </a:ext>
            </a:extLst>
          </p:cNvPr>
          <p:cNvSpPr/>
          <p:nvPr/>
        </p:nvSpPr>
        <p:spPr>
          <a:xfrm>
            <a:off x="11044719" y="0"/>
            <a:ext cx="1147281" cy="1222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2"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1" animBg="1"/>
      <p:bldP spid="5"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9745" y="2219960"/>
            <a:ext cx="4873625" cy="3397250"/>
          </a:xfrm>
          <a:prstGeom prst="rect">
            <a:avLst/>
          </a:prstGeom>
          <a:noFill/>
          <a:ln w="19050" cmpd="sng">
            <a:solidFill>
              <a:srgbClr val="F2F2F2"/>
            </a:solidFill>
            <a:bevel/>
          </a:ln>
          <a:extLst>
            <a:ext uri="{909E8E84-426E-40DD-AFC4-6F175D3DCCD1}">
              <a14:hiddenFill xmlns:a14="http://schemas.microsoft.com/office/drawing/2010/main">
                <a:solidFill>
                  <a:srgbClr val="FFFFFF"/>
                </a:solidFill>
              </a14:hiddenFill>
            </a:ext>
          </a:extLst>
        </p:spPr>
      </p:pic>
      <p:grpSp>
        <p:nvGrpSpPr>
          <p:cNvPr id="9" name="组合 4"/>
          <p:cNvGrpSpPr/>
          <p:nvPr/>
        </p:nvGrpSpPr>
        <p:grpSpPr bwMode="auto">
          <a:xfrm>
            <a:off x="6204114" y="981092"/>
            <a:ext cx="5382969" cy="622080"/>
            <a:chOff x="0" y="0"/>
            <a:chExt cx="4752528" cy="549875"/>
          </a:xfrm>
          <a:solidFill>
            <a:schemeClr val="accent1"/>
          </a:solidFill>
        </p:grpSpPr>
        <p:sp>
          <p:nvSpPr>
            <p:cNvPr id="10" name="矩形 3"/>
            <p:cNvSpPr>
              <a:spLocks noChangeArrowheads="1"/>
            </p:cNvSpPr>
            <p:nvPr/>
          </p:nvSpPr>
          <p:spPr bwMode="auto">
            <a:xfrm>
              <a:off x="0" y="0"/>
              <a:ext cx="4752528" cy="549875"/>
            </a:xfrm>
            <a:prstGeom prst="rect">
              <a:avLst/>
            </a:prstGeom>
            <a:grpFill/>
            <a:ln>
              <a:noFill/>
            </a:ln>
            <a:extLst>
              <a:ext uri="{91240B29-F687-4F45-9708-019B960494DF}">
                <a14:hiddenLine xmlns:a14="http://schemas.microsoft.com/office/drawing/2010/main" w="25400">
                  <a:solidFill>
                    <a:srgbClr val="395E8A"/>
                  </a:solidFill>
                  <a:bevel/>
                </a14:hiddenLine>
              </a:ext>
            </a:extLst>
          </p:spPr>
          <p:txBody>
            <a:bodyPr anchor="ctr"/>
            <a:lstStyle/>
            <a:p>
              <a:pPr algn="ctr"/>
              <a:endParaRPr lang="zh-CN" altLang="zh-CN" sz="2400">
                <a:solidFill>
                  <a:srgbClr val="FFFFFF"/>
                </a:solidFill>
                <a:latin typeface="Times New Roman" panose="02020603050405020304" pitchFamily="18" charset="0"/>
                <a:cs typeface="Times New Roman" panose="02020603050405020304" pitchFamily="18" charset="0"/>
                <a:sym typeface="SimSun" panose="02010600030101010101" pitchFamily="2" charset="-122"/>
              </a:endParaRPr>
            </a:p>
          </p:txBody>
        </p:sp>
        <p:sp>
          <p:nvSpPr>
            <p:cNvPr id="11" name="TextBox 8"/>
            <p:cNvSpPr>
              <a:spLocks noChangeArrowheads="1"/>
            </p:cNvSpPr>
            <p:nvPr/>
          </p:nvSpPr>
          <p:spPr bwMode="auto">
            <a:xfrm>
              <a:off x="764955" y="98612"/>
              <a:ext cx="3456384" cy="40693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altLang="zh-CN" sz="2400">
                  <a:solidFill>
                    <a:schemeClr val="bg1"/>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Kết luận </a:t>
              </a:r>
              <a:endParaRPr lang="zh-CN" altLang="en-US" sz="2400" dirty="0">
                <a:solidFill>
                  <a:schemeClr val="bg1"/>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endParaRPr>
            </a:p>
          </p:txBody>
        </p:sp>
      </p:grpSp>
      <p:sp>
        <p:nvSpPr>
          <p:cNvPr id="13" name="矩形 12"/>
          <p:cNvSpPr>
            <a:spLocks noChangeArrowheads="1"/>
          </p:cNvSpPr>
          <p:nvPr/>
        </p:nvSpPr>
        <p:spPr bwMode="auto">
          <a:xfrm>
            <a:off x="5673090" y="1711325"/>
            <a:ext cx="6006465"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SimSun" panose="02010600030101010101" pitchFamily="2" charset="-122"/>
                <a:cs typeface="+mn-cs"/>
              </a:defRPr>
            </a:lvl9pPr>
          </a:lstStyle>
          <a:p>
            <a:pPr algn="just">
              <a:lnSpc>
                <a:spcPct val="150000"/>
              </a:lnSpc>
            </a:pPr>
            <a:r>
              <a:rPr lang="en-US" altLang="zh-CN" sz="3000">
                <a:solidFill>
                  <a:srgbClr val="7030A0"/>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Cuộc sống của mỗi gia đình cần nhiều loại hàng hóa khác nhau như đồ ăn, thức uống, quần áo, đồ dùng.... Nếu thiếu những loại hàng hóa đó thì cuộc sống sẽ gặp nhiều khó khăn và chất lượng cuộc sống không đảm bảo.</a:t>
            </a:r>
            <a:endParaRPr lang="en-US" altLang="zh-CN" sz="3000" dirty="0">
              <a:solidFill>
                <a:srgbClr val="7030A0"/>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endParaRPr>
          </a:p>
        </p:txBody>
      </p:sp>
      <p:sp>
        <p:nvSpPr>
          <p:cNvPr id="2" name="标题 1"/>
          <p:cNvSpPr>
            <a:spLocks noGrp="1"/>
          </p:cNvSpPr>
          <p:nvPr>
            <p:ph type="title"/>
          </p:nvPr>
        </p:nvSpPr>
        <p:spPr/>
        <p:txBody>
          <a:bodyPr/>
          <a:lstStyle/>
          <a:p>
            <a:r>
              <a:rPr lang="en-US" altLang="zh-CN">
                <a:latin typeface="Times New Roman" panose="02020603050405020304" pitchFamily="18" charset="0"/>
                <a:cs typeface="Times New Roman" panose="02020603050405020304" pitchFamily="18" charset="0"/>
              </a:rPr>
              <a:t>Abc</a:t>
            </a:r>
            <a:endParaRPr lang="zh-CN" altLang="en-US" dirty="0">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6" presetClass="emph" presetSubtype="0" fill="hold" nodeType="afterEffect">
                                  <p:stCondLst>
                                    <p:cond delay="0"/>
                                  </p:stCondLst>
                                  <p:childTnLst>
                                    <p:animScale>
                                      <p:cBhvr>
                                        <p:cTn id="21" dur="2000" fill="hold"/>
                                        <p:tgtEl>
                                          <p:spTgt spid="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904" y="0"/>
            <a:ext cx="12192000" cy="6858000"/>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1455" y="-263589"/>
            <a:ext cx="8809795" cy="1935747"/>
          </a:xfrm>
          <a:prstGeom prst="rect">
            <a:avLst/>
          </a:prstGeom>
        </p:spPr>
      </p:pic>
      <p:sp>
        <p:nvSpPr>
          <p:cNvPr id="7" name="TextBox 6"/>
          <p:cNvSpPr txBox="1"/>
          <p:nvPr/>
        </p:nvSpPr>
        <p:spPr>
          <a:xfrm>
            <a:off x="1364566" y="1490893"/>
            <a:ext cx="9739225" cy="47705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w="9525">
                  <a:noFill/>
                </a:ln>
                <a:solidFill>
                  <a:prstClr val="black"/>
                </a:solidFill>
                <a:effectLst>
                  <a:outerShdw blurRad="50800" dist="38100" dir="5400000" algn="t" rotWithShape="0">
                    <a:prstClr val="black">
                      <a:alpha val="40000"/>
                    </a:prstClr>
                  </a:outerShdw>
                </a:effectLst>
                <a:uLnTx/>
                <a:uFillTx/>
                <a:latin typeface="Times New Roman" panose="02020603050405020304" charset="0"/>
                <a:ea typeface="方正卡通简体" panose="03000509000000000000" pitchFamily="65" charset="-122"/>
                <a:cs typeface="Times New Roman" panose="02020603050405020304" charset="0"/>
              </a:rPr>
              <a:t>Yêu</a:t>
            </a:r>
            <a:r>
              <a:rPr kumimoji="0" lang="en-US" altLang="zh-CN" sz="4000" b="0" i="0" u="none" strike="noStrike" kern="1200" cap="none" spc="0" normalizeH="0" baseline="0" noProof="0" dirty="0">
                <a:ln w="9525">
                  <a:noFill/>
                </a:ln>
                <a:solidFill>
                  <a:prstClr val="black"/>
                </a:solidFill>
                <a:effectLst>
                  <a:outerShdw blurRad="50800" dist="38100" dir="5400000" algn="t" rotWithShape="0">
                    <a:prstClr val="black">
                      <a:alpha val="40000"/>
                    </a:prstClr>
                  </a:outerShdw>
                </a:effectLst>
                <a:uLnTx/>
                <a:uFillTx/>
                <a:latin typeface="Times New Roman" panose="02020603050405020304" charset="0"/>
                <a:ea typeface="方正卡通简体" panose="03000509000000000000" pitchFamily="65" charset="-122"/>
                <a:cs typeface="Times New Roman" panose="02020603050405020304" charset="0"/>
              </a:rPr>
              <a:t> </a:t>
            </a:r>
            <a:r>
              <a:rPr kumimoji="0" lang="en-US" altLang="zh-CN" sz="4000" b="0" i="0" u="none" strike="noStrike" kern="1200" cap="none" spc="0" normalizeH="0" baseline="0" noProof="0" dirty="0" err="1">
                <a:ln w="9525">
                  <a:noFill/>
                </a:ln>
                <a:solidFill>
                  <a:prstClr val="black"/>
                </a:solidFill>
                <a:effectLst>
                  <a:outerShdw blurRad="50800" dist="38100" dir="5400000" algn="t" rotWithShape="0">
                    <a:prstClr val="black">
                      <a:alpha val="40000"/>
                    </a:prstClr>
                  </a:outerShdw>
                </a:effectLst>
                <a:uLnTx/>
                <a:uFillTx/>
                <a:latin typeface="Times New Roman" panose="02020603050405020304" charset="0"/>
                <a:ea typeface="方正卡通简体" panose="03000509000000000000" pitchFamily="65" charset="-122"/>
                <a:cs typeface="Times New Roman" panose="02020603050405020304" charset="0"/>
              </a:rPr>
              <a:t>cầu</a:t>
            </a:r>
            <a:r>
              <a:rPr kumimoji="0" lang="en-US" altLang="zh-CN" sz="4000" b="0" i="0" u="none" strike="noStrike" kern="1200" cap="none" spc="0" normalizeH="0" baseline="0" noProof="0" dirty="0">
                <a:ln w="9525">
                  <a:noFill/>
                </a:ln>
                <a:solidFill>
                  <a:prstClr val="black"/>
                </a:solidFill>
                <a:effectLst>
                  <a:outerShdw blurRad="50800" dist="38100" dir="5400000" algn="t" rotWithShape="0">
                    <a:prstClr val="black">
                      <a:alpha val="40000"/>
                    </a:prstClr>
                  </a:outerShdw>
                </a:effectLst>
                <a:uLnTx/>
                <a:uFillTx/>
                <a:latin typeface="Times New Roman" panose="02020603050405020304" charset="0"/>
                <a:ea typeface="方正卡通简体" panose="03000509000000000000" pitchFamily="65" charset="-122"/>
                <a:cs typeface="Times New Roman" panose="02020603050405020304" charset="0"/>
              </a:rPr>
              <a:t> </a:t>
            </a:r>
            <a:r>
              <a:rPr kumimoji="0" lang="en-US" altLang="zh-CN" sz="4000" b="0" i="0" u="none" strike="noStrike" kern="1200" cap="none" spc="0" normalizeH="0" baseline="0" noProof="0" dirty="0" err="1">
                <a:ln w="9525">
                  <a:noFill/>
                </a:ln>
                <a:solidFill>
                  <a:prstClr val="black"/>
                </a:solidFill>
                <a:effectLst>
                  <a:outerShdw blurRad="50800" dist="38100" dir="5400000" algn="t" rotWithShape="0">
                    <a:prstClr val="black">
                      <a:alpha val="40000"/>
                    </a:prstClr>
                  </a:outerShdw>
                </a:effectLst>
                <a:uLnTx/>
                <a:uFillTx/>
                <a:latin typeface="Times New Roman" panose="02020603050405020304" charset="0"/>
                <a:ea typeface="方正卡通简体" panose="03000509000000000000" pitchFamily="65" charset="-122"/>
                <a:cs typeface="Times New Roman" panose="02020603050405020304" charset="0"/>
              </a:rPr>
              <a:t>cần</a:t>
            </a:r>
            <a:r>
              <a:rPr kumimoji="0" lang="en-US" altLang="zh-CN" sz="4000" b="0" i="0" u="none" strike="noStrike" kern="1200" cap="none" spc="0" normalizeH="0" baseline="0" noProof="0" dirty="0">
                <a:ln w="9525">
                  <a:noFill/>
                </a:ln>
                <a:solidFill>
                  <a:prstClr val="black"/>
                </a:solidFill>
                <a:effectLst>
                  <a:outerShdw blurRad="50800" dist="38100" dir="5400000" algn="t" rotWithShape="0">
                    <a:prstClr val="black">
                      <a:alpha val="40000"/>
                    </a:prstClr>
                  </a:outerShdw>
                </a:effectLst>
                <a:uLnTx/>
                <a:uFillTx/>
                <a:latin typeface="Times New Roman" panose="02020603050405020304" charset="0"/>
                <a:ea typeface="方正卡通简体" panose="03000509000000000000" pitchFamily="65" charset="-122"/>
                <a:cs typeface="Times New Roman" panose="02020603050405020304" charset="0"/>
              </a:rPr>
              <a:t> </a:t>
            </a:r>
            <a:r>
              <a:rPr kumimoji="0" lang="en-US" altLang="zh-CN" sz="4000" b="0" i="0" u="none" strike="noStrike" kern="1200" cap="none" spc="0" normalizeH="0" baseline="0" noProof="0" dirty="0" err="1">
                <a:ln w="9525">
                  <a:noFill/>
                </a:ln>
                <a:solidFill>
                  <a:prstClr val="black"/>
                </a:solidFill>
                <a:effectLst>
                  <a:outerShdw blurRad="50800" dist="38100" dir="5400000" algn="t" rotWithShape="0">
                    <a:prstClr val="black">
                      <a:alpha val="40000"/>
                    </a:prstClr>
                  </a:outerShdw>
                </a:effectLst>
                <a:uLnTx/>
                <a:uFillTx/>
                <a:latin typeface="Times New Roman" panose="02020603050405020304" charset="0"/>
                <a:ea typeface="方正卡通简体" panose="03000509000000000000" pitchFamily="65" charset="-122"/>
                <a:cs typeface="Times New Roman" panose="02020603050405020304" charset="0"/>
              </a:rPr>
              <a:t>đạt</a:t>
            </a:r>
            <a:r>
              <a:rPr kumimoji="0" lang="en-US" altLang="zh-CN" sz="4000" b="0" i="0" u="none" strike="noStrike" kern="1200" cap="none" spc="0" normalizeH="0" baseline="0" noProof="0" dirty="0">
                <a:ln w="9525">
                  <a:noFill/>
                </a:ln>
                <a:solidFill>
                  <a:prstClr val="black"/>
                </a:solidFill>
                <a:effectLst>
                  <a:outerShdw blurRad="50800" dist="38100" dir="5400000" algn="t" rotWithShape="0">
                    <a:prstClr val="black">
                      <a:alpha val="40000"/>
                    </a:prstClr>
                  </a:outerShdw>
                </a:effectLst>
                <a:uLnTx/>
                <a:uFillTx/>
                <a:latin typeface="Times New Roman" panose="02020603050405020304" charset="0"/>
                <a:ea typeface="方正卡通简体" panose="03000509000000000000" pitchFamily="65" charset="-122"/>
                <a:cs typeface="Times New Roman" panose="0202060305040502030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w="9525">
                  <a:noFill/>
                </a:ln>
                <a:solidFill>
                  <a:prstClr val="black"/>
                </a:solidFill>
                <a:effectLst>
                  <a:outerShdw blurRad="50800" dist="38100" dir="5400000" algn="t" rotWithShape="0">
                    <a:prstClr val="black">
                      <a:alpha val="40000"/>
                    </a:prstClr>
                  </a:outerShdw>
                </a:effectLst>
                <a:uLnTx/>
                <a:uFillTx/>
                <a:latin typeface="Times New Roman" panose="02020603050405020304" charset="0"/>
                <a:ea typeface="方正卡通简体" panose="03000509000000000000" pitchFamily="65" charset="-122"/>
                <a:cs typeface="Times New Roman" panose="02020603050405020304" charset="0"/>
              </a:rPr>
              <a:t>-Kể tên được một số đồ dùng, thực phẩm, đồ uống cần thiết cho cuộc sống hàng ngày của gia đình.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w="9525">
                  <a:noFill/>
                </a:ln>
                <a:solidFill>
                  <a:prstClr val="black"/>
                </a:solidFill>
                <a:effectLst>
                  <a:outerShdw blurRad="50800" dist="38100" dir="5400000" algn="t" rotWithShape="0">
                    <a:prstClr val="black">
                      <a:alpha val="40000"/>
                    </a:prstClr>
                  </a:outerShdw>
                </a:effectLst>
                <a:uLnTx/>
                <a:uFillTx/>
                <a:latin typeface="Times New Roman" panose="02020603050405020304" charset="0"/>
                <a:ea typeface="方正卡通简体" panose="03000509000000000000" pitchFamily="65" charset="-122"/>
                <a:cs typeface="Times New Roman" panose="02020603050405020304" charset="0"/>
              </a:rPr>
              <a:t>- Nêu được vai trò của một số đồ dùng, thực phẩm, đồ uống cần thiết cho cuộc sống hàng ngày của gia đình.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w="9525">
                  <a:noFill/>
                </a:ln>
                <a:solidFill>
                  <a:srgbClr val="FC6E5B"/>
                </a:solidFill>
                <a:effectLst>
                  <a:outerShdw blurRad="50800" dist="38100" dir="5400000" algn="t" rotWithShape="0">
                    <a:prstClr val="black">
                      <a:alpha val="40000"/>
                    </a:prstClr>
                  </a:outerShdw>
                </a:effectLst>
                <a:uLnTx/>
                <a:uFillTx/>
                <a:latin typeface="Times New Roman" panose="02020603050405020304" charset="0"/>
                <a:ea typeface="方正卡通简体" panose="03000509000000000000" pitchFamily="65" charset="-122"/>
                <a:cs typeface="Times New Roman" panose="02020603050405020304" charset="0"/>
              </a:rPr>
              <a:t>- </a:t>
            </a:r>
          </a:p>
        </p:txBody>
      </p:sp>
      <p:pic>
        <p:nvPicPr>
          <p:cNvPr id="9"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20973" y="3756364"/>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62538" y="4500553"/>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70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23" presetClass="entr" presetSubtype="36" fill="hold" grpId="0" nodeType="withEffect">
                                  <p:stCondLst>
                                    <p:cond delay="4700"/>
                                  </p:stCondLst>
                                  <p:iterate type="lt">
                                    <p:tmPct val="10000"/>
                                  </p:iterate>
                                  <p:childTnLst>
                                    <p:set>
                                      <p:cBhvr>
                                        <p:cTn id="26" dur="1" fill="hold">
                                          <p:stCondLst>
                                            <p:cond delay="0"/>
                                          </p:stCondLst>
                                        </p:cTn>
                                        <p:tgtEl>
                                          <p:spTgt spid="7"/>
                                        </p:tgtEl>
                                        <p:attrNameLst>
                                          <p:attrName>style.visibility</p:attrName>
                                        </p:attrNameLst>
                                      </p:cBhvr>
                                      <p:to>
                                        <p:strVal val="visible"/>
                                      </p:to>
                                    </p:set>
                                    <p:anim calcmode="lin" valueType="num">
                                      <p:cBhvr>
                                        <p:cTn id="27" dur="750" fill="hold"/>
                                        <p:tgtEl>
                                          <p:spTgt spid="7"/>
                                        </p:tgtEl>
                                        <p:attrNameLst>
                                          <p:attrName>ppt_w</p:attrName>
                                        </p:attrNameLst>
                                      </p:cBhvr>
                                      <p:tavLst>
                                        <p:tav tm="0">
                                          <p:val>
                                            <p:strVal val="(6*min(max(#ppt_w*#ppt_h,.3),1)-7.4)/-.7*#ppt_w"/>
                                          </p:val>
                                        </p:tav>
                                        <p:tav tm="100000">
                                          <p:val>
                                            <p:strVal val="#ppt_w"/>
                                          </p:val>
                                        </p:tav>
                                      </p:tavLst>
                                    </p:anim>
                                    <p:anim calcmode="lin" valueType="num">
                                      <p:cBhvr>
                                        <p:cTn id="28" dur="750" fill="hold"/>
                                        <p:tgtEl>
                                          <p:spTgt spid="7"/>
                                        </p:tgtEl>
                                        <p:attrNameLst>
                                          <p:attrName>ppt_h</p:attrName>
                                        </p:attrNameLst>
                                      </p:cBhvr>
                                      <p:tavLst>
                                        <p:tav tm="0">
                                          <p:val>
                                            <p:strVal val="(6*min(max(#ppt_w*#ppt_h,.3),1)-7.4)/-.7*#ppt_h"/>
                                          </p:val>
                                        </p:tav>
                                        <p:tav tm="100000">
                                          <p:val>
                                            <p:strVal val="#ppt_h"/>
                                          </p:val>
                                        </p:tav>
                                      </p:tavLst>
                                    </p:anim>
                                    <p:anim calcmode="lin" valueType="num">
                                      <p:cBhvr>
                                        <p:cTn id="29" dur="750" fill="hold"/>
                                        <p:tgtEl>
                                          <p:spTgt spid="7"/>
                                        </p:tgtEl>
                                        <p:attrNameLst>
                                          <p:attrName>ppt_x</p:attrName>
                                        </p:attrNameLst>
                                      </p:cBhvr>
                                      <p:tavLst>
                                        <p:tav tm="0">
                                          <p:val>
                                            <p:fltVal val="0.5"/>
                                          </p:val>
                                        </p:tav>
                                        <p:tav tm="100000">
                                          <p:val>
                                            <p:strVal val="#ppt_x"/>
                                          </p:val>
                                        </p:tav>
                                      </p:tavLst>
                                    </p:anim>
                                    <p:anim calcmode="lin" valueType="num">
                                      <p:cBhvr>
                                        <p:cTn id="30" dur="750" fill="hold"/>
                                        <p:tgtEl>
                                          <p:spTgt spid="7"/>
                                        </p:tgtEl>
                                        <p:attrNameLst>
                                          <p:attrName>ppt_y</p:attrName>
                                        </p:attrNameLst>
                                      </p:cBhvr>
                                      <p:tavLst>
                                        <p:tav tm="0">
                                          <p:val>
                                            <p:strVal val="1+(6*min(max(#ppt_w*#ppt_h,.3),1)-7.4)/-.7*#ppt_h/2"/>
                                          </p:val>
                                        </p:tav>
                                        <p:tav tm="100000">
                                          <p:val>
                                            <p:strVal val="#ppt_y"/>
                                          </p:val>
                                        </p:tav>
                                      </p:tavLst>
                                    </p:anim>
                                  </p:childTnLst>
                                </p:cTn>
                              </p:par>
                              <p:par>
                                <p:cTn id="31" presetID="42" presetClass="entr" presetSubtype="0" fill="hold" nodeType="withEffect">
                                  <p:stCondLst>
                                    <p:cond delay="88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7" dur="5750" fill="hold"/>
                                        <p:tgtEl>
                                          <p:spTgt spid="13"/>
                                        </p:tgtEl>
                                        <p:attrNameLst>
                                          <p:attrName>ppt_x</p:attrName>
                                          <p:attrName>ppt_y</p:attrName>
                                        </p:attrNameLst>
                                      </p:cBhvr>
                                    </p:animMotion>
                                  </p:childTnLst>
                                </p:cTn>
                              </p:par>
                              <p:par>
                                <p:cTn id="38" presetID="42" presetClass="entr" presetSubtype="0" fill="hold" nodeType="withEffect">
                                  <p:stCondLst>
                                    <p:cond delay="156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4" dur="4500" fill="hold"/>
                                        <p:tgtEl>
                                          <p:spTgt spid="15"/>
                                        </p:tgtEl>
                                        <p:attrNameLst>
                                          <p:attrName>ppt_x</p:attrName>
                                          <p:attrName>ppt_y</p:attrName>
                                        </p:attrNameLst>
                                      </p:cBhvr>
                                      <p:rCtr x="53819" y="-39321"/>
                                    </p:animMotion>
                                  </p:childTnLst>
                                </p:cTn>
                              </p:par>
                              <p:par>
                                <p:cTn id="45"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6" dur="4500" fill="hold"/>
                                        <p:tgtEl>
                                          <p:spTgt spid="16"/>
                                        </p:tgtEl>
                                        <p:attrNameLst>
                                          <p:attrName>ppt_x</p:attrName>
                                          <p:attrName>ppt_y</p:attrName>
                                        </p:attrNameLst>
                                      </p:cBhvr>
                                      <p:rCtr x="53819" y="-39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0802" y="-385663"/>
            <a:ext cx="10413485" cy="7289440"/>
          </a:xfrm>
          <a:prstGeom prst="rect">
            <a:avLst/>
          </a:prstGeom>
        </p:spPr>
      </p:pic>
      <p:sp>
        <p:nvSpPr>
          <p:cNvPr id="18" name="TextBox 17"/>
          <p:cNvSpPr txBox="1"/>
          <p:nvPr/>
        </p:nvSpPr>
        <p:spPr>
          <a:xfrm>
            <a:off x="3666454" y="4401071"/>
            <a:ext cx="5252605"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Chào</a:t>
            </a:r>
            <a:r>
              <a:rPr kumimoji="0" lang="en-US" sz="4800" b="1" i="0" u="none" strike="noStrike" kern="1200" cap="none" spc="0" normalizeH="0" noProof="0">
                <a:ln>
                  <a:noFill/>
                </a:ln>
                <a:solidFill>
                  <a:srgbClr val="FF0000"/>
                </a:solidFill>
                <a:effectLst/>
                <a:uLnTx/>
                <a:uFillTx/>
                <a:latin typeface="Times New Roman" panose="02020603050405020304" pitchFamily="18" charset="0"/>
                <a:cs typeface="Times New Roman" panose="02020603050405020304" pitchFamily="18" charset="0"/>
              </a:rPr>
              <a:t> tạm biệt!</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p15:prstTrans prst="airplan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16054"/>
            <a:ext cx="12219146" cy="6874053"/>
          </a:xfrm>
          <a:prstGeom prst="rect">
            <a:avLst/>
          </a:prstGeom>
        </p:spPr>
      </p:pic>
      <p:grpSp>
        <p:nvGrpSpPr>
          <p:cNvPr id="9" name="Group 8"/>
          <p:cNvGrpSpPr/>
          <p:nvPr/>
        </p:nvGrpSpPr>
        <p:grpSpPr>
          <a:xfrm>
            <a:off x="2327711" y="3241859"/>
            <a:ext cx="5103603" cy="2704614"/>
            <a:chOff x="2792168" y="1860972"/>
            <a:chExt cx="7216342" cy="3824243"/>
          </a:xfrm>
        </p:grpSpPr>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3867315" y="2898597"/>
              <a:ext cx="5004746" cy="2331810"/>
            </a:xfrm>
            <a:prstGeom prst="rect">
              <a:avLst/>
            </a:prstGeom>
          </p:spPr>
        </p:pic>
        <p:pic>
          <p:nvPicPr>
            <p:cNvPr id="6" name="Picture 5"/>
            <p:cNvPicPr>
              <a:picLocks noChangeAspect="1"/>
            </p:cNvPicPr>
            <p:nvPr/>
          </p:nvPicPr>
          <p:blipFill>
            <a:blip r:embed="rId5">
              <a:clrChange>
                <a:clrFrom>
                  <a:srgbClr val="FFFFFF"/>
                </a:clrFrom>
                <a:clrTo>
                  <a:srgbClr val="FFFFFF">
                    <a:alpha val="0"/>
                  </a:srgbClr>
                </a:clrTo>
              </a:clrChange>
            </a:blip>
            <a:stretch>
              <a:fillRect/>
            </a:stretch>
          </p:blipFill>
          <p:spPr>
            <a:xfrm>
              <a:off x="2792168" y="1860972"/>
              <a:ext cx="7216342" cy="3824243"/>
            </a:xfrm>
            <a:prstGeom prst="rect">
              <a:avLst/>
            </a:prstGeom>
          </p:spPr>
        </p:pic>
      </p:gr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8421" y="2276911"/>
            <a:ext cx="689430" cy="1149051"/>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86857" y="2948640"/>
            <a:ext cx="1130218" cy="572173"/>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39055" y="2200916"/>
            <a:ext cx="731557" cy="1220056"/>
          </a:xfrm>
          <a:prstGeom prst="rect">
            <a:avLst/>
          </a:prstGeom>
        </p:spPr>
      </p:pic>
      <p:pic>
        <p:nvPicPr>
          <p:cNvPr id="20" name="Content Placeholder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56154" y="2960364"/>
            <a:ext cx="762547" cy="762269"/>
          </a:xfrm>
          <a:prstGeom prst="rect">
            <a:avLst/>
          </a:prstGeom>
        </p:spPr>
      </p:pic>
      <p:pic>
        <p:nvPicPr>
          <p:cNvPr id="1032" name="Picture 8" descr="Box Cartoon Vector Images (over 110,000)"/>
          <p:cNvPicPr>
            <a:picLocks noChangeAspect="1" noChangeArrowheads="1"/>
          </p:cNvPicPr>
          <p:nvPr/>
        </p:nvPicPr>
        <p:blipFill>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0" b="100000" l="0" r="97059"/>
                    </a14:imgEffect>
                  </a14:imgLayer>
                </a14:imgProps>
              </a:ext>
              <a:ext uri="{28A0092B-C50C-407E-A947-70E740481C1C}">
                <a14:useLocalDpi xmlns:a14="http://schemas.microsoft.com/office/drawing/2010/main" val="0"/>
              </a:ext>
            </a:extLst>
          </a:blip>
          <a:srcRect/>
          <a:stretch>
            <a:fillRect/>
          </a:stretch>
        </p:blipFill>
        <p:spPr bwMode="auto">
          <a:xfrm>
            <a:off x="5805632" y="2857640"/>
            <a:ext cx="853124" cy="8961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esents Clipart Grotto - Presents , Transparent Cartoon, Free Cliparts &amp;  Silhouettes - NetClipart"/>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2131" l="0" r="95435"/>
                    </a14:imgEffect>
                  </a14:imgLayer>
                </a14:imgProps>
              </a:ext>
              <a:ext uri="{28A0092B-C50C-407E-A947-70E740481C1C}">
                <a14:useLocalDpi xmlns:a14="http://schemas.microsoft.com/office/drawing/2010/main" val="0"/>
              </a:ext>
            </a:extLst>
          </a:blip>
          <a:srcRect/>
          <a:stretch>
            <a:fillRect/>
          </a:stretch>
        </p:blipFill>
        <p:spPr bwMode="auto">
          <a:xfrm>
            <a:off x="6232045" y="3214833"/>
            <a:ext cx="703460" cy="63158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31527" y="2921778"/>
            <a:ext cx="751507" cy="586111"/>
          </a:xfrm>
          <a:prstGeom prst="rect">
            <a:avLst/>
          </a:prstGeom>
        </p:spPr>
      </p:pic>
      <p:pic>
        <p:nvPicPr>
          <p:cNvPr id="29" name="Picture 28"/>
          <p:cNvPicPr>
            <a:picLocks noChangeAspect="1"/>
          </p:cNvPicPr>
          <p:nvPr/>
        </p:nvPicPr>
        <p:blipFill>
          <a:blip r:embed="rId15"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158543" y="3096367"/>
            <a:ext cx="1306434" cy="731603"/>
          </a:xfrm>
          <a:prstGeom prst="rect">
            <a:avLst/>
          </a:prstGeom>
        </p:spPr>
      </p:pic>
      <p:pic>
        <p:nvPicPr>
          <p:cNvPr id="30" name="Picture 29"/>
          <p:cNvPicPr>
            <a:picLocks noChangeAspect="1"/>
          </p:cNvPicPr>
          <p:nvPr/>
        </p:nvPicPr>
        <p:blipFill>
          <a:blip r:embed="rId16"/>
          <a:stretch>
            <a:fillRect/>
          </a:stretch>
        </p:blipFill>
        <p:spPr>
          <a:xfrm>
            <a:off x="7059967" y="1953709"/>
            <a:ext cx="3471952" cy="4536587"/>
          </a:xfrm>
          <a:prstGeom prst="rect">
            <a:avLst/>
          </a:prstGeom>
        </p:spPr>
      </p:pic>
      <p:sp>
        <p:nvSpPr>
          <p:cNvPr id="25" name="Oval 24"/>
          <p:cNvSpPr/>
          <p:nvPr/>
        </p:nvSpPr>
        <p:spPr>
          <a:xfrm>
            <a:off x="2774067" y="1785647"/>
            <a:ext cx="463360" cy="324410"/>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9" name="Oval 38"/>
          <p:cNvSpPr/>
          <p:nvPr/>
        </p:nvSpPr>
        <p:spPr>
          <a:xfrm rot="452517">
            <a:off x="3374589" y="1884015"/>
            <a:ext cx="307920" cy="201804"/>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0" name="Oval 39"/>
          <p:cNvSpPr/>
          <p:nvPr/>
        </p:nvSpPr>
        <p:spPr>
          <a:xfrm rot="452517">
            <a:off x="3530303" y="1951425"/>
            <a:ext cx="163164" cy="201804"/>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038" name="Picture 14" descr="Cartoon Woman - Happy Woman Cartoon Png - Free Transparent PNG Clipart  Images Download"/>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4658" b="97962" l="18929" r="90000">
                        <a14:backgroundMark x1="51190" y1="48908" x2="52738" y2="50801"/>
                        <a14:backgroundMark x1="68452" y1="46870" x2="66786" y2="46288"/>
                        <a14:backgroundMark x1="63214" y1="51237" x2="65952" y2="49782"/>
                        <a14:backgroundMark x1="59167" y1="83552" x2="59048" y2="80640"/>
                      </a14:backgroundRemoval>
                    </a14:imgEffect>
                  </a14:imgLayer>
                </a14:imgProps>
              </a:ext>
              <a:ext uri="{28A0092B-C50C-407E-A947-70E740481C1C}">
                <a14:useLocalDpi xmlns:a14="http://schemas.microsoft.com/office/drawing/2010/main" val="0"/>
              </a:ext>
            </a:extLst>
          </a:blip>
          <a:srcRect l="44859" t="16022" r="25753"/>
          <a:stretch>
            <a:fillRect/>
          </a:stretch>
        </p:blipFill>
        <p:spPr bwMode="auto">
          <a:xfrm flipH="1">
            <a:off x="304516" y="1474379"/>
            <a:ext cx="2351314" cy="549524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 name="TextBox 22"/>
          <p:cNvSpPr txBox="1"/>
          <p:nvPr/>
        </p:nvSpPr>
        <p:spPr>
          <a:xfrm>
            <a:off x="1262098" y="1740414"/>
            <a:ext cx="983741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BỮA TỐI BẤT NGỜ</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16054"/>
            <a:ext cx="12219146" cy="6874053"/>
          </a:xfrm>
          <a:prstGeom prst="rect">
            <a:avLst/>
          </a:prstGeom>
        </p:spPr>
      </p:pic>
      <p:pic>
        <p:nvPicPr>
          <p:cNvPr id="30" name="Picture 29"/>
          <p:cNvPicPr>
            <a:picLocks noChangeAspect="1"/>
          </p:cNvPicPr>
          <p:nvPr/>
        </p:nvPicPr>
        <p:blipFill>
          <a:blip r:embed="rId3"/>
          <a:stretch>
            <a:fillRect/>
          </a:stretch>
        </p:blipFill>
        <p:spPr>
          <a:xfrm>
            <a:off x="6109573" y="1724178"/>
            <a:ext cx="3471952" cy="4536587"/>
          </a:xfrm>
          <a:prstGeom prst="rect">
            <a:avLst/>
          </a:prstGeom>
        </p:spPr>
      </p:pic>
      <p:sp>
        <p:nvSpPr>
          <p:cNvPr id="27" name="Oval Callout 26"/>
          <p:cNvSpPr/>
          <p:nvPr/>
        </p:nvSpPr>
        <p:spPr>
          <a:xfrm>
            <a:off x="271840" y="192140"/>
            <a:ext cx="6255700" cy="2608209"/>
          </a:xfrm>
          <a:prstGeom prst="wedgeEllipseCallout">
            <a:avLst>
              <a:gd name="adj1" fmla="val 51187"/>
              <a:gd name="adj2" fmla="val 38670"/>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Bố</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hãy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chuẩn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bị</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bữa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thịnh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soạn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để</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chúc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mừng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20/10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mẹ</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nhé</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6" name="Oval Callout 35"/>
          <p:cNvSpPr/>
          <p:nvPr/>
        </p:nvSpPr>
        <p:spPr>
          <a:xfrm>
            <a:off x="8928100" y="1536700"/>
            <a:ext cx="2590800" cy="1491582"/>
          </a:xfrm>
          <a:prstGeom prst="wedgeEllipseCallout">
            <a:avLst>
              <a:gd name="adj1" fmla="val -40446"/>
              <a:gd name="adj2" fmla="val 57173"/>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vâng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ạ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ẤM BUÔN BÁN, CẤM REUP"/>
          <p:cNvPicPr>
            <a:picLocks noChangeAspect="1"/>
          </p:cNvPicPr>
          <p:nvPr/>
        </p:nvPicPr>
        <p:blipFill>
          <a:blip r:embed="rId4"/>
          <a:stretch>
            <a:fillRect/>
          </a:stretch>
        </p:blipFill>
        <p:spPr>
          <a:xfrm>
            <a:off x="0" y="-16054"/>
            <a:ext cx="12219146" cy="6874053"/>
          </a:xfrm>
          <a:prstGeom prst="rect">
            <a:avLst/>
          </a:prstGeom>
        </p:spPr>
      </p:pic>
      <p:grpSp>
        <p:nvGrpSpPr>
          <p:cNvPr id="4" name="ĐC SHARE MIỄN PHÍ BỞI NK POWERSKILLS"/>
          <p:cNvGrpSpPr/>
          <p:nvPr/>
        </p:nvGrpSpPr>
        <p:grpSpPr>
          <a:xfrm>
            <a:off x="132567" y="1953709"/>
            <a:ext cx="12257011" cy="8262312"/>
            <a:chOff x="293100" y="2106109"/>
            <a:chExt cx="12257011" cy="8262312"/>
          </a:xfrm>
        </p:grpSpPr>
        <p:pic>
          <p:nvPicPr>
            <p:cNvPr id="36" name="Picture 35"/>
            <p:cNvPicPr>
              <a:picLocks noChangeAspect="1"/>
            </p:cNvPicPr>
            <p:nvPr/>
          </p:nvPicPr>
          <p:blipFill>
            <a:blip r:embed="rId5"/>
            <a:stretch>
              <a:fillRect/>
            </a:stretch>
          </p:blipFill>
          <p:spPr>
            <a:xfrm>
              <a:off x="7212367" y="2106109"/>
              <a:ext cx="3471952" cy="4536587"/>
            </a:xfrm>
            <a:prstGeom prst="rect">
              <a:avLst/>
            </a:prstGeom>
          </p:spPr>
        </p:pic>
        <p:sp>
          <p:nvSpPr>
            <p:cNvPr id="38" name="Rounded Rectangle 37">
              <a:hlinkClick r:id="rId6"/>
            </p:cNvPr>
            <p:cNvSpPr/>
            <p:nvPr/>
          </p:nvSpPr>
          <p:spPr>
            <a:xfrm>
              <a:off x="293100" y="8634537"/>
              <a:ext cx="12257011" cy="1733884"/>
            </a:xfrm>
            <a:prstGeom prst="roundRect">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2" name="Vào http://fb.com/nkpowerskills tải game miễn phí"/>
          <p:cNvSpPr/>
          <p:nvPr/>
        </p:nvSpPr>
        <p:spPr>
          <a:xfrm>
            <a:off x="3618700" y="67875"/>
            <a:ext cx="4530817" cy="991604"/>
          </a:xfrm>
          <a:prstGeom prst="roundRect">
            <a:avLst/>
          </a:prstGeom>
          <a:ln w="76200">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9" name="ĐC SHARE MIỄN PHÍ BỞI NK POWERSKILLS"/>
          <p:cNvGrpSpPr/>
          <p:nvPr/>
        </p:nvGrpSpPr>
        <p:grpSpPr>
          <a:xfrm>
            <a:off x="2327711" y="3241859"/>
            <a:ext cx="5103603" cy="2704614"/>
            <a:chOff x="2792168" y="1860972"/>
            <a:chExt cx="7216342" cy="3824243"/>
          </a:xfrm>
        </p:grpSpPr>
        <p:pic>
          <p:nvPicPr>
            <p:cNvPr id="5" name="Picture 4"/>
            <p:cNvPicPr>
              <a:picLocks noChangeAspect="1"/>
            </p:cNvPicPr>
            <p:nvPr/>
          </p:nvPicPr>
          <p:blipFill>
            <a:blip r:embed="rId8">
              <a:clrChange>
                <a:clrFrom>
                  <a:srgbClr val="FFFFFF"/>
                </a:clrFrom>
                <a:clrTo>
                  <a:srgbClr val="FFFFFF">
                    <a:alpha val="0"/>
                  </a:srgbClr>
                </a:clrTo>
              </a:clrChange>
            </a:blip>
            <a:stretch>
              <a:fillRect/>
            </a:stretch>
          </p:blipFill>
          <p:spPr>
            <a:xfrm>
              <a:off x="3867315" y="2898597"/>
              <a:ext cx="5004746" cy="2331810"/>
            </a:xfrm>
            <a:prstGeom prst="rect">
              <a:avLst/>
            </a:prstGeom>
          </p:spPr>
        </p:pic>
        <p:pic>
          <p:nvPicPr>
            <p:cNvPr id="6" name="Picture 5"/>
            <p:cNvPicPr>
              <a:picLocks noChangeAspect="1"/>
            </p:cNvPicPr>
            <p:nvPr/>
          </p:nvPicPr>
          <p:blipFill>
            <a:blip r:embed="rId9">
              <a:clrChange>
                <a:clrFrom>
                  <a:srgbClr val="FFFFFF"/>
                </a:clrFrom>
                <a:clrTo>
                  <a:srgbClr val="FFFFFF">
                    <a:alpha val="0"/>
                  </a:srgbClr>
                </a:clrTo>
              </a:clrChange>
            </a:blip>
            <a:stretch>
              <a:fillRect/>
            </a:stretch>
          </p:blipFill>
          <p:spPr>
            <a:xfrm>
              <a:off x="2792168" y="1860972"/>
              <a:ext cx="7216342" cy="3824243"/>
            </a:xfrm>
            <a:prstGeom prst="rect">
              <a:avLst/>
            </a:prstGeom>
          </p:spPr>
        </p:pic>
      </p:grpSp>
      <p:pic>
        <p:nvPicPr>
          <p:cNvPr id="16" name="CẤM BUÔN BÁN, CẤM REUP"/>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68421" y="2276911"/>
            <a:ext cx="689430" cy="1149051"/>
          </a:xfrm>
          <a:prstGeom prst="rect">
            <a:avLst/>
          </a:prstGeom>
        </p:spPr>
      </p:pic>
      <p:pic>
        <p:nvPicPr>
          <p:cNvPr id="17" name="Vào http://fb.com/nkpowerskills tải game miễn phí"/>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86857" y="2948640"/>
            <a:ext cx="1130218" cy="572173"/>
          </a:xfrm>
          <a:prstGeom prst="rect">
            <a:avLst/>
          </a:prstGeom>
        </p:spPr>
      </p:pic>
      <p:pic>
        <p:nvPicPr>
          <p:cNvPr id="19" name="ĐC SHARE MIỄN PHÍ BỞI NK POWERSKILLS"/>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39055" y="2200916"/>
            <a:ext cx="731557" cy="1220056"/>
          </a:xfrm>
          <a:prstGeom prst="rect">
            <a:avLst/>
          </a:prstGeom>
        </p:spPr>
      </p:pic>
      <p:pic>
        <p:nvPicPr>
          <p:cNvPr id="20" name="CẤM BUÔN BÁN, CẤM REUP"/>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56154" y="2960364"/>
            <a:ext cx="762547" cy="762269"/>
          </a:xfrm>
          <a:prstGeom prst="rect">
            <a:avLst/>
          </a:prstGeom>
        </p:spPr>
      </p:pic>
      <p:pic>
        <p:nvPicPr>
          <p:cNvPr id="1032" name="Vào http://fb.com/nkpowerskills tải game miễn phí" descr="Box Cartoon Vector Images (over 110,000)"/>
          <p:cNvPicPr>
            <a:picLocks noChangeAspect="1" noChangeArrowheads="1"/>
          </p:cNvPicPr>
          <p:nvPr/>
        </p:nvPicPr>
        <p:blipFill>
          <a:blip r:embed="rId14" cstate="print">
            <a:clrChange>
              <a:clrFrom>
                <a:srgbClr val="FFFFFF"/>
              </a:clrFrom>
              <a:clrTo>
                <a:srgbClr val="FFFFFF">
                  <a:alpha val="0"/>
                </a:srgbClr>
              </a:clrTo>
            </a:clrChange>
            <a:extLst>
              <a:ext uri="{BEBA8EAE-BF5A-486C-A8C5-ECC9F3942E4B}">
                <a14:imgProps xmlns:a14="http://schemas.microsoft.com/office/drawing/2010/main">
                  <a14:imgLayer r:embed="rId15">
                    <a14:imgEffect>
                      <a14:backgroundRemoval t="0" b="100000" l="0" r="97059"/>
                    </a14:imgEffect>
                  </a14:imgLayer>
                </a14:imgProps>
              </a:ext>
              <a:ext uri="{28A0092B-C50C-407E-A947-70E740481C1C}">
                <a14:useLocalDpi xmlns:a14="http://schemas.microsoft.com/office/drawing/2010/main" val="0"/>
              </a:ext>
            </a:extLst>
          </a:blip>
          <a:srcRect/>
          <a:stretch>
            <a:fillRect/>
          </a:stretch>
        </p:blipFill>
        <p:spPr bwMode="auto">
          <a:xfrm>
            <a:off x="5805632" y="2857640"/>
            <a:ext cx="853124" cy="8961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ĐC SHARE MIỄN PHÍ BỞI NK POWERSKILLS" descr="Presents Clipart Grotto - Presents , Transparent Cartoon, Free Cliparts &amp;  Silhouettes - NetClipart"/>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2131" l="0" r="95435"/>
                    </a14:imgEffect>
                  </a14:imgLayer>
                </a14:imgProps>
              </a:ext>
              <a:ext uri="{28A0092B-C50C-407E-A947-70E740481C1C}">
                <a14:useLocalDpi xmlns:a14="http://schemas.microsoft.com/office/drawing/2010/main" val="0"/>
              </a:ext>
            </a:extLst>
          </a:blip>
          <a:srcRect/>
          <a:stretch>
            <a:fillRect/>
          </a:stretch>
        </p:blipFill>
        <p:spPr bwMode="auto">
          <a:xfrm>
            <a:off x="6232045" y="3214833"/>
            <a:ext cx="703460" cy="631584"/>
          </a:xfrm>
          <a:prstGeom prst="rect">
            <a:avLst/>
          </a:prstGeom>
          <a:noFill/>
          <a:extLst>
            <a:ext uri="{909E8E84-426E-40DD-AFC4-6F175D3DCCD1}">
              <a14:hiddenFill xmlns:a14="http://schemas.microsoft.com/office/drawing/2010/main">
                <a:solidFill>
                  <a:srgbClr val="FFFFFF"/>
                </a:solidFill>
              </a14:hiddenFill>
            </a:ext>
          </a:extLst>
        </p:spPr>
      </p:pic>
      <p:pic>
        <p:nvPicPr>
          <p:cNvPr id="28" name="CẤM BUÔN BÁN, CẤM REUP"/>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631527" y="2921778"/>
            <a:ext cx="751507" cy="586111"/>
          </a:xfrm>
          <a:prstGeom prst="rect">
            <a:avLst/>
          </a:prstGeom>
        </p:spPr>
      </p:pic>
      <p:pic>
        <p:nvPicPr>
          <p:cNvPr id="29" name="Vào http://fb.com/nkpowerskills tải game miễn phí"/>
          <p:cNvPicPr>
            <a:picLocks noChangeAspect="1"/>
          </p:cNvPicPr>
          <p:nvPr/>
        </p:nvPicPr>
        <p:blipFill>
          <a:blip r:embed="rId19"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158543" y="3096367"/>
            <a:ext cx="1306434" cy="731603"/>
          </a:xfrm>
          <a:prstGeom prst="rect">
            <a:avLst/>
          </a:prstGeom>
        </p:spPr>
      </p:pic>
      <p:pic>
        <p:nvPicPr>
          <p:cNvPr id="1038" name="ĐC SHARE MIỄN PHÍ BỞI NK POWERSKILLS" descr="Cartoon Woman - Happy Woman Cartoon Png - Free Transparent PNG Clipart  Images Download"/>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4658" b="97962" l="18929" r="90000">
                        <a14:backgroundMark x1="51190" y1="48908" x2="52738" y2="50801"/>
                        <a14:backgroundMark x1="68452" y1="46870" x2="66786" y2="46288"/>
                        <a14:backgroundMark x1="63214" y1="51237" x2="65952" y2="49782"/>
                        <a14:backgroundMark x1="59167" y1="83552" x2="59048" y2="80640"/>
                      </a14:backgroundRemoval>
                    </a14:imgEffect>
                  </a14:imgLayer>
                </a14:imgProps>
              </a:ext>
              <a:ext uri="{28A0092B-C50C-407E-A947-70E740481C1C}">
                <a14:useLocalDpi xmlns:a14="http://schemas.microsoft.com/office/drawing/2010/main" val="0"/>
              </a:ext>
            </a:extLst>
          </a:blip>
          <a:srcRect l="44859" t="16022" r="25753"/>
          <a:stretch>
            <a:fillRect/>
          </a:stretch>
        </p:blipFill>
        <p:spPr bwMode="auto">
          <a:xfrm flipH="1">
            <a:off x="-2391052" y="1362755"/>
            <a:ext cx="2351314" cy="5495245"/>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CẤM BUÔN BÁN, CẤM REUP"/>
          <p:cNvGrpSpPr/>
          <p:nvPr/>
        </p:nvGrpSpPr>
        <p:grpSpPr>
          <a:xfrm>
            <a:off x="11827802" y="1586005"/>
            <a:ext cx="3965305" cy="4904291"/>
            <a:chOff x="3416032" y="-11442440"/>
            <a:chExt cx="14796598" cy="18300440"/>
          </a:xfrm>
        </p:grpSpPr>
        <p:pic>
          <p:nvPicPr>
            <p:cNvPr id="46" name="Picture 45"/>
            <p:cNvPicPr>
              <a:picLocks noChangeAspect="1"/>
            </p:cNvPicPr>
            <p:nvPr/>
          </p:nvPicPr>
          <p:blipFill>
            <a:blip r:embed="rId22">
              <a:extLst>
                <a:ext uri="{28A0092B-C50C-407E-A947-70E740481C1C}">
                  <a14:useLocalDpi xmlns:a14="http://schemas.microsoft.com/office/drawing/2010/main" val="0"/>
                </a:ext>
              </a:extLst>
            </a:blip>
            <a:srcRect r="21260"/>
            <a:stretch>
              <a:fillRect/>
            </a:stretch>
          </p:blipFill>
          <p:spPr>
            <a:xfrm flipH="1">
              <a:off x="3416032" y="-11442440"/>
              <a:ext cx="9708616" cy="18300440"/>
            </a:xfrm>
            <a:custGeom>
              <a:avLst/>
              <a:gdLst>
                <a:gd name="connsiteX0" fmla="*/ 0 w 9708616"/>
                <a:gd name="connsiteY0" fmla="*/ 0 h 18300440"/>
                <a:gd name="connsiteX1" fmla="*/ 9708616 w 9708616"/>
                <a:gd name="connsiteY1" fmla="*/ 117987 h 18300440"/>
                <a:gd name="connsiteX2" fmla="*/ 6404977 w 9708616"/>
                <a:gd name="connsiteY2" fmla="*/ 18300440 h 18300440"/>
                <a:gd name="connsiteX3" fmla="*/ 0 w 9708616"/>
                <a:gd name="connsiteY3" fmla="*/ 18300440 h 18300440"/>
              </a:gdLst>
              <a:ahLst/>
              <a:cxnLst>
                <a:cxn ang="0">
                  <a:pos x="connsiteX0" y="connsiteY0"/>
                </a:cxn>
                <a:cxn ang="0">
                  <a:pos x="connsiteX1" y="connsiteY1"/>
                </a:cxn>
                <a:cxn ang="0">
                  <a:pos x="connsiteX2" y="connsiteY2"/>
                </a:cxn>
                <a:cxn ang="0">
                  <a:pos x="connsiteX3" y="connsiteY3"/>
                </a:cxn>
              </a:cxnLst>
              <a:rect l="l" t="t" r="r" b="b"/>
              <a:pathLst>
                <a:path w="9708616" h="18300440">
                  <a:moveTo>
                    <a:pt x="0" y="0"/>
                  </a:moveTo>
                  <a:lnTo>
                    <a:pt x="9708616" y="117987"/>
                  </a:lnTo>
                  <a:cubicBezTo>
                    <a:pt x="7584849" y="5952664"/>
                    <a:pt x="5048125" y="11993815"/>
                    <a:pt x="6404977" y="18300440"/>
                  </a:cubicBezTo>
                  <a:lnTo>
                    <a:pt x="0" y="18300440"/>
                  </a:lnTo>
                  <a:close/>
                </a:path>
              </a:pathLst>
            </a:custGeom>
          </p:spPr>
        </p:pic>
        <p:pic>
          <p:nvPicPr>
            <p:cNvPr id="47" name="Picture 46"/>
            <p:cNvPicPr>
              <a:picLocks noChangeAspect="1"/>
            </p:cNvPicPr>
            <p:nvPr/>
          </p:nvPicPr>
          <p:blipFill rotWithShape="1">
            <a:blip r:embed="rId23"/>
            <a:srcRect l="48473" t="49374"/>
            <a:stretch>
              <a:fillRect/>
            </a:stretch>
          </p:blipFill>
          <p:spPr>
            <a:xfrm>
              <a:off x="11857703" y="-2890684"/>
              <a:ext cx="6354927" cy="9265392"/>
            </a:xfrm>
            <a:prstGeom prst="rect">
              <a:avLst/>
            </a:prstGeom>
          </p:spPr>
        </p:pic>
      </p:grpSp>
      <p:pic>
        <p:nvPicPr>
          <p:cNvPr id="31" name="Vào http://fb.com/nkpowerskills tải game miễn phí">
            <a:hlinkClick r:id="rId24" action="ppaction://hlinksldjump"/>
          </p:cNvPr>
          <p:cNvPicPr>
            <a:picLocks noChangeAspect="1"/>
          </p:cNvPicPr>
          <p:nvPr/>
        </p:nvPicPr>
        <p:blipFill>
          <a:blip r:embed="rId25">
            <a:clrChange>
              <a:clrFrom>
                <a:srgbClr val="C3C3C3"/>
              </a:clrFrom>
              <a:clrTo>
                <a:srgbClr val="C3C3C3">
                  <a:alpha val="0"/>
                </a:srgbClr>
              </a:clrTo>
            </a:clrChange>
          </a:blip>
          <a:stretch>
            <a:fillRect/>
          </a:stretch>
        </p:blipFill>
        <p:spPr>
          <a:xfrm>
            <a:off x="3675647" y="235212"/>
            <a:ext cx="707387" cy="682664"/>
          </a:xfrm>
          <a:prstGeom prst="rect">
            <a:avLst/>
          </a:prstGeom>
        </p:spPr>
      </p:pic>
      <p:pic>
        <p:nvPicPr>
          <p:cNvPr id="32" name="ĐC SHARE MIỄN PHÍ BỞI NK POWERSKILLS">
            <a:hlinkClick r:id="rId26" action="ppaction://hlinksldjump"/>
          </p:cNvPr>
          <p:cNvPicPr>
            <a:picLocks noChangeAspect="1"/>
          </p:cNvPicPr>
          <p:nvPr/>
        </p:nvPicPr>
        <p:blipFill>
          <a:blip r:embed="rId27">
            <a:clrChange>
              <a:clrFrom>
                <a:srgbClr val="C3C3C3"/>
              </a:clrFrom>
              <a:clrTo>
                <a:srgbClr val="C3C3C3">
                  <a:alpha val="0"/>
                </a:srgbClr>
              </a:clrTo>
            </a:clrChange>
          </a:blip>
          <a:stretch>
            <a:fillRect/>
          </a:stretch>
        </p:blipFill>
        <p:spPr>
          <a:xfrm>
            <a:off x="4534994" y="190910"/>
            <a:ext cx="742587" cy="742587"/>
          </a:xfrm>
          <a:prstGeom prst="rect">
            <a:avLst/>
          </a:prstGeom>
        </p:spPr>
      </p:pic>
      <p:pic>
        <p:nvPicPr>
          <p:cNvPr id="33" name="CẤM BUÔN BÁN, CẤM REUP">
            <a:hlinkClick r:id="rId28" action="ppaction://hlinksldjump"/>
          </p:cNvPr>
          <p:cNvPicPr>
            <a:picLocks noChangeAspect="1"/>
          </p:cNvPicPr>
          <p:nvPr/>
        </p:nvPicPr>
        <p:blipFill>
          <a:blip r:embed="rId29">
            <a:clrChange>
              <a:clrFrom>
                <a:srgbClr val="C3C3C3"/>
              </a:clrFrom>
              <a:clrTo>
                <a:srgbClr val="C3C3C3">
                  <a:alpha val="0"/>
                </a:srgbClr>
              </a:clrTo>
            </a:clrChange>
          </a:blip>
          <a:stretch>
            <a:fillRect/>
          </a:stretch>
        </p:blipFill>
        <p:spPr>
          <a:xfrm>
            <a:off x="5429541" y="214702"/>
            <a:ext cx="727287" cy="710406"/>
          </a:xfrm>
          <a:prstGeom prst="rect">
            <a:avLst/>
          </a:prstGeom>
        </p:spPr>
      </p:pic>
      <p:pic>
        <p:nvPicPr>
          <p:cNvPr id="34" name="Vào http://fb.com/nkpowerskills tải game miễn phí">
            <a:hlinkClick r:id="rId30" action="ppaction://hlinksldjump"/>
          </p:cNvPr>
          <p:cNvPicPr>
            <a:picLocks noChangeAspect="1"/>
          </p:cNvPicPr>
          <p:nvPr/>
        </p:nvPicPr>
        <p:blipFill>
          <a:blip r:embed="rId31">
            <a:clrChange>
              <a:clrFrom>
                <a:srgbClr val="C3C3C3"/>
              </a:clrFrom>
              <a:clrTo>
                <a:srgbClr val="C3C3C3">
                  <a:alpha val="0"/>
                </a:srgbClr>
              </a:clrTo>
            </a:clrChange>
          </a:blip>
          <a:stretch>
            <a:fillRect/>
          </a:stretch>
        </p:blipFill>
        <p:spPr>
          <a:xfrm>
            <a:off x="6308788" y="201734"/>
            <a:ext cx="745740" cy="727949"/>
          </a:xfrm>
          <a:prstGeom prst="rect">
            <a:avLst/>
          </a:prstGeom>
        </p:spPr>
      </p:pic>
      <p:pic>
        <p:nvPicPr>
          <p:cNvPr id="35" name="ĐC SHARE MIỄN PHÍ BỞI NK POWERSKILLS">
            <a:hlinkClick r:id="rId32" action="ppaction://hlinksldjump"/>
          </p:cNvPr>
          <p:cNvPicPr>
            <a:picLocks noChangeAspect="1"/>
          </p:cNvPicPr>
          <p:nvPr/>
        </p:nvPicPr>
        <p:blipFill>
          <a:blip r:embed="rId33">
            <a:clrChange>
              <a:clrFrom>
                <a:srgbClr val="C3C3C3"/>
              </a:clrFrom>
              <a:clrTo>
                <a:srgbClr val="C3C3C3">
                  <a:alpha val="0"/>
                </a:srgbClr>
              </a:clrTo>
            </a:clrChange>
          </a:blip>
          <a:stretch>
            <a:fillRect/>
          </a:stretch>
        </p:blipFill>
        <p:spPr>
          <a:xfrm>
            <a:off x="7206488" y="193251"/>
            <a:ext cx="795246" cy="737903"/>
          </a:xfrm>
          <a:prstGeom prst="rect">
            <a:avLst/>
          </a:prstGeom>
        </p:spPr>
      </p:pic>
      <p:sp>
        <p:nvSpPr>
          <p:cNvPr id="3" name="CẤM BUÔN BÁN, CẤM REUP"/>
          <p:cNvSpPr/>
          <p:nvPr/>
        </p:nvSpPr>
        <p:spPr>
          <a:xfrm>
            <a:off x="2823552" y="1198618"/>
            <a:ext cx="4972293" cy="1869606"/>
          </a:xfrm>
          <a:prstGeom prst="wedgeEllipseCallout">
            <a:avLst>
              <a:gd name="adj1" fmla="val 41442"/>
              <a:gd name="adj2" fmla="val 59121"/>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Happy Vietnam women's day </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pic>
        <p:nvPicPr>
          <p:cNvPr id="25" name="Vào http://fb.com/nkpowerskills tải game miễn phí" descr="Káº¿t quáº£ hÃ¬nh áº£nh cho win text gif"/>
          <p:cNvPicPr>
            <a:picLocks noChangeAspect="1" noChangeArrowheads="1" noCrop="1"/>
          </p:cNvPicPr>
          <p:nvPr/>
        </p:nvPicPr>
        <p:blipFill>
          <a:blip r:embed="rId34">
            <a:extLst>
              <a:ext uri="{28A0092B-C50C-407E-A947-70E740481C1C}">
                <a14:useLocalDpi xmlns:a14="http://schemas.microsoft.com/office/drawing/2010/main" val="0"/>
              </a:ext>
            </a:extLst>
          </a:blip>
          <a:srcRect/>
          <a:stretch>
            <a:fillRect/>
          </a:stretch>
        </p:blipFill>
        <p:spPr bwMode="auto">
          <a:xfrm>
            <a:off x="3079457" y="2049908"/>
            <a:ext cx="4461296" cy="4461296"/>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7" name="Rectangle 6">
            <a:hlinkClick r:id="rId35" action="ppaction://hlinksldjump"/>
          </p:cNvPr>
          <p:cNvSpPr/>
          <p:nvPr/>
        </p:nvSpPr>
        <p:spPr>
          <a:xfrm>
            <a:off x="10363200" y="6038850"/>
            <a:ext cx="1628775" cy="74295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mới</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1"/>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withEffect">
                                  <p:stCondLst>
                                    <p:cond delay="0"/>
                                  </p:stCondLst>
                                  <p:childTnLst>
                                    <p:animEffect transition="out" filter="fad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phep-thuat-www_nhacchuongvui_com.wav"/>
                                        </p:tgtEl>
                                      </p:cMediaNode>
                                    </p:audio>
                                  </p:sub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1000"/>
                            </p:stCondLst>
                            <p:childTnLst>
                              <p:par>
                                <p:cTn id="25" presetID="26" presetClass="emph" presetSubtype="0" fill="hold" nodeType="afterEffect">
                                  <p:stCondLst>
                                    <p:cond delay="0"/>
                                  </p:stCondLst>
                                  <p:childTnLst>
                                    <p:animEffect transition="out" filter="fade">
                                      <p:cBhvr>
                                        <p:cTn id="26" dur="500" tmFilter="0, 0; .2, .5; .8, .5; 1, 0"/>
                                        <p:tgtEl>
                                          <p:spTgt spid="19"/>
                                        </p:tgtEl>
                                      </p:cBhvr>
                                    </p:animEffect>
                                    <p:animScale>
                                      <p:cBhvr>
                                        <p:cTn id="27" dur="250" autoRev="1" fill="hold"/>
                                        <p:tgtEl>
                                          <p:spTgt spid="19"/>
                                        </p:tgtEl>
                                      </p:cBhvr>
                                      <p:by x="105000" y="105000"/>
                                    </p:animScale>
                                  </p:childTnLst>
                                </p:cTn>
                              </p:par>
                              <p:par>
                                <p:cTn id="28" presetID="26" presetClass="emph" presetSubtype="0" fill="hold" nodeType="withEffect">
                                  <p:stCondLst>
                                    <p:cond delay="0"/>
                                  </p:stCondLst>
                                  <p:childTnLst>
                                    <p:animEffect transition="out" filter="fade">
                                      <p:cBhvr>
                                        <p:cTn id="29" dur="500" tmFilter="0, 0; .2, .5; .8, .5; 1, 0"/>
                                        <p:tgtEl>
                                          <p:spTgt spid="20"/>
                                        </p:tgtEl>
                                      </p:cBhvr>
                                    </p:animEffect>
                                    <p:animScale>
                                      <p:cBhvr>
                                        <p:cTn id="30" dur="250" autoRev="1" fill="hold"/>
                                        <p:tgtEl>
                                          <p:spTgt spid="20"/>
                                        </p:tgtEl>
                                      </p:cBhvr>
                                      <p:by x="105000" y="105000"/>
                                    </p:animScale>
                                  </p:child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withEffect">
                                  <p:stCondLst>
                                    <p:cond delay="0"/>
                                  </p:stCondLst>
                                  <p:childTnLst>
                                    <p:animEffect transition="out" filter="fade">
                                      <p:cBhvr>
                                        <p:cTn id="35" dur="500"/>
                                        <p:tgtEl>
                                          <p:spTgt spid="32"/>
                                        </p:tgtEl>
                                      </p:cBhvr>
                                    </p:animEffect>
                                    <p:set>
                                      <p:cBhvr>
                                        <p:cTn id="36" dur="1" fill="hold">
                                          <p:stCondLst>
                                            <p:cond delay="499"/>
                                          </p:stCondLst>
                                        </p:cTn>
                                        <p:tgtEl>
                                          <p:spTgt spid="32"/>
                                        </p:tgtEl>
                                        <p:attrNameLst>
                                          <p:attrName>style.visibility</p:attrName>
                                        </p:attrNameLst>
                                      </p:cBhvr>
                                      <p:to>
                                        <p:strVal val="hidden"/>
                                      </p:to>
                                    </p:set>
                                  </p:childTnLst>
                                </p:cTn>
                              </p:par>
                            </p:childTnLst>
                          </p:cTn>
                        </p:par>
                        <p:par>
                          <p:cTn id="37" fill="hold">
                            <p:stCondLst>
                              <p:cond delay="500"/>
                            </p:stCondLst>
                            <p:childTnLst>
                              <p:par>
                                <p:cTn id="38" presetID="22" presetClass="entr" presetSubtype="4"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phep-thuat-www_nhacchuongvui_com.wav"/>
                                        </p:tgtEl>
                                      </p:cMediaNode>
                                    </p:audio>
                                  </p:subTnLst>
                                </p:cTn>
                              </p:par>
                            </p:childTnLst>
                          </p:cTn>
                        </p:par>
                        <p:par>
                          <p:cTn id="41" fill="hold">
                            <p:stCondLst>
                              <p:cond delay="1000"/>
                            </p:stCondLst>
                            <p:childTnLst>
                              <p:par>
                                <p:cTn id="42" presetID="26" presetClass="emph" presetSubtype="0" fill="hold" nodeType="afterEffect">
                                  <p:stCondLst>
                                    <p:cond delay="0"/>
                                  </p:stCondLst>
                                  <p:childTnLst>
                                    <p:animEffect transition="out" filter="fade">
                                      <p:cBhvr>
                                        <p:cTn id="43" dur="500" tmFilter="0, 0; .2, .5; .8, .5; 1, 0"/>
                                        <p:tgtEl>
                                          <p:spTgt spid="29"/>
                                        </p:tgtEl>
                                      </p:cBhvr>
                                    </p:animEffect>
                                    <p:animScale>
                                      <p:cBhvr>
                                        <p:cTn id="44" dur="250" autoRev="1" fill="hold"/>
                                        <p:tgtEl>
                                          <p:spTgt spid="29"/>
                                        </p:tgtEl>
                                      </p:cBhvr>
                                      <p:by x="105000" y="105000"/>
                                    </p:animScale>
                                  </p:childTnLst>
                                </p:cTn>
                              </p:par>
                            </p:childTnLst>
                          </p:cTn>
                        </p:par>
                      </p:childTnLst>
                    </p:cTn>
                  </p:par>
                </p:childTnLst>
              </p:cTn>
              <p:nextCondLst>
                <p:cond evt="onClick" delay="0">
                  <p:tgtEl>
                    <p:spTgt spid="32"/>
                  </p:tgtEl>
                </p:cond>
              </p:nextCondLst>
            </p:seq>
            <p:seq concurrent="1" nextAc="seek">
              <p:cTn id="45" restart="whenNotActive" fill="hold" evtFilter="cancelBubble" nodeType="interactiveSeq">
                <p:stCondLst>
                  <p:cond evt="onClick" delay="0">
                    <p:tgtEl>
                      <p:spTgt spid="33"/>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withEffect">
                                  <p:stCondLst>
                                    <p:cond delay="0"/>
                                  </p:stCondLst>
                                  <p:childTnLst>
                                    <p:animEffect transition="out" filter="fade">
                                      <p:cBhvr>
                                        <p:cTn id="49" dur="500"/>
                                        <p:tgtEl>
                                          <p:spTgt spid="33"/>
                                        </p:tgtEl>
                                      </p:cBhvr>
                                    </p:animEffect>
                                    <p:set>
                                      <p:cBhvr>
                                        <p:cTn id="50" dur="1" fill="hold">
                                          <p:stCondLst>
                                            <p:cond delay="499"/>
                                          </p:stCondLst>
                                        </p:cTn>
                                        <p:tgtEl>
                                          <p:spTgt spid="33"/>
                                        </p:tgtEl>
                                        <p:attrNameLst>
                                          <p:attrName>style.visibility</p:attrName>
                                        </p:attrNameLst>
                                      </p:cBhvr>
                                      <p:to>
                                        <p:strVal val="hidden"/>
                                      </p:to>
                                    </p:se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subTnLst>
                                    <p:audio>
                                      <p:cMediaNode>
                                        <p:cTn display="0" masterRel="sameClick">
                                          <p:stCondLst>
                                            <p:cond evt="begin" delay="0">
                                              <p:tn val="52"/>
                                            </p:cond>
                                          </p:stCondLst>
                                          <p:endCondLst>
                                            <p:cond evt="onStopAudio" delay="0">
                                              <p:tgtEl>
                                                <p:sldTgt/>
                                              </p:tgtEl>
                                            </p:cond>
                                          </p:endCondLst>
                                        </p:cTn>
                                        <p:tgtEl>
                                          <p:sndTgt r:embed="rId2" name="Am-thanh-phep-thuat-www_nhacchuongvui_com.wav"/>
                                        </p:tgtEl>
                                      </p:cMediaNode>
                                    </p:audio>
                                  </p:subTnLst>
                                </p:cTn>
                              </p:par>
                              <p:par>
                                <p:cTn id="55" presetID="10"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par>
                          <p:cTn id="58" fill="hold">
                            <p:stCondLst>
                              <p:cond delay="1000"/>
                            </p:stCondLst>
                            <p:childTnLst>
                              <p:par>
                                <p:cTn id="59" presetID="26" presetClass="emph" presetSubtype="0" fill="hold" nodeType="afterEffect">
                                  <p:stCondLst>
                                    <p:cond delay="0"/>
                                  </p:stCondLst>
                                  <p:childTnLst>
                                    <p:animEffect transition="out" filter="fade">
                                      <p:cBhvr>
                                        <p:cTn id="60" dur="500" tmFilter="0, 0; .2, .5; .8, .5; 1, 0"/>
                                        <p:tgtEl>
                                          <p:spTgt spid="28"/>
                                        </p:tgtEl>
                                      </p:cBhvr>
                                    </p:animEffect>
                                    <p:animScale>
                                      <p:cBhvr>
                                        <p:cTn id="61" dur="250" autoRev="1" fill="hold"/>
                                        <p:tgtEl>
                                          <p:spTgt spid="28"/>
                                        </p:tgtEl>
                                      </p:cBhvr>
                                      <p:by x="105000" y="105000"/>
                                    </p:animScale>
                                  </p:childTnLst>
                                </p:cTn>
                              </p:par>
                              <p:par>
                                <p:cTn id="62" presetID="26" presetClass="emph" presetSubtype="0" fill="hold" nodeType="withEffect">
                                  <p:stCondLst>
                                    <p:cond delay="0"/>
                                  </p:stCondLst>
                                  <p:childTnLst>
                                    <p:animEffect transition="out" filter="fade">
                                      <p:cBhvr>
                                        <p:cTn id="63" dur="500" tmFilter="0, 0; .2, .5; .8, .5; 1, 0"/>
                                        <p:tgtEl>
                                          <p:spTgt spid="16"/>
                                        </p:tgtEl>
                                      </p:cBhvr>
                                    </p:animEffect>
                                    <p:animScale>
                                      <p:cBhvr>
                                        <p:cTn id="64" dur="250" autoRev="1" fill="hold"/>
                                        <p:tgtEl>
                                          <p:spTgt spid="16"/>
                                        </p:tgtEl>
                                      </p:cBhvr>
                                      <p:by x="105000" y="105000"/>
                                    </p:animScale>
                                  </p:childTnLst>
                                </p:cTn>
                              </p:par>
                            </p:childTnLst>
                          </p:cTn>
                        </p:par>
                      </p:childTnLst>
                    </p:cTn>
                  </p:par>
                </p:childTnLst>
              </p:cTn>
              <p:nextCondLst>
                <p:cond evt="onClick" delay="0">
                  <p:tgtEl>
                    <p:spTgt spid="33"/>
                  </p:tgtEl>
                </p:cond>
              </p:nextCondLst>
            </p:seq>
            <p:seq concurrent="1" nextAc="seek">
              <p:cTn id="65" restart="whenNotActive" fill="hold" evtFilter="cancelBubble" nodeType="interactiveSeq">
                <p:stCondLst>
                  <p:cond evt="onClick" delay="0">
                    <p:tgtEl>
                      <p:spTgt spid="34"/>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withEffect">
                                  <p:stCondLst>
                                    <p:cond delay="0"/>
                                  </p:stCondLst>
                                  <p:childTnLst>
                                    <p:animEffect transition="out" filter="fade">
                                      <p:cBhvr>
                                        <p:cTn id="69" dur="500"/>
                                        <p:tgtEl>
                                          <p:spTgt spid="34"/>
                                        </p:tgtEl>
                                      </p:cBhvr>
                                    </p:animEffect>
                                    <p:set>
                                      <p:cBhvr>
                                        <p:cTn id="70" dur="1" fill="hold">
                                          <p:stCondLst>
                                            <p:cond delay="499"/>
                                          </p:stCondLst>
                                        </p:cTn>
                                        <p:tgtEl>
                                          <p:spTgt spid="34"/>
                                        </p:tgtEl>
                                        <p:attrNameLst>
                                          <p:attrName>style.visibility</p:attrName>
                                        </p:attrNameLst>
                                      </p:cBhvr>
                                      <p:to>
                                        <p:strVal val="hidden"/>
                                      </p:to>
                                    </p:set>
                                  </p:childTnLst>
                                </p:cTn>
                              </p:par>
                            </p:childTnLst>
                          </p:cTn>
                        </p:par>
                        <p:par>
                          <p:cTn id="71" fill="hold">
                            <p:stCondLst>
                              <p:cond delay="500"/>
                            </p:stCondLst>
                            <p:childTnLst>
                              <p:par>
                                <p:cTn id="72" presetID="10" presetClass="entr" presetSubtype="0" fill="hold" nodeType="after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subTnLst>
                                    <p:audio>
                                      <p:cMediaNode>
                                        <p:cTn display="0" masterRel="sameClick">
                                          <p:stCondLst>
                                            <p:cond evt="begin" delay="0">
                                              <p:tn val="72"/>
                                            </p:cond>
                                          </p:stCondLst>
                                          <p:endCondLst>
                                            <p:cond evt="onStopAudio" delay="0">
                                              <p:tgtEl>
                                                <p:sldTgt/>
                                              </p:tgtEl>
                                            </p:cond>
                                          </p:endCondLst>
                                        </p:cTn>
                                        <p:tgtEl>
                                          <p:sndTgt r:embed="rId2" name="Am-thanh-phep-thuat-www_nhacchuongvui_com.wav"/>
                                        </p:tgtEl>
                                      </p:cMediaNode>
                                    </p:audio>
                                  </p:subTnLst>
                                </p:cTn>
                              </p:par>
                            </p:childTnLst>
                          </p:cTn>
                        </p:par>
                        <p:par>
                          <p:cTn id="75" fill="hold">
                            <p:stCondLst>
                              <p:cond delay="1000"/>
                            </p:stCondLst>
                            <p:childTnLst>
                              <p:par>
                                <p:cTn id="76" presetID="26" presetClass="emph" presetSubtype="0" fill="hold" nodeType="afterEffect">
                                  <p:stCondLst>
                                    <p:cond delay="0"/>
                                  </p:stCondLst>
                                  <p:childTnLst>
                                    <p:animEffect transition="out" filter="fade">
                                      <p:cBhvr>
                                        <p:cTn id="77" dur="500" tmFilter="0, 0; .2, .5; .8, .5; 1, 0"/>
                                        <p:tgtEl>
                                          <p:spTgt spid="17"/>
                                        </p:tgtEl>
                                      </p:cBhvr>
                                    </p:animEffect>
                                    <p:animScale>
                                      <p:cBhvr>
                                        <p:cTn id="78" dur="250" autoRev="1" fill="hold"/>
                                        <p:tgtEl>
                                          <p:spTgt spid="17"/>
                                        </p:tgtEl>
                                      </p:cBhvr>
                                      <p:by x="105000" y="105000"/>
                                    </p:animScale>
                                  </p:childTnLst>
                                </p:cTn>
                              </p:par>
                            </p:childTnLst>
                          </p:cTn>
                        </p:par>
                      </p:childTnLst>
                    </p:cTn>
                  </p:par>
                </p:childTnLst>
              </p:cTn>
              <p:nextCondLst>
                <p:cond evt="onClick" delay="0">
                  <p:tgtEl>
                    <p:spTgt spid="34"/>
                  </p:tgtEl>
                </p:cond>
              </p:nextCondLst>
            </p:seq>
            <p:seq concurrent="1" nextAc="seek">
              <p:cTn id="79" restart="whenNotActive" fill="hold" evtFilter="cancelBubble" nodeType="interactiveSeq">
                <p:stCondLst>
                  <p:cond evt="onClick" delay="0">
                    <p:tgtEl>
                      <p:spTgt spid="35"/>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withEffect">
                                  <p:stCondLst>
                                    <p:cond delay="0"/>
                                  </p:stCondLst>
                                  <p:childTnLst>
                                    <p:animEffect transition="out" filter="fade">
                                      <p:cBhvr>
                                        <p:cTn id="83" dur="500"/>
                                        <p:tgtEl>
                                          <p:spTgt spid="35"/>
                                        </p:tgtEl>
                                      </p:cBhvr>
                                    </p:animEffect>
                                    <p:set>
                                      <p:cBhvr>
                                        <p:cTn id="84" dur="1" fill="hold">
                                          <p:stCondLst>
                                            <p:cond delay="499"/>
                                          </p:stCondLst>
                                        </p:cTn>
                                        <p:tgtEl>
                                          <p:spTgt spid="35"/>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2"/>
                                        </p:tgtEl>
                                      </p:cBhvr>
                                    </p:animEffect>
                                    <p:set>
                                      <p:cBhvr>
                                        <p:cTn id="87" dur="1" fill="hold">
                                          <p:stCondLst>
                                            <p:cond delay="499"/>
                                          </p:stCondLst>
                                        </p:cTn>
                                        <p:tgtEl>
                                          <p:spTgt spid="2"/>
                                        </p:tgtEl>
                                        <p:attrNameLst>
                                          <p:attrName>style.visibility</p:attrName>
                                        </p:attrNameLst>
                                      </p:cBhvr>
                                      <p:to>
                                        <p:strVal val="hidden"/>
                                      </p:to>
                                    </p:set>
                                  </p:childTnLst>
                                </p:cTn>
                              </p:par>
                            </p:childTnLst>
                          </p:cTn>
                        </p:par>
                        <p:par>
                          <p:cTn id="88" fill="hold">
                            <p:stCondLst>
                              <p:cond delay="500"/>
                            </p:stCondLst>
                            <p:childTnLst>
                              <p:par>
                                <p:cTn id="89" presetID="10" presetClass="entr" presetSubtype="0" fill="hold" nodeType="afterEffect">
                                  <p:stCondLst>
                                    <p:cond delay="0"/>
                                  </p:stCondLst>
                                  <p:childTnLst>
                                    <p:set>
                                      <p:cBhvr>
                                        <p:cTn id="90" dur="1" fill="hold">
                                          <p:stCondLst>
                                            <p:cond delay="0"/>
                                          </p:stCondLst>
                                        </p:cTn>
                                        <p:tgtEl>
                                          <p:spTgt spid="1034"/>
                                        </p:tgtEl>
                                        <p:attrNameLst>
                                          <p:attrName>style.visibility</p:attrName>
                                        </p:attrNameLst>
                                      </p:cBhvr>
                                      <p:to>
                                        <p:strVal val="visible"/>
                                      </p:to>
                                    </p:set>
                                    <p:animEffect transition="in" filter="fade">
                                      <p:cBhvr>
                                        <p:cTn id="91" dur="500"/>
                                        <p:tgtEl>
                                          <p:spTgt spid="1034"/>
                                        </p:tgtEl>
                                      </p:cBhvr>
                                    </p:animEffect>
                                  </p:childTnLst>
                                  <p:subTnLst>
                                    <p:audio>
                                      <p:cMediaNode>
                                        <p:cTn display="0" masterRel="sameClick">
                                          <p:stCondLst>
                                            <p:cond evt="begin" delay="0">
                                              <p:tn val="89"/>
                                            </p:cond>
                                          </p:stCondLst>
                                          <p:endCondLst>
                                            <p:cond evt="onStopAudio" delay="0">
                                              <p:tgtEl>
                                                <p:sldTgt/>
                                              </p:tgtEl>
                                            </p:cond>
                                          </p:endCondLst>
                                        </p:cTn>
                                        <p:tgtEl>
                                          <p:sndTgt r:embed="rId2" name="Am-thanh-phep-thuat-www_nhacchuongvui_com.wav"/>
                                        </p:tgtEl>
                                      </p:cMediaNode>
                                    </p:audio>
                                  </p:subTnLst>
                                </p:cTn>
                              </p:par>
                              <p:par>
                                <p:cTn id="92" presetID="10" presetClass="entr" presetSubtype="0" fill="hold" nodeType="withEffect">
                                  <p:stCondLst>
                                    <p:cond delay="0"/>
                                  </p:stCondLst>
                                  <p:childTnLst>
                                    <p:set>
                                      <p:cBhvr>
                                        <p:cTn id="93" dur="1" fill="hold">
                                          <p:stCondLst>
                                            <p:cond delay="0"/>
                                          </p:stCondLst>
                                        </p:cTn>
                                        <p:tgtEl>
                                          <p:spTgt spid="1032"/>
                                        </p:tgtEl>
                                        <p:attrNameLst>
                                          <p:attrName>style.visibility</p:attrName>
                                        </p:attrNameLst>
                                      </p:cBhvr>
                                      <p:to>
                                        <p:strVal val="visible"/>
                                      </p:to>
                                    </p:set>
                                    <p:animEffect transition="in" filter="fade">
                                      <p:cBhvr>
                                        <p:cTn id="94" dur="500"/>
                                        <p:tgtEl>
                                          <p:spTgt spid="1032"/>
                                        </p:tgtEl>
                                      </p:cBhvr>
                                    </p:animEffect>
                                  </p:childTnLst>
                                </p:cTn>
                              </p:par>
                            </p:childTnLst>
                          </p:cTn>
                        </p:par>
                        <p:par>
                          <p:cTn id="95" fill="hold">
                            <p:stCondLst>
                              <p:cond delay="1000"/>
                            </p:stCondLst>
                            <p:childTnLst>
                              <p:par>
                                <p:cTn id="96" presetID="26" presetClass="emph" presetSubtype="0" fill="hold" nodeType="afterEffect">
                                  <p:stCondLst>
                                    <p:cond delay="0"/>
                                  </p:stCondLst>
                                  <p:childTnLst>
                                    <p:animEffect transition="out" filter="fade">
                                      <p:cBhvr>
                                        <p:cTn id="97" dur="500" tmFilter="0, 0; .2, .5; .8, .5; 1, 0"/>
                                        <p:tgtEl>
                                          <p:spTgt spid="1034"/>
                                        </p:tgtEl>
                                      </p:cBhvr>
                                    </p:animEffect>
                                    <p:animScale>
                                      <p:cBhvr>
                                        <p:cTn id="98" dur="250" autoRev="1" fill="hold"/>
                                        <p:tgtEl>
                                          <p:spTgt spid="1034"/>
                                        </p:tgtEl>
                                      </p:cBhvr>
                                      <p:by x="105000" y="105000"/>
                                    </p:animScale>
                                  </p:childTnLst>
                                </p:cTn>
                              </p:par>
                              <p:par>
                                <p:cTn id="99" presetID="26" presetClass="emph" presetSubtype="0" fill="hold" nodeType="withEffect">
                                  <p:stCondLst>
                                    <p:cond delay="0"/>
                                  </p:stCondLst>
                                  <p:childTnLst>
                                    <p:animEffect transition="out" filter="fade">
                                      <p:cBhvr>
                                        <p:cTn id="100" dur="500" tmFilter="0, 0; .2, .5; .8, .5; 1, 0"/>
                                        <p:tgtEl>
                                          <p:spTgt spid="1032"/>
                                        </p:tgtEl>
                                      </p:cBhvr>
                                    </p:animEffect>
                                    <p:animScale>
                                      <p:cBhvr>
                                        <p:cTn id="101" dur="250" autoRev="1" fill="hold"/>
                                        <p:tgtEl>
                                          <p:spTgt spid="1032"/>
                                        </p:tgtEl>
                                      </p:cBhvr>
                                      <p:by x="105000" y="105000"/>
                                    </p:animScale>
                                  </p:childTnLst>
                                </p:cTn>
                              </p:par>
                              <p:par>
                                <p:cTn id="102" presetID="0" presetClass="path" presetSubtype="0" fill="hold" nodeType="withEffect">
                                  <p:stCondLst>
                                    <p:cond delay="0"/>
                                  </p:stCondLst>
                                  <p:childTnLst>
                                    <p:animMotion origin="layout" path="M -1.66667E-6 -0.02292 L -1.66667E-6 -0.02315 L 0.01146 -0.01921 C 0.01315 -0.01875 0.01485 -0.01736 0.01667 -0.01736 C 0.02044 -0.01736 0.02435 -0.01852 0.02826 -0.01921 C 0.02943 -0.02037 0.03073 -0.02153 0.03203 -0.02292 C 0.03347 -0.02454 0.03425 -0.02708 0.03594 -0.02847 C 0.03698 -0.02963 0.03854 -0.02986 0.03972 -0.03033 C 0.04766 -0.0294 0.05508 -0.02894 0.06289 -0.02662 C 0.06459 -0.02639 0.06628 -0.02546 0.06797 -0.02477 C 0.07448 -0.02546 0.08086 -0.0257 0.08724 -0.02662 C 0.08854 -0.02708 0.08972 -0.02847 0.09115 -0.02847 C 0.10235 -0.02847 0.11341 -0.02732 0.12461 -0.02662 C 0.1263 -0.02616 0.128 -0.0257 0.12969 -0.02477 C 0.1431 -0.01759 0.12669 -0.02408 0.13998 -0.01921 C 0.14388 -0.01991 0.14766 -0.02037 0.15156 -0.02107 C 0.15326 -0.02153 0.15482 -0.02292 0.15664 -0.02292 C 0.16315 -0.02292 0.16953 -0.02176 0.17591 -0.02107 C 0.17852 -0.01991 0.18099 -0.01806 0.1836 -0.01736 C 0.19349 -0.01505 0.1888 -0.01621 0.19779 -0.01366 C 0.20039 -0.01435 0.203 -0.01412 0.20547 -0.01551 C 0.21953 -0.02454 0.20052 -0.01736 0.21198 -0.02662 C 0.21367 -0.02847 0.21615 -0.02801 0.21836 -0.02847 C 0.22396 -0.02801 0.22943 -0.02801 0.23503 -0.02662 C 0.23724 -0.02616 0.23906 -0.02361 0.24141 -0.02292 C 0.2461 -0.02176 0.25091 -0.02176 0.2556 -0.02107 C 0.25716 -0.02037 0.2681 -0.01551 0.27097 -0.01551 C 0.27357 -0.01551 0.27617 -0.01667 0.27878 -0.01736 C 0.28047 -0.01921 0.2819 -0.02153 0.28386 -0.02292 C 0.2849 -0.02408 0.28659 -0.02361 0.28776 -0.02477 C 0.28919 -0.02639 0.29024 -0.02847 0.29154 -0.03033 C 0.29623 -0.02986 0.30104 -0.02963 0.30573 -0.02847 C 0.30703 -0.02847 0.3082 -0.02732 0.30951 -0.02662 C 0.3112 -0.02616 0.31302 -0.0257 0.31472 -0.02477 C 0.31641 -0.02384 0.31797 -0.02222 0.31979 -0.02107 C 0.32097 -0.02037 0.3224 -0.01991 0.3237 -0.01921 C 0.3306 -0.01991 0.3375 -0.01898 0.34427 -0.02107 C 0.34727 -0.02222 0.34935 -0.02616 0.35195 -0.02847 L 0.35586 -0.03218 C 0.36055 -0.03171 0.36511 -0.03033 0.36992 -0.03033 C 0.37383 -0.03033 0.37748 -0.03218 0.38151 -0.03218 C 0.3888 -0.03218 0.39076 -0.03056 0.39688 -0.02847 C 0.40612 -0.0257 0.40026 -0.02824 0.40716 -0.02477 C 0.41016 -0.02546 0.41341 -0.025 0.41615 -0.02662 C 0.41758 -0.02755 0.41758 -0.03079 0.41875 -0.03218 C 0.42149 -0.03658 0.42149 -0.03588 0.42396 -0.03588 " pathEditMode="relative" rAng="0" ptsTypes="AAAAAAAAAAAAAAAAAAAAAAAAAAAAAAAAAAAAAAAAAAAAAA">
                                      <p:cBhvr>
                                        <p:cTn id="103" dur="1000" fill="hold"/>
                                        <p:tgtEl>
                                          <p:spTgt spid="4"/>
                                        </p:tgtEl>
                                        <p:attrNameLst>
                                          <p:attrName>ppt_x</p:attrName>
                                          <p:attrName>ppt_y</p:attrName>
                                        </p:attrNameLst>
                                      </p:cBhvr>
                                      <p:rCtr x="21198" y="-208"/>
                                    </p:animMotion>
                                  </p:childTnLst>
                                </p:cTn>
                              </p:par>
                            </p:childTnLst>
                          </p:cTn>
                        </p:par>
                        <p:par>
                          <p:cTn id="104" fill="hold">
                            <p:stCondLst>
                              <p:cond delay="1500"/>
                            </p:stCondLst>
                            <p:childTnLst>
                              <p:par>
                                <p:cTn id="105" presetID="0" presetClass="path" presetSubtype="0" fill="hold" nodeType="afterEffect">
                                  <p:stCondLst>
                                    <p:cond delay="0"/>
                                  </p:stCondLst>
                                  <p:childTnLst>
                                    <p:animMotion origin="layout" path="M -4.58333E-6 2.22222E-6 L -4.58333E-6 0.00023 C -0.00442 -0.00116 -0.00768 -0.00278 -0.01302 -0.00324 C -0.03177 -0.00509 -0.02786 -0.00324 -0.03554 -0.00093 C -0.03867 2.22222E-6 -0.04127 0.00023 -0.04505 0.00046 C -0.04791 0.00046 -0.05729 0.00023 -0.06119 -0.00047 C -0.06445 -0.00093 -0.06705 -0.00185 -0.07083 -0.00232 C -0.07239 -0.00255 -0.07395 -0.00255 -0.07552 -0.00278 C -0.09205 -0.00556 -0.07916 -0.00417 -0.08997 -0.00509 C -0.09804 -0.00486 -0.09856 -0.00509 -0.10442 -0.00324 C -0.10598 -0.00278 -0.10612 -0.00209 -0.10755 -0.00185 C -0.10989 -0.00139 -0.11302 -0.00162 -0.11562 -0.00139 C -0.13385 -0.00162 -0.15208 -0.00162 -0.17005 -0.00185 C -0.1746 -0.00185 -0.17604 -0.00278 -0.17968 -0.00324 C -0.18125 -0.00347 -0.18294 -0.00371 -0.1845 -0.00371 C -0.19791 -0.00371 -0.21132 -0.00347 -0.2246 -0.00324 C -0.23151 -0.00324 -0.23203 -0.00255 -0.23737 -0.00139 C -0.23906 -0.00116 -0.24036 -0.00047 -0.24218 -0.00047 C -0.26406 2.22222E-6 -0.28606 2.22222E-6 -0.30781 2.22222E-6 C -0.31002 0.00046 -0.3121 0.00069 -0.31432 0.00116 C -0.32526 0.00254 -0.33177 0.00139 -0.34648 0.00116 C -0.34908 0.00092 -0.35182 0.00046 -0.35429 0.00046 C -0.37669 0.00046 -0.37291 0.00023 -0.38489 0.00162 C -0.39505 0.00139 -0.40533 0.00139 -0.41536 0.00116 C -0.43684 0.00046 -0.41276 0.00046 -0.42473 0.00046 " pathEditMode="relative" rAng="0" ptsTypes="AAAAAAAAAAAAAAAAAAAAAAAAA">
                                      <p:cBhvr>
                                        <p:cTn id="106" dur="1000" fill="hold"/>
                                        <p:tgtEl>
                                          <p:spTgt spid="37"/>
                                        </p:tgtEl>
                                        <p:attrNameLst>
                                          <p:attrName>ppt_x</p:attrName>
                                          <p:attrName>ppt_y</p:attrName>
                                        </p:attrNameLst>
                                      </p:cBhvr>
                                      <p:rCtr x="-21237" y="-162"/>
                                    </p:animMotion>
                                  </p:childTnLst>
                                </p:cTn>
                              </p:par>
                              <p:par>
                                <p:cTn id="107" presetID="0" presetClass="path" presetSubtype="0" accel="50000" decel="50000" fill="hold" nodeType="withEffect">
                                  <p:stCondLst>
                                    <p:cond delay="0"/>
                                  </p:stCondLst>
                                  <p:childTnLst>
                                    <p:animMotion origin="layout" path="M -4.375E-6 -3.33333E-6 L -4.375E-6 -3.33333E-6 L 0.02201 -0.00278 C 0.03607 -0.00509 0.03204 -0.00324 0.04076 -0.00833 C 0.06277 -0.00671 0.06928 -0.0088 0.08594 -0.00278 C 0.08803 -0.00208 0.09011 -0.00116 0.09219 -3.33333E-6 C 0.09532 0.00162 0.10157 0.00555 0.10157 0.00555 C 0.11537 -0.00995 0.10938 -0.00556 0.11876 -0.01111 C 0.12501 -0.01019 0.13139 -0.01134 0.13751 -0.00833 C 0.14102 -0.00671 0.1431 0.00208 0.14688 0.00278 L 0.16563 0.00555 C 0.17657 0.01204 0.16342 0.00555 0.18438 0.00555 C 0.18855 0.00555 0.19271 0.00741 0.19688 0.00833 C 0.21016 0.0162 0.203 0.01458 0.21876 0.01111 L 0.23751 -3.33333E-6 L 0.24219 -0.00278 C 0.25014 0.00185 0.25157 0.00833 0.25626 -0.00556 C 0.25678 -0.00718 0.25626 -0.00926 0.25626 -0.01111 " pathEditMode="relative" ptsTypes="AAAAAAAAAAAAAAAAAA">
                                      <p:cBhvr>
                                        <p:cTn id="108" dur="1000" fill="hold"/>
                                        <p:tgtEl>
                                          <p:spTgt spid="1038"/>
                                        </p:tgtEl>
                                        <p:attrNameLst>
                                          <p:attrName>ppt_x</p:attrName>
                                          <p:attrName>ppt_y</p:attrName>
                                        </p:attrNameLst>
                                      </p:cBhvr>
                                    </p:animMotion>
                                  </p:childTnLst>
                                </p:cTn>
                              </p:par>
                              <p:par>
                                <p:cTn id="109" presetID="32" presetClass="emph" presetSubtype="0" repeatCount="indefinite" fill="hold" nodeType="withEffect">
                                  <p:stCondLst>
                                    <p:cond delay="0"/>
                                  </p:stCondLst>
                                  <p:childTnLst>
                                    <p:animRot by="120000">
                                      <p:cBhvr>
                                        <p:cTn id="110" dur="100" fill="hold">
                                          <p:stCondLst>
                                            <p:cond delay="0"/>
                                          </p:stCondLst>
                                        </p:cTn>
                                        <p:tgtEl>
                                          <p:spTgt spid="37"/>
                                        </p:tgtEl>
                                        <p:attrNameLst>
                                          <p:attrName>r</p:attrName>
                                        </p:attrNameLst>
                                      </p:cBhvr>
                                    </p:animRot>
                                    <p:animRot by="-240000">
                                      <p:cBhvr>
                                        <p:cTn id="111" dur="200" fill="hold">
                                          <p:stCondLst>
                                            <p:cond delay="200"/>
                                          </p:stCondLst>
                                        </p:cTn>
                                        <p:tgtEl>
                                          <p:spTgt spid="37"/>
                                        </p:tgtEl>
                                        <p:attrNameLst>
                                          <p:attrName>r</p:attrName>
                                        </p:attrNameLst>
                                      </p:cBhvr>
                                    </p:animRot>
                                    <p:animRot by="240000">
                                      <p:cBhvr>
                                        <p:cTn id="112" dur="200" fill="hold">
                                          <p:stCondLst>
                                            <p:cond delay="400"/>
                                          </p:stCondLst>
                                        </p:cTn>
                                        <p:tgtEl>
                                          <p:spTgt spid="37"/>
                                        </p:tgtEl>
                                        <p:attrNameLst>
                                          <p:attrName>r</p:attrName>
                                        </p:attrNameLst>
                                      </p:cBhvr>
                                    </p:animRot>
                                    <p:animRot by="-240000">
                                      <p:cBhvr>
                                        <p:cTn id="113" dur="200" fill="hold">
                                          <p:stCondLst>
                                            <p:cond delay="600"/>
                                          </p:stCondLst>
                                        </p:cTn>
                                        <p:tgtEl>
                                          <p:spTgt spid="37"/>
                                        </p:tgtEl>
                                        <p:attrNameLst>
                                          <p:attrName>r</p:attrName>
                                        </p:attrNameLst>
                                      </p:cBhvr>
                                    </p:animRot>
                                    <p:animRot by="120000">
                                      <p:cBhvr>
                                        <p:cTn id="114" dur="200" fill="hold">
                                          <p:stCondLst>
                                            <p:cond delay="800"/>
                                          </p:stCondLst>
                                        </p:cTn>
                                        <p:tgtEl>
                                          <p:spTgt spid="37"/>
                                        </p:tgtEl>
                                        <p:attrNameLst>
                                          <p:attrName>r</p:attrName>
                                        </p:attrNameLst>
                                      </p:cBhvr>
                                    </p:animRot>
                                  </p:childTnLst>
                                </p:cTn>
                              </p:par>
                              <p:par>
                                <p:cTn id="115" presetID="32" presetClass="emph" presetSubtype="0" repeatCount="indefinite" fill="hold" nodeType="withEffect">
                                  <p:stCondLst>
                                    <p:cond delay="0"/>
                                  </p:stCondLst>
                                  <p:childTnLst>
                                    <p:animRot by="120000">
                                      <p:cBhvr>
                                        <p:cTn id="116" dur="100" fill="hold">
                                          <p:stCondLst>
                                            <p:cond delay="0"/>
                                          </p:stCondLst>
                                        </p:cTn>
                                        <p:tgtEl>
                                          <p:spTgt spid="1038"/>
                                        </p:tgtEl>
                                        <p:attrNameLst>
                                          <p:attrName>r</p:attrName>
                                        </p:attrNameLst>
                                      </p:cBhvr>
                                    </p:animRot>
                                    <p:animRot by="-240000">
                                      <p:cBhvr>
                                        <p:cTn id="117" dur="200" fill="hold">
                                          <p:stCondLst>
                                            <p:cond delay="200"/>
                                          </p:stCondLst>
                                        </p:cTn>
                                        <p:tgtEl>
                                          <p:spTgt spid="1038"/>
                                        </p:tgtEl>
                                        <p:attrNameLst>
                                          <p:attrName>r</p:attrName>
                                        </p:attrNameLst>
                                      </p:cBhvr>
                                    </p:animRot>
                                    <p:animRot by="240000">
                                      <p:cBhvr>
                                        <p:cTn id="118" dur="200" fill="hold">
                                          <p:stCondLst>
                                            <p:cond delay="400"/>
                                          </p:stCondLst>
                                        </p:cTn>
                                        <p:tgtEl>
                                          <p:spTgt spid="1038"/>
                                        </p:tgtEl>
                                        <p:attrNameLst>
                                          <p:attrName>r</p:attrName>
                                        </p:attrNameLst>
                                      </p:cBhvr>
                                    </p:animRot>
                                    <p:animRot by="-240000">
                                      <p:cBhvr>
                                        <p:cTn id="119" dur="200" fill="hold">
                                          <p:stCondLst>
                                            <p:cond delay="600"/>
                                          </p:stCondLst>
                                        </p:cTn>
                                        <p:tgtEl>
                                          <p:spTgt spid="1038"/>
                                        </p:tgtEl>
                                        <p:attrNameLst>
                                          <p:attrName>r</p:attrName>
                                        </p:attrNameLst>
                                      </p:cBhvr>
                                    </p:animRot>
                                    <p:animRot by="120000">
                                      <p:cBhvr>
                                        <p:cTn id="120" dur="200" fill="hold">
                                          <p:stCondLst>
                                            <p:cond delay="800"/>
                                          </p:stCondLst>
                                        </p:cTn>
                                        <p:tgtEl>
                                          <p:spTgt spid="1038"/>
                                        </p:tgtEl>
                                        <p:attrNameLst>
                                          <p:attrName>r</p:attrName>
                                        </p:attrNameLst>
                                      </p:cBhvr>
                                    </p:animRot>
                                  </p:childTnLst>
                                </p:cTn>
                              </p:par>
                              <p:par>
                                <p:cTn id="121" presetID="10" presetClass="entr" presetSubtype="0" fill="hold" grpId="0" nodeType="withEffect">
                                  <p:stCondLst>
                                    <p:cond delay="0"/>
                                  </p:stCondLst>
                                  <p:childTnLst>
                                    <p:set>
                                      <p:cBhvr>
                                        <p:cTn id="122" dur="1" fill="hold">
                                          <p:stCondLst>
                                            <p:cond delay="0"/>
                                          </p:stCondLst>
                                        </p:cTn>
                                        <p:tgtEl>
                                          <p:spTgt spid="3"/>
                                        </p:tgtEl>
                                        <p:attrNameLst>
                                          <p:attrName>style.visibility</p:attrName>
                                        </p:attrNameLst>
                                      </p:cBhvr>
                                      <p:to>
                                        <p:strVal val="visible"/>
                                      </p:to>
                                    </p:set>
                                    <p:animEffect transition="in" filter="fade">
                                      <p:cBhvr>
                                        <p:cTn id="123" dur="500"/>
                                        <p:tgtEl>
                                          <p:spTgt spid="3"/>
                                        </p:tgtEl>
                                      </p:cBhvr>
                                    </p:animEffect>
                                  </p:childTnLst>
                                </p:cTn>
                              </p:par>
                            </p:childTnLst>
                          </p:cTn>
                        </p:par>
                        <p:par>
                          <p:cTn id="124" fill="hold">
                            <p:stCondLst>
                              <p:cond delay="2500"/>
                            </p:stCondLst>
                            <p:childTnLst>
                              <p:par>
                                <p:cTn id="125" presetID="10" presetClass="entr" presetSubtype="0" fill="hold" nodeType="afterEffect">
                                  <p:stCondLst>
                                    <p:cond delay="900"/>
                                  </p:stCondLst>
                                  <p:childTnLst>
                                    <p:set>
                                      <p:cBhvr>
                                        <p:cTn id="126" dur="1" fill="hold">
                                          <p:stCondLst>
                                            <p:cond delay="0"/>
                                          </p:stCondLst>
                                        </p:cTn>
                                        <p:tgtEl>
                                          <p:spTgt spid="25"/>
                                        </p:tgtEl>
                                        <p:attrNameLst>
                                          <p:attrName>style.visibility</p:attrName>
                                        </p:attrNameLst>
                                      </p:cBhvr>
                                      <p:to>
                                        <p:strVal val="visible"/>
                                      </p:to>
                                    </p:set>
                                    <p:animEffect transition="in" filter="fade">
                                      <p:cBhvr>
                                        <p:cTn id="127" dur="500"/>
                                        <p:tgtEl>
                                          <p:spTgt spid="25"/>
                                        </p:tgtEl>
                                      </p:cBhvr>
                                    </p:animEffect>
                                  </p:childTnLst>
                                  <p:subTnLst>
                                    <p:audio>
                                      <p:cMediaNode>
                                        <p:cTn display="0" masterRel="sameClick">
                                          <p:stCondLst>
                                            <p:cond evt="begin" delay="0">
                                              <p:tn val="125"/>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35"/>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4" name="Rectangle 4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angle 44"/>
          <p:cNvSpPr/>
          <p:nvPr/>
        </p:nvSpPr>
        <p:spPr>
          <a:xfrm>
            <a:off x="876773" y="420856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ĐÚNG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Rectangle 47"/>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ectangle 48"/>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ectangle 49"/>
          <p:cNvSpPr/>
          <p:nvPr/>
        </p:nvSpPr>
        <p:spPr>
          <a:xfrm>
            <a:off x="6492967" y="42111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82723" y="39106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903367" y="389968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85945" y="110823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p>
        </p:txBody>
      </p:sp>
      <p:pic>
        <p:nvPicPr>
          <p:cNvPr id="16"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4"/>
          <a:stretch>
            <a:fillRect/>
          </a:stretch>
        </p:blipFill>
        <p:spPr>
          <a:xfrm>
            <a:off x="0" y="-16054"/>
            <a:ext cx="12219146" cy="6874053"/>
          </a:xfrm>
          <a:prstGeom prst="rect">
            <a:avLst/>
          </a:prstGeom>
        </p:spPr>
      </p:pic>
      <p:sp>
        <p:nvSpPr>
          <p:cNvPr id="17" name="Rectangle 16"/>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charset="0"/>
              <a:cs typeface="Times New Roman" panose="02020603050405020304" charset="0"/>
            </a:endParaRPr>
          </a:p>
        </p:txBody>
      </p:sp>
      <p:sp>
        <p:nvSpPr>
          <p:cNvPr id="18" name="Rectangle 17"/>
          <p:cNvSpPr/>
          <p:nvPr/>
        </p:nvSpPr>
        <p:spPr>
          <a:xfrm>
            <a:off x="876773" y="420856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gạo</a:t>
            </a:r>
          </a:p>
        </p:txBody>
      </p:sp>
      <p:sp>
        <p:nvSpPr>
          <p:cNvPr id="19" name="Rectangle 18"/>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vừng</a:t>
            </a:r>
          </a:p>
        </p:txBody>
      </p:sp>
      <p:sp>
        <p:nvSpPr>
          <p:cNvPr id="20" name="Rectangle 19"/>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đỗ</a:t>
            </a:r>
          </a:p>
        </p:txBody>
      </p:sp>
      <p:sp>
        <p:nvSpPr>
          <p:cNvPr id="21" name="Rectangle 20"/>
          <p:cNvSpPr/>
          <p:nvPr/>
        </p:nvSpPr>
        <p:spPr>
          <a:xfrm>
            <a:off x="6492967" y="42111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sen</a:t>
            </a:r>
          </a:p>
        </p:txBody>
      </p:sp>
      <p:pic>
        <p:nvPicPr>
          <p:cNvPr id="2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82723" y="39106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903367" y="3899687"/>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938530" y="316230"/>
            <a:ext cx="10238740" cy="2061210"/>
          </a:xfrm>
          <a:prstGeom prst="rect">
            <a:avLst/>
          </a:prstGeom>
          <a:noFill/>
        </p:spPr>
        <p:txBody>
          <a:bodyPr wrap="square" rtlCol="0">
            <a:spAutoFit/>
          </a:bodyPr>
          <a:lstStyle/>
          <a:p>
            <a:pPr algn="ctr"/>
            <a:r>
              <a:rPr lang="en-US" sz="3200" dirty="0">
                <a:solidFill>
                  <a:schemeClr val="bg1"/>
                </a:solidFill>
                <a:latin typeface="Times New Roman" panose="02020603050405020304" pitchFamily="18" charset="0"/>
                <a:cs typeface="Times New Roman" panose="02020603050405020304" pitchFamily="18" charset="0"/>
              </a:rPr>
              <a:t>CÂU HỎI: Nhỏ hơn hạt thóc</a:t>
            </a:r>
          </a:p>
          <a:p>
            <a:pPr algn="ctr"/>
            <a:r>
              <a:rPr lang="en-US" sz="3200" dirty="0">
                <a:solidFill>
                  <a:schemeClr val="bg1"/>
                </a:solidFill>
                <a:latin typeface="Times New Roman" panose="02020603050405020304" pitchFamily="18" charset="0"/>
                <a:cs typeface="Times New Roman" panose="02020603050405020304" pitchFamily="18" charset="0"/>
              </a:rPr>
              <a:t>Trong ngọc trắng ngà</a:t>
            </a:r>
          </a:p>
          <a:p>
            <a:pPr algn="ctr"/>
            <a:r>
              <a:rPr lang="en-US" sz="3200" dirty="0">
                <a:solidFill>
                  <a:schemeClr val="bg1"/>
                </a:solidFill>
                <a:latin typeface="Times New Roman" panose="02020603050405020304" pitchFamily="18" charset="0"/>
                <a:cs typeface="Times New Roman" panose="02020603050405020304" pitchFamily="18" charset="0"/>
              </a:rPr>
              <a:t>Khắp muôn vạn nhà, Ai ai cũng có</a:t>
            </a:r>
          </a:p>
          <a:p>
            <a:pPr algn="ctr"/>
            <a:r>
              <a:rPr lang="en-US" sz="3200" dirty="0">
                <a:solidFill>
                  <a:schemeClr val="bg1"/>
                </a:solidFill>
                <a:latin typeface="Times New Roman" panose="02020603050405020304" pitchFamily="18" charset="0"/>
                <a:cs typeface="Times New Roman" panose="02020603050405020304" pitchFamily="18" charset="0"/>
              </a:rPr>
              <a:t>- Là hạt gì?</a:t>
            </a:r>
          </a:p>
        </p:txBody>
      </p:sp>
      <p:pic>
        <p:nvPicPr>
          <p:cNvPr id="28"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55"/>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0" restart="whenNotActive" fill="hold" evtFilter="cancelBubble" nodeType="interactiveSeq">
                <p:stCondLst>
                  <p:cond evt="onClick" delay="0">
                    <p:tgtEl>
                      <p:spTgt spid="5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55"/>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55"/>
                                        </p:tgtEl>
                                      </p:cBhvr>
                                    </p:animEffect>
                                    <p:set>
                                      <p:cBhvr>
                                        <p:cTn id="3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2" restart="whenNotActive" fill="hold" evtFilter="cancelBubble" nodeType="interactiveSeq">
                <p:stCondLst>
                  <p:cond evt="onClick" delay="0">
                    <p:tgtEl>
                      <p:spTgt spid="49"/>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55"/>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55"/>
                                        </p:tgtEl>
                                      </p:cBhvr>
                                    </p:animEffect>
                                    <p:set>
                                      <p:cBhvr>
                                        <p:cTn id="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childTnLst>
              </p:cTn>
              <p:nextCondLst>
                <p:cond evt="onClick" delay="0">
                  <p:tgtEl>
                    <p:spTgt spid="45"/>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0"/>
                  </p:tgtEl>
                </p:cond>
              </p:nextCondLst>
            </p:seq>
            <p:seq concurrent="1" nextAc="seek">
              <p:cTn id="67" restart="whenNotActive" fill="hold" evtFilter="cancelBubble" nodeType="interactiveSeq">
                <p:stCondLst>
                  <p:cond evt="onClick" delay="0">
                    <p:tgtEl>
                      <p:spTgt spid="18"/>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6671303" y="424274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ĐÚNG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876773" y="42803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66529" y="39798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7897" y="393387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49170" y="613909"/>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4"/>
          <a:stretch>
            <a:fillRect/>
          </a:stretch>
        </p:blipFill>
        <p:spPr>
          <a:xfrm>
            <a:off x="0" y="-16054"/>
            <a:ext cx="12219146" cy="6874053"/>
          </a:xfrm>
          <a:prstGeom prst="rect">
            <a:avLst/>
          </a:prstGeom>
        </p:spPr>
      </p:pic>
      <p:sp>
        <p:nvSpPr>
          <p:cNvPr id="18" name="Rectangle 17"/>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charset="0"/>
              <a:cs typeface="Times New Roman" panose="02020603050405020304" charset="0"/>
            </a:endParaRPr>
          </a:p>
        </p:txBody>
      </p:sp>
      <p:sp>
        <p:nvSpPr>
          <p:cNvPr id="19" name="Rectangle 18"/>
          <p:cNvSpPr/>
          <p:nvPr/>
        </p:nvSpPr>
        <p:spPr>
          <a:xfrm>
            <a:off x="6671303" y="424274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quạt điện</a:t>
            </a:r>
          </a:p>
        </p:txBody>
      </p:sp>
      <p:sp>
        <p:nvSpPr>
          <p:cNvPr id="20" name="Rectangle 19"/>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tivi</a:t>
            </a:r>
          </a:p>
        </p:txBody>
      </p:sp>
      <p:sp>
        <p:nvSpPr>
          <p:cNvPr id="21" name="Rectangle 20"/>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điều hòa</a:t>
            </a:r>
          </a:p>
        </p:txBody>
      </p:sp>
      <p:sp>
        <p:nvSpPr>
          <p:cNvPr id="22" name="Rectangle 21"/>
          <p:cNvSpPr/>
          <p:nvPr/>
        </p:nvSpPr>
        <p:spPr>
          <a:xfrm>
            <a:off x="876773" y="42803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tủ lạnh</a:t>
            </a:r>
          </a:p>
        </p:txBody>
      </p:sp>
      <p:pic>
        <p:nvPicPr>
          <p:cNvPr id="2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66529" y="39798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7897" y="393387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49170" y="613909"/>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938530" y="316230"/>
            <a:ext cx="10417175" cy="2061210"/>
          </a:xfrm>
          <a:prstGeom prst="rect">
            <a:avLst/>
          </a:prstGeom>
          <a:noFill/>
        </p:spPr>
        <p:txBody>
          <a:bodyPr wrap="square" rtlCol="0">
            <a:spAutoFit/>
          </a:bodyPr>
          <a:lstStyle/>
          <a:p>
            <a:pPr algn="ctr"/>
            <a:r>
              <a:rPr lang="en-US" sz="3200" dirty="0">
                <a:solidFill>
                  <a:schemeClr val="bg1"/>
                </a:solidFill>
                <a:latin typeface="Times New Roman" panose="02020603050405020304" charset="0"/>
                <a:cs typeface="Times New Roman" panose="02020603050405020304" charset="0"/>
              </a:rPr>
              <a:t>CÂU HỎI: Có cánh, không biết bay</a:t>
            </a:r>
          </a:p>
          <a:p>
            <a:pPr algn="ctr"/>
            <a:r>
              <a:rPr lang="en-US" sz="3200" dirty="0">
                <a:solidFill>
                  <a:schemeClr val="bg1"/>
                </a:solidFill>
                <a:latin typeface="Times New Roman" panose="02020603050405020304" charset="0"/>
                <a:cs typeface="Times New Roman" panose="02020603050405020304" charset="0"/>
              </a:rPr>
              <a:t>Chỉ quay như chong chóng</a:t>
            </a:r>
          </a:p>
          <a:p>
            <a:pPr algn="ctr"/>
            <a:r>
              <a:rPr lang="en-US" sz="3200" dirty="0">
                <a:solidFill>
                  <a:schemeClr val="bg1"/>
                </a:solidFill>
                <a:latin typeface="Times New Roman" panose="02020603050405020304" charset="0"/>
                <a:cs typeface="Times New Roman" panose="02020603050405020304" charset="0"/>
              </a:rPr>
              <a:t>Làm gió xua cái nóng</a:t>
            </a:r>
          </a:p>
          <a:p>
            <a:pPr algn="ctr"/>
            <a:r>
              <a:rPr lang="en-US" sz="3200" dirty="0">
                <a:solidFill>
                  <a:schemeClr val="bg1"/>
                </a:solidFill>
                <a:latin typeface="Times New Roman" panose="02020603050405020304" charset="0"/>
                <a:cs typeface="Times New Roman" panose="02020603050405020304" charset="0"/>
              </a:rPr>
              <a:t>Mất điện là hết quay. </a:t>
            </a:r>
          </a:p>
        </p:txBody>
      </p:sp>
      <p:pic>
        <p:nvPicPr>
          <p:cNvPr id="29"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27"/>
                                        </p:tgtEl>
                                        <p:attrNameLst>
                                          <p:attrName>style.visibility</p:attrName>
                                        </p:attrNameLst>
                                      </p:cBhvr>
                                      <p:to>
                                        <p:strVal val="visible"/>
                                      </p:to>
                                    </p:set>
                                  </p:childTnLst>
                                </p:cTn>
                              </p:par>
                            </p:childTnLst>
                          </p:cTn>
                        </p:par>
                        <p:par>
                          <p:cTn id="60" fill="hold">
                            <p:stCondLst>
                              <p:cond delay="1500"/>
                            </p:stCondLst>
                            <p:childTnLst>
                              <p:par>
                                <p:cTn id="61" presetID="10" presetClass="exit" presetSubtype="0" fill="hold" nodeType="afterEffect">
                                  <p:stCondLst>
                                    <p:cond delay="90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2" name="Am-thanh-tra-loi-sai-www_nhacchuongvui_com.wav"/>
                                        </p:tgtEl>
                                      </p:cMediaNode>
                                    </p:audio>
                                  </p:subTnLst>
                                </p:cTn>
                              </p:par>
                            </p:childTnLst>
                          </p:cTn>
                        </p:par>
                        <p:par>
                          <p:cTn id="69" fill="hold">
                            <p:stCondLst>
                              <p:cond delay="0"/>
                            </p:stCondLst>
                            <p:childTnLst>
                              <p:par>
                                <p:cTn id="70" presetID="1" presetClass="entr" presetSubtype="0" fill="hold" nodeType="afterEffect">
                                  <p:stCondLst>
                                    <p:cond delay="1500"/>
                                  </p:stCondLst>
                                  <p:childTnLst>
                                    <p:set>
                                      <p:cBhvr>
                                        <p:cTn id="71" dur="1" fill="hold">
                                          <p:stCondLst>
                                            <p:cond delay="0"/>
                                          </p:stCondLst>
                                        </p:cTn>
                                        <p:tgtEl>
                                          <p:spTgt spid="27"/>
                                        </p:tgtEl>
                                        <p:attrNameLst>
                                          <p:attrName>style.visibility</p:attrName>
                                        </p:attrNameLst>
                                      </p:cBhvr>
                                      <p:to>
                                        <p:strVal val="visible"/>
                                      </p:to>
                                    </p:set>
                                  </p:childTnLst>
                                </p:cTn>
                              </p:par>
                            </p:childTnLst>
                          </p:cTn>
                        </p:par>
                        <p:par>
                          <p:cTn id="72" fill="hold">
                            <p:stCondLst>
                              <p:cond delay="1500"/>
                            </p:stCondLst>
                            <p:childTnLst>
                              <p:par>
                                <p:cTn id="73" presetID="10" presetClass="exit" presetSubtype="0" fill="hold" nodeType="afterEffect">
                                  <p:stCondLst>
                                    <p:cond delay="110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Am-thanh-tra-loi-sai-www_nhacchuongvui_com.wav"/>
                                        </p:tgtEl>
                                      </p:cMediaNode>
                                    </p:audio>
                                  </p:subTnLst>
                                </p:cTn>
                              </p:par>
                            </p:childTnLst>
                          </p:cTn>
                        </p:par>
                        <p:par>
                          <p:cTn id="81" fill="hold">
                            <p:stCondLst>
                              <p:cond delay="0"/>
                            </p:stCondLst>
                            <p:childTnLst>
                              <p:par>
                                <p:cTn id="82" presetID="1" presetClass="entr" presetSubtype="0" fill="hold" nodeType="afterEffect">
                                  <p:stCondLst>
                                    <p:cond delay="1500"/>
                                  </p:stCondLst>
                                  <p:childTnLst>
                                    <p:set>
                                      <p:cBhvr>
                                        <p:cTn id="83" dur="1" fill="hold">
                                          <p:stCondLst>
                                            <p:cond delay="0"/>
                                          </p:stCondLst>
                                        </p:cTn>
                                        <p:tgtEl>
                                          <p:spTgt spid="27"/>
                                        </p:tgtEl>
                                        <p:attrNameLst>
                                          <p:attrName>style.visibility</p:attrName>
                                        </p:attrNameLst>
                                      </p:cBhvr>
                                      <p:to>
                                        <p:strVal val="visible"/>
                                      </p:to>
                                    </p:set>
                                  </p:childTnLst>
                                </p:cTn>
                              </p:par>
                            </p:childTnLst>
                          </p:cTn>
                        </p:par>
                        <p:par>
                          <p:cTn id="84" fill="hold">
                            <p:stCondLst>
                              <p:cond delay="1500"/>
                            </p:stCondLst>
                            <p:childTnLst>
                              <p:par>
                                <p:cTn id="85" presetID="10" presetClass="exit" presetSubtype="0" fill="hold" nodeType="afterEffect">
                                  <p:stCondLst>
                                    <p:cond delay="1100"/>
                                  </p:stCondLst>
                                  <p:childTnLst>
                                    <p:animEffect transition="out" filter="fad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Rectangle 4"/>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ĐÚNG</a:t>
            </a: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SAI</a:t>
            </a: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SAI</a:t>
            </a: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SAI</a:t>
            </a: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85945" y="110823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CÂU HỎI: </a:t>
            </a: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4"/>
          <a:stretch>
            <a:fillRect/>
          </a:stretch>
        </p:blipFill>
        <p:spPr>
          <a:xfrm>
            <a:off x="0" y="-16054"/>
            <a:ext cx="12219146" cy="6874053"/>
          </a:xfrm>
          <a:prstGeom prst="rect">
            <a:avLst/>
          </a:prstGeom>
        </p:spPr>
      </p:pic>
      <p:sp>
        <p:nvSpPr>
          <p:cNvPr id="18" name="Rectangle 17"/>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9" name="Rectangle 18"/>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pitchFamily="18" charset="0"/>
                <a:cs typeface="Times New Roman" panose="02020603050405020304" pitchFamily="18" charset="0"/>
              </a:rPr>
              <a:t>Quả trứng</a:t>
            </a:r>
          </a:p>
        </p:txBody>
      </p:sp>
      <p:sp>
        <p:nvSpPr>
          <p:cNvPr id="20" name="Rectangle 19"/>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pitchFamily="18" charset="0"/>
                <a:cs typeface="Times New Roman" panose="02020603050405020304" pitchFamily="18" charset="0"/>
              </a:rPr>
              <a:t>Quả cam</a:t>
            </a:r>
          </a:p>
        </p:txBody>
      </p:sp>
      <p:sp>
        <p:nvSpPr>
          <p:cNvPr id="21" name="Rectangle 20"/>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pitchFamily="18" charset="0"/>
                <a:cs typeface="Times New Roman" panose="02020603050405020304" pitchFamily="18" charset="0"/>
              </a:rPr>
              <a:t>Quả táo</a:t>
            </a:r>
          </a:p>
        </p:txBody>
      </p:sp>
      <p:sp>
        <p:nvSpPr>
          <p:cNvPr id="22" name="Rectangle 21"/>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pitchFamily="18" charset="0"/>
                <a:cs typeface="Times New Roman" panose="02020603050405020304" pitchFamily="18" charset="0"/>
              </a:rPr>
              <a:t>Quả bóng</a:t>
            </a:r>
          </a:p>
        </p:txBody>
      </p:sp>
      <p:pic>
        <p:nvPicPr>
          <p:cNvPr id="2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709839" y="485451"/>
            <a:ext cx="2002223" cy="200222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938530" y="316230"/>
            <a:ext cx="10066020" cy="2553335"/>
          </a:xfrm>
          <a:prstGeom prst="rect">
            <a:avLst/>
          </a:prstGeom>
          <a:noFill/>
        </p:spPr>
        <p:txBody>
          <a:bodyPr wrap="square" rtlCol="0">
            <a:spAutoFit/>
          </a:bodyPr>
          <a:lstStyle/>
          <a:p>
            <a:pPr algn="ctr"/>
            <a:r>
              <a:rPr lang="en-US" sz="3200" dirty="0">
                <a:solidFill>
                  <a:schemeClr val="bg1"/>
                </a:solidFill>
                <a:latin typeface="Times New Roman" panose="02020603050405020304" pitchFamily="18" charset="0"/>
                <a:cs typeface="Times New Roman" panose="02020603050405020304" pitchFamily="18" charset="0"/>
              </a:rPr>
              <a:t>CÂU HỎI:</a:t>
            </a:r>
          </a:p>
          <a:p>
            <a:pPr algn="ctr"/>
            <a:r>
              <a:rPr lang="en-US" sz="3200" dirty="0">
                <a:solidFill>
                  <a:schemeClr val="bg1"/>
                </a:solidFill>
                <a:latin typeface="Times New Roman" panose="02020603050405020304" pitchFamily="18" charset="0"/>
                <a:cs typeface="Times New Roman" panose="02020603050405020304" pitchFamily="18" charset="0"/>
              </a:rPr>
              <a:t>Để nguội thì lỏng</a:t>
            </a:r>
          </a:p>
          <a:p>
            <a:pPr algn="ctr"/>
            <a:r>
              <a:rPr lang="en-US" sz="3200" dirty="0">
                <a:solidFill>
                  <a:schemeClr val="bg1"/>
                </a:solidFill>
                <a:latin typeface="Times New Roman" panose="02020603050405020304" pitchFamily="18" charset="0"/>
                <a:cs typeface="Times New Roman" panose="02020603050405020304" pitchFamily="18" charset="0"/>
              </a:rPr>
              <a:t>Đun nóng thì đông,</a:t>
            </a:r>
          </a:p>
          <a:p>
            <a:pPr algn="ctr"/>
            <a:r>
              <a:rPr lang="en-US" sz="3200" dirty="0">
                <a:solidFill>
                  <a:schemeClr val="bg1"/>
                </a:solidFill>
                <a:latin typeface="Times New Roman" panose="02020603050405020304" pitchFamily="18" charset="0"/>
                <a:cs typeface="Times New Roman" panose="02020603050405020304" pitchFamily="18" charset="0"/>
              </a:rPr>
              <a:t>Một bụng mà có hai lòng,</a:t>
            </a:r>
          </a:p>
          <a:p>
            <a:pPr algn="ctr"/>
            <a:r>
              <a:rPr lang="en-US" sz="3200" dirty="0">
                <a:solidFill>
                  <a:schemeClr val="bg1"/>
                </a:solidFill>
                <a:latin typeface="Times New Roman" panose="02020603050405020304" pitchFamily="18" charset="0"/>
                <a:cs typeface="Times New Roman" panose="02020603050405020304" pitchFamily="18" charset="0"/>
              </a:rPr>
              <a:t>Một thân mà có hai vùng nhỏ to - Là gì?</a:t>
            </a:r>
          </a:p>
        </p:txBody>
      </p:sp>
      <p:pic>
        <p:nvPicPr>
          <p:cNvPr id="29"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27"/>
                                        </p:tgtEl>
                                        <p:attrNameLst>
                                          <p:attrName>style.visibility</p:attrName>
                                        </p:attrNameLst>
                                      </p:cBhvr>
                                      <p:to>
                                        <p:strVal val="visible"/>
                                      </p:to>
                                    </p:set>
                                  </p:childTnLst>
                                </p:cTn>
                              </p:par>
                            </p:childTnLst>
                          </p:cTn>
                        </p:par>
                        <p:par>
                          <p:cTn id="60" fill="hold">
                            <p:stCondLst>
                              <p:cond delay="1500"/>
                            </p:stCondLst>
                            <p:childTnLst>
                              <p:par>
                                <p:cTn id="61" presetID="10" presetClass="exit" presetSubtype="0" fill="hold" nodeType="afterEffect">
                                  <p:stCondLst>
                                    <p:cond delay="90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2" name="Am-thanh-tra-loi-sai-www_nhacchuongvui_com.wav"/>
                                        </p:tgtEl>
                                      </p:cMediaNode>
                                    </p:audio>
                                  </p:subTnLst>
                                </p:cTn>
                              </p:par>
                            </p:childTnLst>
                          </p:cTn>
                        </p:par>
                        <p:par>
                          <p:cTn id="69" fill="hold">
                            <p:stCondLst>
                              <p:cond delay="0"/>
                            </p:stCondLst>
                            <p:childTnLst>
                              <p:par>
                                <p:cTn id="70" presetID="1" presetClass="entr" presetSubtype="0" fill="hold" nodeType="afterEffect">
                                  <p:stCondLst>
                                    <p:cond delay="1500"/>
                                  </p:stCondLst>
                                  <p:childTnLst>
                                    <p:set>
                                      <p:cBhvr>
                                        <p:cTn id="71" dur="1" fill="hold">
                                          <p:stCondLst>
                                            <p:cond delay="0"/>
                                          </p:stCondLst>
                                        </p:cTn>
                                        <p:tgtEl>
                                          <p:spTgt spid="27"/>
                                        </p:tgtEl>
                                        <p:attrNameLst>
                                          <p:attrName>style.visibility</p:attrName>
                                        </p:attrNameLst>
                                      </p:cBhvr>
                                      <p:to>
                                        <p:strVal val="visible"/>
                                      </p:to>
                                    </p:set>
                                  </p:childTnLst>
                                </p:cTn>
                              </p:par>
                            </p:childTnLst>
                          </p:cTn>
                        </p:par>
                        <p:par>
                          <p:cTn id="72" fill="hold">
                            <p:stCondLst>
                              <p:cond delay="1500"/>
                            </p:stCondLst>
                            <p:childTnLst>
                              <p:par>
                                <p:cTn id="73" presetID="10" presetClass="exit" presetSubtype="0" fill="hold" nodeType="afterEffect">
                                  <p:stCondLst>
                                    <p:cond delay="110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Am-thanh-tra-loi-sai-www_nhacchuongvui_com.wav"/>
                                        </p:tgtEl>
                                      </p:cMediaNode>
                                    </p:audio>
                                  </p:subTnLst>
                                </p:cTn>
                              </p:par>
                            </p:childTnLst>
                          </p:cTn>
                        </p:par>
                        <p:par>
                          <p:cTn id="81" fill="hold">
                            <p:stCondLst>
                              <p:cond delay="0"/>
                            </p:stCondLst>
                            <p:childTnLst>
                              <p:par>
                                <p:cTn id="82" presetID="1" presetClass="entr" presetSubtype="0" fill="hold" nodeType="afterEffect">
                                  <p:stCondLst>
                                    <p:cond delay="1500"/>
                                  </p:stCondLst>
                                  <p:childTnLst>
                                    <p:set>
                                      <p:cBhvr>
                                        <p:cTn id="83" dur="1" fill="hold">
                                          <p:stCondLst>
                                            <p:cond delay="0"/>
                                          </p:stCondLst>
                                        </p:cTn>
                                        <p:tgtEl>
                                          <p:spTgt spid="27"/>
                                        </p:tgtEl>
                                        <p:attrNameLst>
                                          <p:attrName>style.visibility</p:attrName>
                                        </p:attrNameLst>
                                      </p:cBhvr>
                                      <p:to>
                                        <p:strVal val="visible"/>
                                      </p:to>
                                    </p:set>
                                  </p:childTnLst>
                                </p:cTn>
                              </p:par>
                            </p:childTnLst>
                          </p:cTn>
                        </p:par>
                        <p:par>
                          <p:cTn id="84" fill="hold">
                            <p:stCondLst>
                              <p:cond delay="1500"/>
                            </p:stCondLst>
                            <p:childTnLst>
                              <p:par>
                                <p:cTn id="85" presetID="10" presetClass="exit" presetSubtype="0" fill="hold" nodeType="afterEffect">
                                  <p:stCondLst>
                                    <p:cond delay="1100"/>
                                  </p:stCondLst>
                                  <p:childTnLst>
                                    <p:animEffect transition="out" filter="fad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Rectangle 4"/>
          <p:cNvSpPr/>
          <p:nvPr/>
        </p:nvSpPr>
        <p:spPr>
          <a:xfrm>
            <a:off x="854552" y="527582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Bát</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ăn</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cơm</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Rectangle 5"/>
          <p:cNvSpPr/>
          <p:nvPr/>
        </p:nvSpPr>
        <p:spPr>
          <a:xfrm>
            <a:off x="6667928" y="539259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Cái</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nồi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Rectangle 6"/>
          <p:cNvSpPr/>
          <p:nvPr/>
        </p:nvSpPr>
        <p:spPr>
          <a:xfrm>
            <a:off x="6671600" y="423676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Cái</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thìa</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Cái</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đũa</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00181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22978" y="505136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9669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98410" y="612974"/>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66792" y="306066"/>
            <a:ext cx="7688407" cy="1569660"/>
          </a:xfrm>
          <a:prstGeom prst="rect">
            <a:avLst/>
          </a:prstGeom>
          <a:noFill/>
        </p:spPr>
        <p:txBody>
          <a:bodyPr wrap="square" rtlCol="0">
            <a:spAutoFit/>
          </a:bodyPr>
          <a:lstStyle/>
          <a:p>
            <a:pPr lvl="0" algn="ctr"/>
            <a:r>
              <a:rPr lang="en-US" sz="3200" dirty="0" err="1">
                <a:solidFill>
                  <a:prstClr val="white"/>
                </a:solidFill>
                <a:latin typeface="Times New Roman" panose="02020603050405020304" pitchFamily="18" charset="0"/>
                <a:cs typeface="Times New Roman" panose="02020603050405020304" pitchFamily="18" charset="0"/>
              </a:rPr>
              <a:t>Tròn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vành</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vạch</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trắng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phau</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phau</a:t>
            </a:r>
            <a:r>
              <a:rPr lang="en-US" sz="3200" dirty="0">
                <a:solidFill>
                  <a:prstClr val="white"/>
                </a:solidFill>
                <a:latin typeface="Times New Roman" panose="02020603050405020304" pitchFamily="18" charset="0"/>
                <a:cs typeface="Times New Roman" panose="02020603050405020304" pitchFamily="18" charset="0"/>
              </a:rPr>
              <a:t>,</a:t>
            </a:r>
          </a:p>
          <a:p>
            <a:pPr lvl="0" algn="ctr"/>
            <a:r>
              <a:rPr lang="en-US" sz="3200" dirty="0" err="1">
                <a:solidFill>
                  <a:prstClr val="white"/>
                </a:solidFill>
                <a:latin typeface="Times New Roman" panose="02020603050405020304" pitchFamily="18" charset="0"/>
                <a:cs typeface="Times New Roman" panose="02020603050405020304" pitchFamily="18" charset="0"/>
              </a:rPr>
              <a:t>Ăn</a:t>
            </a:r>
            <a:r>
              <a:rPr lang="en-US" sz="3200" dirty="0">
                <a:solidFill>
                  <a:prstClr val="white"/>
                </a:solidFill>
                <a:latin typeface="Times New Roman" panose="02020603050405020304" pitchFamily="18" charset="0"/>
                <a:cs typeface="Times New Roman" panose="02020603050405020304" pitchFamily="18" charset="0"/>
              </a:rPr>
              <a:t> no </a:t>
            </a:r>
            <a:r>
              <a:rPr lang="en-US" sz="3200" dirty="0" err="1">
                <a:solidFill>
                  <a:prstClr val="white"/>
                </a:solidFill>
                <a:latin typeface="Times New Roman" panose="02020603050405020304" pitchFamily="18" charset="0"/>
                <a:cs typeface="Times New Roman" panose="02020603050405020304" pitchFamily="18" charset="0"/>
              </a:rPr>
              <a:t>tắm</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mát</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rủ</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nhau</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nằm</a:t>
            </a:r>
            <a:endParaRPr lang="en-US" sz="3200" dirty="0">
              <a:solidFill>
                <a:prstClr val="white"/>
              </a:solidFill>
              <a:latin typeface="Times New Roman" panose="02020603050405020304" pitchFamily="18" charset="0"/>
              <a:cs typeface="Times New Roman" panose="02020603050405020304" pitchFamily="18" charset="0"/>
            </a:endParaRPr>
          </a:p>
          <a:p>
            <a:pPr lvl="0" algn="ctr"/>
            <a:r>
              <a:rPr lang="en-US" sz="3200" dirty="0" err="1">
                <a:solidFill>
                  <a:prstClr val="white"/>
                </a:solidFill>
                <a:latin typeface="Times New Roman" panose="02020603050405020304" pitchFamily="18" charset="0"/>
                <a:cs typeface="Times New Roman" panose="02020603050405020304" pitchFamily="18" charset="0"/>
              </a:rPr>
              <a:t>Là</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cái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gì</a:t>
            </a:r>
            <a:r>
              <a:rPr lang="en-US" sz="3200" dirty="0">
                <a:solidFill>
                  <a:prstClr val="white"/>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607</Words>
  <Application>Microsoft Office PowerPoint</Application>
  <PresentationFormat>Màn hình rộng</PresentationFormat>
  <Paragraphs>98</Paragraphs>
  <Slides>24</Slides>
  <Notes>7</Notes>
  <HiddenSlides>0</HiddenSlides>
  <MMClips>0</MMClips>
  <ScaleCrop>false</ScaleCrop>
  <HeadingPairs>
    <vt:vector size="6" baseType="variant">
      <vt:variant>
        <vt:lpstr>Phông được Dùng</vt:lpstr>
      </vt:variant>
      <vt:variant>
        <vt:i4>8</vt:i4>
      </vt:variant>
      <vt:variant>
        <vt:lpstr>Chủ đề</vt:lpstr>
      </vt:variant>
      <vt:variant>
        <vt:i4>4</vt:i4>
      </vt:variant>
      <vt:variant>
        <vt:lpstr>Tiêu đề Bản chiếu</vt:lpstr>
      </vt:variant>
      <vt:variant>
        <vt:i4>24</vt:i4>
      </vt:variant>
    </vt:vector>
  </HeadingPairs>
  <TitlesOfParts>
    <vt:vector size="36" baseType="lpstr">
      <vt:lpstr>等线</vt:lpstr>
      <vt:lpstr>Microsoft YaHei</vt:lpstr>
      <vt:lpstr>Arial</vt:lpstr>
      <vt:lpstr>Calibri</vt:lpstr>
      <vt:lpstr>Calibri Light</vt:lpstr>
      <vt:lpstr>Montserrat Alternates Black</vt:lpstr>
      <vt:lpstr>Times New Roman</vt:lpstr>
      <vt:lpstr>方正卡通简体</vt:lpstr>
      <vt:lpstr>1_Office Theme</vt:lpstr>
      <vt:lpstr>2_Office Theme</vt:lpstr>
      <vt:lpstr>Office 主题​​</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Abc</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user</dc:creator>
  <cp:lastModifiedBy>Windows 10</cp:lastModifiedBy>
  <cp:revision>37</cp:revision>
  <dcterms:created xsi:type="dcterms:W3CDTF">2021-06-04T09:28:00Z</dcterms:created>
  <dcterms:modified xsi:type="dcterms:W3CDTF">2022-11-24T08:32:05Z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1033-11.2.0.10258</vt:lpwstr>
  </property>
  <property fmtid="{D5CDD505-2E9C-101B-9397-08002B2CF9AE}" pid="3" name="ICV">
    <vt:lpwstr>A1662479CC4E4E509783446D90F5D379</vt:lpwstr>
  </property>
</Properties>
</file>