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337" r:id="rId4"/>
    <p:sldId id="340" r:id="rId5"/>
    <p:sldId id="341" r:id="rId6"/>
    <p:sldId id="339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272" r:id="rId20"/>
    <p:sldId id="354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90EE09-48CD-4F81-83F1-F187919BBEDF}">
          <p14:sldIdLst>
            <p14:sldId id="256"/>
            <p14:sldId id="258"/>
            <p14:sldId id="337"/>
            <p14:sldId id="340"/>
            <p14:sldId id="341"/>
            <p14:sldId id="339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272"/>
            <p14:sldId id="354"/>
          </p14:sldIdLst>
        </p14:section>
        <p14:section name="Untitled Section" id="{C015F711-CC64-4C01-8A89-16428FBD3B2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82952" autoAdjust="0"/>
  </p:normalViewPr>
  <p:slideViewPr>
    <p:cSldViewPr>
      <p:cViewPr varScale="1">
        <p:scale>
          <a:sx n="70" d="100"/>
          <a:sy n="70" d="100"/>
        </p:scale>
        <p:origin x="10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838B0-6E18-4CBF-977A-1A74774C20E1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8683-5154-45D8-9FEC-0F8C351039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147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D91346-A307-4FF0-A2F3-88A32F716090}" type="datetimeFigureOut">
              <a:rPr lang="vi-VN" smtClean="0"/>
              <a:t>17/09/2023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2476F3-C241-4EF0-97E8-F449F1A52EEC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227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b="1" smtClean="0">
                <a:solidFill>
                  <a:srgbClr val="FF0000"/>
                </a:solidFill>
              </a:rPr>
              <a:t/>
            </a:r>
            <a:br>
              <a:rPr lang="vi-VN" sz="6600" b="1" smtClean="0">
                <a:solidFill>
                  <a:srgbClr val="FF0000"/>
                </a:solidFill>
              </a:rPr>
            </a:b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196752"/>
            <a:ext cx="9144000" cy="56612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vi-VN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vi-VN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vi-VN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vi-VN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vi-VN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vi-VN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vi-VN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vi-VN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vi-VN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vi-VN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vi-VN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" y="12964"/>
            <a:ext cx="9143999" cy="119675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3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53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51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478" y="1209716"/>
            <a:ext cx="821987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vi-VN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</a:t>
            </a:r>
          </a:p>
          <a:p>
            <a:pPr algn="ctr"/>
            <a:r>
              <a:rPr lang="vi-V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 TOÀN TRÊN ĐƯỜNG</a:t>
            </a:r>
          </a:p>
          <a:p>
            <a:pPr algn="ctr"/>
            <a:endParaRPr lang="vi-VN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23"/>
          <p:cNvSpPr txBox="1">
            <a:spLocks noChangeArrowheads="1"/>
          </p:cNvSpPr>
          <p:nvPr/>
        </p:nvSpPr>
        <p:spPr bwMode="auto">
          <a:xfrm>
            <a:off x="439936" y="116632"/>
            <a:ext cx="752282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II- NHẬN DIỆN TÍN HIỆU GIAO THÔNG- </a:t>
            </a:r>
          </a:p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PHƯƠNG TIỆN GIAO THÔNG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 descr="DẠY TRẺ KỸ NĂNG THAM GIA GIAO THÔNG KHI NGỒI TRÊN Ô T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68760"/>
            <a:ext cx="396044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1163340"/>
            <a:ext cx="3030725" cy="197762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201350" y="1883420"/>
            <a:ext cx="576064" cy="576064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51520" y="4869160"/>
            <a:ext cx="648072" cy="6480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15616" y="3821398"/>
            <a:ext cx="72008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vi-VN" sz="2500" b="1" i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rượu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lái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vi-VN" sz="2500" b="1" i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phóng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vượt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ẩu</a:t>
            </a: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vi-VN" sz="2500" b="1" i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lái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vi-VN" sz="2500" b="1" i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mũ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hiểm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vi-VN" sz="2500" b="1" i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5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làn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5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1030" y="3267400"/>
            <a:ext cx="25138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 HIỆU </a:t>
            </a:r>
            <a:endParaRPr lang="en-US" sz="3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3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23"/>
          <p:cNvSpPr txBox="1">
            <a:spLocks noChangeArrowheads="1"/>
          </p:cNvSpPr>
          <p:nvPr/>
        </p:nvSpPr>
        <p:spPr bwMode="auto">
          <a:xfrm>
            <a:off x="323528" y="188640"/>
            <a:ext cx="49698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Iii- an toàn giao thông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908720"/>
            <a:ext cx="4647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</a:rPr>
              <a:t>TRÒ CHƠI: AI TINH MẮT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466910"/>
            <a:ext cx="7560840" cy="484241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29570" y="1462718"/>
            <a:ext cx="7598814" cy="484660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1462718"/>
            <a:ext cx="7560840" cy="48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8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23"/>
          <p:cNvSpPr txBox="1">
            <a:spLocks noChangeArrowheads="1"/>
          </p:cNvSpPr>
          <p:nvPr/>
        </p:nvSpPr>
        <p:spPr bwMode="auto">
          <a:xfrm>
            <a:off x="323528" y="188640"/>
            <a:ext cx="49698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Iii- an toàn giao thông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908720"/>
            <a:ext cx="4647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 smtClean="0">
                <a:solidFill>
                  <a:srgbClr val="002060"/>
                </a:solidFill>
              </a:rPr>
              <a:t>TRÒ CHƠI: AI TINH MẮT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14896" y="1628800"/>
            <a:ext cx="7432283" cy="49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23"/>
          <p:cNvSpPr txBox="1">
            <a:spLocks noChangeArrowheads="1"/>
          </p:cNvSpPr>
          <p:nvPr/>
        </p:nvSpPr>
        <p:spPr bwMode="auto">
          <a:xfrm>
            <a:off x="323528" y="188640"/>
            <a:ext cx="48592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VÂN DỤNG SÁNG TẠO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67544" y="604138"/>
            <a:ext cx="7560840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Em cùng các bạn đi học về thấy một số bạn chơi đùa trên đường, em sẽ làm gì?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422276" y="3070117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10332" y="3089571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422276" y="4042225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10332" y="4061679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428452" y="5033787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16508" y="5053241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4728" y="3035860"/>
            <a:ext cx="661228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 các bạn không chơi đùa trên đường vì không an toàn.</a:t>
            </a:r>
            <a:endParaRPr lang="en-US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3592" y="4254045"/>
            <a:ext cx="3678508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 chơi cùng các bạn.</a:t>
            </a:r>
            <a:endParaRPr lang="en-US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53592" y="5086341"/>
            <a:ext cx="65934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Vẫn đi bình thường như không có việc gì xảy ra.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5" grpId="1" animBg="1"/>
      <p:bldP spid="11" grpId="0" animBg="1"/>
      <p:bldP spid="14" grpId="0" animBg="1"/>
      <p:bldP spid="15" grpId="0" animBg="1"/>
      <p:bldP spid="16" grpId="0" animBg="1"/>
      <p:bldP spid="9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23"/>
          <p:cNvSpPr txBox="1">
            <a:spLocks noChangeArrowheads="1"/>
          </p:cNvSpPr>
          <p:nvPr/>
        </p:nvSpPr>
        <p:spPr bwMode="auto">
          <a:xfrm>
            <a:off x="323528" y="188640"/>
            <a:ext cx="48592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VÂN DỤNG SÁNG TẠO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67544" y="604138"/>
            <a:ext cx="7560840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413992" y="3035488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02048" y="3054942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413992" y="4007596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02048" y="4027050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420168" y="4999158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08224" y="5018612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620" y="891567"/>
            <a:ext cx="7174904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Em và bạn em muốn qua đường nhưng quãng đường ấy có nhiều xe cộ đi lại, em sẽ làm thế nào để qua đường an toàn?</a:t>
            </a:r>
            <a:endParaRPr lang="en-US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0592" y="3091816"/>
            <a:ext cx="64904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 chờ lúc nào vắng xe sẽ chạy nhanh qua.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7644" y="4033492"/>
            <a:ext cx="64904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Nắm tay cùng nhau cùng xin đường để qua.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7916" y="5163825"/>
            <a:ext cx="3791423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 người lớn dắt qua.</a:t>
            </a:r>
            <a:endParaRPr lang="en-US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6" grpId="0" animBg="1"/>
      <p:bldP spid="6" grpId="0"/>
      <p:bldP spid="9" grpId="0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23"/>
          <p:cNvSpPr txBox="1">
            <a:spLocks noChangeArrowheads="1"/>
          </p:cNvSpPr>
          <p:nvPr/>
        </p:nvSpPr>
        <p:spPr bwMode="auto">
          <a:xfrm>
            <a:off x="323528" y="188640"/>
            <a:ext cx="48592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VÂN DỤNG SÁNG TẠO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67544" y="604138"/>
            <a:ext cx="7560840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403648" y="3212976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91704" y="3232430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403648" y="4185084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291704" y="4204538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409824" y="5176646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297880" y="5196100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276" y="1018132"/>
            <a:ext cx="75608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Những hành vi nào dưới đây gây nguy hiểm trên đường?</a:t>
            </a:r>
            <a:endParaRPr lang="en-US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2502" y="3359376"/>
            <a:ext cx="3387466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 bóng trên đường.</a:t>
            </a:r>
            <a:endParaRPr lang="en-US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4702" y="4381998"/>
            <a:ext cx="5367175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 chạy trên đường vừa nô đùa.</a:t>
            </a:r>
            <a:endParaRPr lang="en-US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9146" y="5370167"/>
            <a:ext cx="19143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2 ý trên.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1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6" grpId="0"/>
      <p:bldP spid="9" grpId="0"/>
      <p:bldP spid="1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23"/>
          <p:cNvSpPr txBox="1">
            <a:spLocks noChangeArrowheads="1"/>
          </p:cNvSpPr>
          <p:nvPr/>
        </p:nvSpPr>
        <p:spPr bwMode="auto">
          <a:xfrm>
            <a:off x="323528" y="188640"/>
            <a:ext cx="48592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VÂN DỤNG SÁNG TẠO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67544" y="604138"/>
            <a:ext cx="7560840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426568" y="3147110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14624" y="3166564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426568" y="4119218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14624" y="4138672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432744" y="5110780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20800" y="5130234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984194"/>
            <a:ext cx="71287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4: Các hành động nào dưới đây khi tham gia giao thông là đúng?</a:t>
            </a:r>
            <a:endParaRPr lang="en-US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5956" y="3138544"/>
            <a:ext cx="650081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Ngồi trên xe ô tô nghiêm túc không mở cửa thò đầu hoặc tay, chân ra ngoài.</a:t>
            </a:r>
            <a:endParaRPr lang="en-US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5116" y="4088807"/>
            <a:ext cx="650326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Ngồi sau xe máy dang hai tay, chân khi xe chạy trên đường.</a:t>
            </a:r>
            <a:endParaRPr lang="en-US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5956" y="5193464"/>
            <a:ext cx="6023059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Bám vào sau xe ô tô khi xe đang chạy.</a:t>
            </a:r>
            <a:endParaRPr lang="en-US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5" grpId="1" animBg="1"/>
      <p:bldP spid="11" grpId="0" animBg="1"/>
      <p:bldP spid="14" grpId="0" animBg="1"/>
      <p:bldP spid="15" grpId="0" animBg="1"/>
      <p:bldP spid="16" grpId="0" animBg="1"/>
      <p:bldP spid="6" grpId="0"/>
      <p:bldP spid="9" grpId="0"/>
      <p:bldP spid="12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23"/>
          <p:cNvSpPr txBox="1">
            <a:spLocks noChangeArrowheads="1"/>
          </p:cNvSpPr>
          <p:nvPr/>
        </p:nvSpPr>
        <p:spPr bwMode="auto">
          <a:xfrm>
            <a:off x="323528" y="188640"/>
            <a:ext cx="48592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VÂN DỤNG SÁNG TẠO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67544" y="604138"/>
            <a:ext cx="7560840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403648" y="3035860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91704" y="3055314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403648" y="4007968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291704" y="4027422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409824" y="4999530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297880" y="5018984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520" y="779438"/>
            <a:ext cx="741682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5: Khi tham gia giao thông, trường hợp nào dưới đây là không an toàn, gây nguy hiểm?</a:t>
            </a:r>
            <a:endParaRPr lang="en-US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4323" y="3211036"/>
            <a:ext cx="48782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 qua đường cùng người lớn.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4323" y="4007968"/>
            <a:ext cx="6370045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đội mũ bảo hiểm khi ngồi trên xe mô tô, xe máy.</a:t>
            </a:r>
            <a:endParaRPr lang="en-US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14323" y="5155377"/>
            <a:ext cx="5096267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 xe đạp chở 1 người ngồi sau.</a:t>
            </a:r>
            <a:endParaRPr lang="en-US" sz="2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6" grpId="0" animBg="1"/>
      <p:bldP spid="6" grpId="0"/>
      <p:bldP spid="9" grpId="0"/>
      <p:bldP spid="12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23"/>
          <p:cNvSpPr txBox="1">
            <a:spLocks noChangeArrowheads="1"/>
          </p:cNvSpPr>
          <p:nvPr/>
        </p:nvSpPr>
        <p:spPr bwMode="auto">
          <a:xfrm>
            <a:off x="323528" y="188640"/>
            <a:ext cx="48592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IV- VÂN DỤNG SÁNG TẠO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67544" y="623592"/>
            <a:ext cx="7560840" cy="20162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1403648" y="3068960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291704" y="3088414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403648" y="4041068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91704" y="4060522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409824" y="5032630"/>
            <a:ext cx="6624736" cy="8640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297880" y="5052084"/>
            <a:ext cx="822960" cy="82518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184" y="769490"/>
            <a:ext cx="734529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6: Em được người lớn đèo bằng xe máy đi trên đường, em phải ngồi thế nào cho an toàn?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3064" y="3184368"/>
            <a:ext cx="5925020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 mũ bảo hiểm và ngồi trước người lớn.</a:t>
            </a:r>
            <a:endParaRPr lang="en-US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912" y="4019586"/>
            <a:ext cx="658047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 mũ bảo hiểm, ngồi sau người lớn và bám chắc vào người lớn.</a:t>
            </a:r>
            <a:endParaRPr lang="en-US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064" y="5177958"/>
            <a:ext cx="5625258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 mũ bảo hiểm và ngồi sau người lớn.</a:t>
            </a:r>
            <a:endParaRPr lang="en-US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6" grpId="0" animBg="1"/>
      <p:bldP spid="6" grpId="0"/>
      <p:bldP spid="9" grpId="0"/>
      <p:bldP spid="12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23528" y="1884025"/>
            <a:ext cx="936104" cy="100811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75656" y="1560860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685"/>
            <a:ext cx="3491880" cy="27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gray">
          <a:xfrm>
            <a:off x="4263806" y="633591"/>
            <a:ext cx="4812909" cy="110906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1BAFC3"/>
              </a:gs>
              <a:gs pos="100000">
                <a:srgbClr val="1BAFC3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"/>
          <p:cNvGrpSpPr>
            <a:grpSpLocks/>
          </p:cNvGrpSpPr>
          <p:nvPr/>
        </p:nvGrpSpPr>
        <p:grpSpPr bwMode="auto">
          <a:xfrm>
            <a:off x="3453899" y="634589"/>
            <a:ext cx="1409505" cy="1108075"/>
            <a:chOff x="3851275" y="1362075"/>
            <a:chExt cx="1108075" cy="1108075"/>
          </a:xfrm>
        </p:grpSpPr>
        <p:pic>
          <p:nvPicPr>
            <p:cNvPr id="11" name="Picture 9" descr="RY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5" y="1362075"/>
              <a:ext cx="110807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Hộp_Văn_Bản 30"/>
            <p:cNvSpPr txBox="1"/>
            <p:nvPr/>
          </p:nvSpPr>
          <p:spPr>
            <a:xfrm>
              <a:off x="4261941" y="1665810"/>
              <a:ext cx="28803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vi-VN" sz="2400" dirty="0">
                  <a:ln w="18415" cmpd="sng">
                    <a:solidFill>
                      <a:prstClr val="black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Nhóm 42"/>
          <p:cNvGrpSpPr>
            <a:grpSpLocks/>
          </p:cNvGrpSpPr>
          <p:nvPr/>
        </p:nvGrpSpPr>
        <p:grpSpPr bwMode="auto">
          <a:xfrm>
            <a:off x="4260005" y="2317126"/>
            <a:ext cx="4765253" cy="1081088"/>
            <a:chOff x="4605541" y="2709040"/>
            <a:chExt cx="3960000" cy="1080000"/>
          </a:xfrm>
        </p:grpSpPr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4605541" y="2709040"/>
              <a:ext cx="3960000" cy="1080000"/>
              <a:chOff x="4320" y="1152"/>
              <a:chExt cx="414" cy="402"/>
            </a:xfrm>
          </p:grpSpPr>
          <p:sp>
            <p:nvSpPr>
              <p:cNvPr id="16" name="AutoShape 8"/>
              <p:cNvSpPr>
                <a:spLocks noChangeArrowheads="1"/>
              </p:cNvSpPr>
              <p:nvPr/>
            </p:nvSpPr>
            <p:spPr bwMode="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646ADE"/>
                  </a:gs>
                  <a:gs pos="100000">
                    <a:srgbClr val="646ADE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gray">
              <a:xfrm>
                <a:off x="4334" y="1178"/>
                <a:ext cx="206" cy="201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46ADE">
                      <a:gamma/>
                      <a:tint val="48627"/>
                      <a:invGamma/>
                    </a:srgbClr>
                  </a:gs>
                  <a:gs pos="50000">
                    <a:srgbClr val="646ADE">
                      <a:alpha val="0"/>
                    </a:srgbClr>
                  </a:gs>
                  <a:gs pos="100000">
                    <a:srgbClr val="646ADE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Hình chữ nhật 23"/>
            <p:cNvSpPr>
              <a:spLocks noChangeArrowheads="1"/>
            </p:cNvSpPr>
            <p:nvPr/>
          </p:nvSpPr>
          <p:spPr bwMode="auto">
            <a:xfrm>
              <a:off x="5152654" y="2795412"/>
              <a:ext cx="3114765" cy="88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vi-VN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diện tín hiệu và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vi-VN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phương tiện giao thông</a:t>
              </a:r>
            </a:p>
          </p:txBody>
        </p:sp>
      </p:grpSp>
      <p:grpSp>
        <p:nvGrpSpPr>
          <p:cNvPr id="18" name="Nhóm 1"/>
          <p:cNvGrpSpPr>
            <a:grpSpLocks/>
          </p:cNvGrpSpPr>
          <p:nvPr/>
        </p:nvGrpSpPr>
        <p:grpSpPr bwMode="auto">
          <a:xfrm>
            <a:off x="3453898" y="2285431"/>
            <a:ext cx="1409505" cy="1108075"/>
            <a:chOff x="3851275" y="1362075"/>
            <a:chExt cx="1108075" cy="1108075"/>
          </a:xfrm>
        </p:grpSpPr>
        <p:pic>
          <p:nvPicPr>
            <p:cNvPr id="19" name="Picture 9" descr="RY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5" y="1362075"/>
              <a:ext cx="110807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Hộp_Văn_Bản 30"/>
            <p:cNvSpPr txBox="1"/>
            <p:nvPr/>
          </p:nvSpPr>
          <p:spPr>
            <a:xfrm>
              <a:off x="4261941" y="1665810"/>
              <a:ext cx="28803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vi-VN" sz="2400" dirty="0" smtClean="0">
                  <a:ln w="18415" cmpd="sng">
                    <a:solidFill>
                      <a:prstClr val="black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24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Nhóm 43"/>
          <p:cNvGrpSpPr>
            <a:grpSpLocks/>
          </p:cNvGrpSpPr>
          <p:nvPr/>
        </p:nvGrpSpPr>
        <p:grpSpPr bwMode="auto">
          <a:xfrm>
            <a:off x="4412683" y="3957392"/>
            <a:ext cx="4667152" cy="1079500"/>
            <a:chOff x="4605541" y="4149200"/>
            <a:chExt cx="3960000" cy="1080000"/>
          </a:xfrm>
        </p:grpSpPr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4605541" y="4149200"/>
              <a:ext cx="3960000" cy="1080000"/>
              <a:chOff x="4320" y="1152"/>
              <a:chExt cx="414" cy="402"/>
            </a:xfrm>
          </p:grpSpPr>
          <p:sp>
            <p:nvSpPr>
              <p:cNvPr id="24" name="AutoShape 15"/>
              <p:cNvSpPr>
                <a:spLocks noChangeArrowheads="1"/>
              </p:cNvSpPr>
              <p:nvPr/>
            </p:nvSpPr>
            <p:spPr bwMode="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solidFill>
                <a:srgbClr val="7030A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gray">
              <a:xfrm>
                <a:off x="4334" y="1178"/>
                <a:ext cx="206" cy="201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8BF1D">
                      <a:gamma/>
                      <a:tint val="48627"/>
                      <a:invGamma/>
                    </a:srgbClr>
                  </a:gs>
                  <a:gs pos="50000">
                    <a:srgbClr val="98BF1D">
                      <a:alpha val="0"/>
                    </a:srgbClr>
                  </a:gs>
                  <a:gs pos="100000">
                    <a:srgbClr val="98BF1D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Hình chữ nhật 24"/>
            <p:cNvSpPr>
              <a:spLocks noChangeArrowheads="1"/>
            </p:cNvSpPr>
            <p:nvPr/>
          </p:nvSpPr>
          <p:spPr bwMode="auto">
            <a:xfrm>
              <a:off x="5065953" y="4468362"/>
              <a:ext cx="2531458" cy="42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vi-VN" alt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toàn giao thông</a:t>
              </a:r>
              <a:endParaRPr lang="vi-VN" alt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Nhóm 3"/>
          <p:cNvGrpSpPr>
            <a:grpSpLocks/>
          </p:cNvGrpSpPr>
          <p:nvPr/>
        </p:nvGrpSpPr>
        <p:grpSpPr bwMode="auto">
          <a:xfrm>
            <a:off x="3491880" y="3934735"/>
            <a:ext cx="1409505" cy="1108075"/>
            <a:chOff x="3169013" y="4185844"/>
            <a:chExt cx="1108075" cy="1108075"/>
          </a:xfrm>
        </p:grpSpPr>
        <p:pic>
          <p:nvPicPr>
            <p:cNvPr id="27" name="Picture 9" descr="RY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013" y="4185844"/>
              <a:ext cx="110807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Hộp_Văn_Bản 32"/>
            <p:cNvSpPr txBox="1"/>
            <p:nvPr/>
          </p:nvSpPr>
          <p:spPr>
            <a:xfrm>
              <a:off x="3604866" y="4502353"/>
              <a:ext cx="28803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vi-VN" sz="2400" dirty="0">
                  <a:ln w="18415" cmpd="sng">
                    <a:solidFill>
                      <a:prstClr val="black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9" name="Nhóm 44"/>
          <p:cNvGrpSpPr>
            <a:grpSpLocks/>
          </p:cNvGrpSpPr>
          <p:nvPr/>
        </p:nvGrpSpPr>
        <p:grpSpPr bwMode="auto">
          <a:xfrm>
            <a:off x="3795471" y="5447303"/>
            <a:ext cx="5283580" cy="1081087"/>
            <a:chOff x="3946514" y="5517352"/>
            <a:chExt cx="4619027" cy="1080000"/>
          </a:xfrm>
        </p:grpSpPr>
        <p:grpSp>
          <p:nvGrpSpPr>
            <p:cNvPr id="30" name="Group 14"/>
            <p:cNvGrpSpPr>
              <a:grpSpLocks/>
            </p:cNvGrpSpPr>
            <p:nvPr/>
          </p:nvGrpSpPr>
          <p:grpSpPr bwMode="auto">
            <a:xfrm>
              <a:off x="4605541" y="5517352"/>
              <a:ext cx="3960000" cy="1080000"/>
              <a:chOff x="4320" y="1152"/>
              <a:chExt cx="414" cy="402"/>
            </a:xfrm>
          </p:grpSpPr>
          <p:sp>
            <p:nvSpPr>
              <p:cNvPr id="32" name="AutoShape 15"/>
              <p:cNvSpPr>
                <a:spLocks noChangeArrowheads="1"/>
              </p:cNvSpPr>
              <p:nvPr/>
            </p:nvSpPr>
            <p:spPr bwMode="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solidFill>
                <a:srgbClr val="002060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gray">
              <a:xfrm>
                <a:off x="4334" y="1178"/>
                <a:ext cx="206" cy="201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8BF1D">
                      <a:gamma/>
                      <a:tint val="48627"/>
                      <a:invGamma/>
                    </a:srgbClr>
                  </a:gs>
                  <a:gs pos="50000">
                    <a:srgbClr val="98BF1D">
                      <a:alpha val="0"/>
                    </a:srgbClr>
                  </a:gs>
                  <a:gs pos="100000">
                    <a:srgbClr val="98BF1D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ker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Hình chữ nhật 25"/>
            <p:cNvSpPr>
              <a:spLocks noChangeArrowheads="1"/>
            </p:cNvSpPr>
            <p:nvPr/>
          </p:nvSpPr>
          <p:spPr bwMode="auto">
            <a:xfrm>
              <a:off x="3946514" y="5812722"/>
              <a:ext cx="4572000" cy="42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vi-VN" alt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sáng tạo</a:t>
              </a:r>
              <a:endParaRPr lang="vi-VN" alt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Nhóm 4"/>
          <p:cNvGrpSpPr>
            <a:grpSpLocks/>
          </p:cNvGrpSpPr>
          <p:nvPr/>
        </p:nvGrpSpPr>
        <p:grpSpPr bwMode="auto">
          <a:xfrm>
            <a:off x="3491880" y="5420315"/>
            <a:ext cx="1426492" cy="1108075"/>
            <a:chOff x="3851275" y="5503863"/>
            <a:chExt cx="1108075" cy="1108075"/>
          </a:xfrm>
        </p:grpSpPr>
        <p:pic>
          <p:nvPicPr>
            <p:cNvPr id="35" name="Picture 9" descr="RY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5" y="5503863"/>
              <a:ext cx="110807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Hộp_Văn_Bản 33"/>
            <p:cNvSpPr txBox="1"/>
            <p:nvPr/>
          </p:nvSpPr>
          <p:spPr>
            <a:xfrm>
              <a:off x="4261941" y="5826518"/>
              <a:ext cx="28803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vi-VN" sz="2400">
                  <a:ln w="18415" cmpd="sng">
                    <a:solidFill>
                      <a:prstClr val="black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84816" y="3050831"/>
            <a:ext cx="26991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vi-VN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48064" y="865460"/>
            <a:ext cx="26991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vi-VN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ình chữ nhật 23"/>
          <p:cNvSpPr>
            <a:spLocks noChangeArrowheads="1"/>
          </p:cNvSpPr>
          <p:nvPr/>
        </p:nvSpPr>
        <p:spPr bwMode="auto">
          <a:xfrm>
            <a:off x="4979943" y="926075"/>
            <a:ext cx="407656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066800" eaLnBrk="1" hangingPunct="1">
              <a:lnSpc>
                <a:spcPct val="90000"/>
              </a:lnSpc>
              <a:spcAft>
                <a:spcPct val="35000"/>
              </a:spcAft>
            </a:pPr>
            <a:r>
              <a:rPr lang="vi-VN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đầu giờ- Warup</a:t>
            </a:r>
            <a:endParaRPr lang="vi-VN" alt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23"/>
          <p:cNvSpPr txBox="1">
            <a:spLocks noChangeArrowheads="1"/>
          </p:cNvSpPr>
          <p:nvPr/>
        </p:nvSpPr>
        <p:spPr bwMode="auto">
          <a:xfrm>
            <a:off x="457200" y="188640"/>
            <a:ext cx="61646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Khởi động đầu giờ- Warup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23527" y="1288040"/>
            <a:ext cx="7920880" cy="2281715"/>
          </a:xfrm>
          <a:prstGeom prst="horizontalScroll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 Lúc trẻ mình đen mượt mà</a:t>
            </a:r>
            <a:b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già mình trắng, ấy là tôi đây</a:t>
            </a:r>
            <a:b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6861" y="795542"/>
            <a:ext cx="56012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 VỀ BỘ PHẬN CƠ THỂ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789040"/>
            <a:ext cx="1438275" cy="2562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4793153"/>
            <a:ext cx="17972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 TÓC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23"/>
          <p:cNvSpPr txBox="1">
            <a:spLocks noChangeArrowheads="1"/>
          </p:cNvSpPr>
          <p:nvPr/>
        </p:nvSpPr>
        <p:spPr bwMode="auto">
          <a:xfrm>
            <a:off x="457200" y="188640"/>
            <a:ext cx="61646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Khởi động đầu giờ- Warup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23527" y="1288040"/>
            <a:ext cx="7920880" cy="2281715"/>
          </a:xfrm>
          <a:prstGeom prst="horizontalScroll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Lưng đi trước, bụng đi sau</a:t>
            </a:r>
            <a:b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mắt ở dưới, cái đầu ở trên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6861" y="795542"/>
            <a:ext cx="56012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 VỀ BỘ PHẬN CƠ THỂ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4793152"/>
            <a:ext cx="12939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61" y="3713877"/>
            <a:ext cx="2231654" cy="27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23"/>
          <p:cNvSpPr txBox="1">
            <a:spLocks noChangeArrowheads="1"/>
          </p:cNvSpPr>
          <p:nvPr/>
        </p:nvSpPr>
        <p:spPr bwMode="auto">
          <a:xfrm>
            <a:off x="457200" y="188640"/>
            <a:ext cx="61646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Khởi động đầu giờ- Warup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79512" y="795542"/>
            <a:ext cx="8748463" cy="3712103"/>
          </a:xfrm>
          <a:prstGeom prst="horizontalScroll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13: </a:t>
            </a:r>
            <a:endParaRPr lang="vi-VN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một trái như trái đào</a:t>
            </a:r>
            <a:b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mưa, không gió ,lúc nào cũng rung</a:t>
            </a:r>
            <a:b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bên, hai lá màu hồng</a:t>
            </a:r>
            <a:b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 đưa, chẳng đẩy, phập phồng chẳng ngơi?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6860" y="795542"/>
            <a:ext cx="56012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 VỀ BỘ PHẬN CƠ THỂ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2550" y="5086586"/>
            <a:ext cx="2622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 TIM</a:t>
            </a:r>
          </a:p>
          <a:p>
            <a:pPr algn="ctr"/>
            <a:r>
              <a:rPr lang="vi-VN" sz="3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LÁ PHỔI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08" y="4507645"/>
            <a:ext cx="3270092" cy="2377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" y="4491199"/>
            <a:ext cx="2962017" cy="22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404825" y="5110267"/>
            <a:ext cx="3544476" cy="16717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18289" y="3296413"/>
            <a:ext cx="3544476" cy="16717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04825" y="1423962"/>
            <a:ext cx="3544476" cy="16717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23"/>
          <p:cNvSpPr txBox="1">
            <a:spLocks noChangeArrowheads="1"/>
          </p:cNvSpPr>
          <p:nvPr/>
        </p:nvSpPr>
        <p:spPr bwMode="auto">
          <a:xfrm>
            <a:off x="439936" y="116632"/>
            <a:ext cx="752282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NHẬN DIỆN TÍN HIỆU GIAO THÔNG- </a:t>
            </a:r>
          </a:p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TIỆN GIAO THÔNG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1" y="1119246"/>
            <a:ext cx="3147805" cy="563215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471333" y="2080099"/>
            <a:ext cx="936104" cy="576064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555776" y="783955"/>
            <a:ext cx="5673683" cy="3744416"/>
          </a:xfrm>
          <a:prstGeom prst="cloudCallout">
            <a:avLst>
              <a:gd name="adj1" fmla="val -58037"/>
              <a:gd name="adj2" fmla="val 548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spcAft>
                <a:spcPts val="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CÓ  TÍN HIỆU ĐÈN</a:t>
            </a:r>
            <a:r>
              <a:rPr lang="vi-VN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 THAM GIA GIAO THÔNG PHẢI LÀM GÌ?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2522"/>
            <a:ext cx="1629002" cy="27054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98415" y="1650660"/>
            <a:ext cx="39356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7625">
              <a:spcAft>
                <a:spcPts val="0"/>
              </a:spcAft>
            </a:pP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đèn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đèn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dừng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68721" y="3778594"/>
            <a:ext cx="936104" cy="576064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468721" y="5409810"/>
            <a:ext cx="936104" cy="576064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5853" y="3587689"/>
            <a:ext cx="39356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7625">
              <a:spcAft>
                <a:spcPts val="0"/>
              </a:spcAft>
            </a:pP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đèn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vàng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dừng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52817" y="5230979"/>
            <a:ext cx="3544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7" grpId="0" animBg="1"/>
      <p:bldP spid="8" grpId="0" animBg="1"/>
      <p:bldP spid="8" grpId="1" animBg="1"/>
      <p:bldP spid="12" grpId="0"/>
      <p:bldP spid="13" grpId="0" animBg="1"/>
      <p:bldP spid="14" grpId="0" animBg="1"/>
      <p:bldP spid="1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23"/>
          <p:cNvSpPr txBox="1">
            <a:spLocks noChangeArrowheads="1"/>
          </p:cNvSpPr>
          <p:nvPr/>
        </p:nvSpPr>
        <p:spPr bwMode="auto">
          <a:xfrm>
            <a:off x="439936" y="116632"/>
            <a:ext cx="752282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II- NHẬN DIỆN TÍN HIỆU GIAO THÔNG- </a:t>
            </a:r>
          </a:p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PHƯƠNG TIỆN GIAO THÔNG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4" descr="Bài thơ &quot; Đèn Giao Thông&quot; TG My Tra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6" y="1109646"/>
            <a:ext cx="7519971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1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23"/>
          <p:cNvSpPr txBox="1">
            <a:spLocks noChangeArrowheads="1"/>
          </p:cNvSpPr>
          <p:nvPr/>
        </p:nvSpPr>
        <p:spPr bwMode="auto">
          <a:xfrm>
            <a:off x="439936" y="116632"/>
            <a:ext cx="752282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II- NHẬN DIỆN TÍN HIỆU GIAO THÔNG- </a:t>
            </a:r>
          </a:p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PHƯƠNG TIỆN GIAO THÔNG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98352"/>
            <a:ext cx="3556000" cy="285072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211960" y="1097274"/>
            <a:ext cx="4608512" cy="2691766"/>
          </a:xfrm>
          <a:prstGeom prst="cloudCallout">
            <a:avLst>
              <a:gd name="adj1" fmla="val -58037"/>
              <a:gd name="adj2" fmla="val 548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spcAft>
                <a:spcPts val="0"/>
              </a:spcAft>
            </a:pPr>
            <a:r>
              <a:rPr lang="vi-VN" sz="25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THEO EM ĐI BỘ NHƯ THẾ NÀO ĐỂ ĐẢM BẢO AN TOÀN</a:t>
            </a:r>
            <a:endParaRPr lang="en-US" sz="25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96000" y="4149080"/>
            <a:ext cx="3600400" cy="25820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Không thực hiện các hành vi nguy hiểm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 bộ, chạy nhảy dưới lòng đường.</a:t>
            </a:r>
          </a:p>
          <a:p>
            <a:pPr marL="285750" indent="-285750">
              <a:buFontTx/>
              <a:buChar char="-"/>
            </a:pP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Đột ngột chạy xuống lòng đường.</a:t>
            </a:r>
          </a:p>
          <a:p>
            <a:pPr marL="285750" indent="-285750">
              <a:buFontTx/>
              <a:buChar char="-"/>
            </a:pP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 dàn hàng ngang.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4149080"/>
            <a:ext cx="5364088" cy="26145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Cách đi đúng</a:t>
            </a:r>
          </a:p>
          <a:p>
            <a:pPr marL="285750" indent="-285750" algn="just">
              <a:buFontTx/>
              <a:buChar char="-"/>
            </a:pP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Phải đi trên vỉa hè, lề đường. Ở những nơi không có hè phố, lề đường phải đi sát mép đường bên phải theo chiều đi của mình.</a:t>
            </a:r>
          </a:p>
          <a:p>
            <a:pPr marL="285750" indent="-285750" algn="just">
              <a:buFontTx/>
              <a:buChar char="-"/>
            </a:pP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Mắt luôn quan sắt để tránh các vật cản trên đường, tai lắng nghe âm thanh, tín hiệu cảnh báo nguy hiểm.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23"/>
          <p:cNvSpPr txBox="1">
            <a:spLocks noChangeArrowheads="1"/>
          </p:cNvSpPr>
          <p:nvPr/>
        </p:nvSpPr>
        <p:spPr bwMode="auto">
          <a:xfrm>
            <a:off x="439936" y="116632"/>
            <a:ext cx="752282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0" rIns="45720" bIns="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II- NHẬN DIỆN TÍN HIỆU GIAO THÔNG- </a:t>
            </a:r>
          </a:p>
          <a:p>
            <a:pPr defTabSz="1066800">
              <a:lnSpc>
                <a:spcPct val="90000"/>
              </a:lnSpc>
              <a:spcAft>
                <a:spcPct val="35000"/>
              </a:spcAft>
            </a:pPr>
            <a:r>
              <a:rPr lang="vi-VN" alt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PHƯƠNG TIỆN GIAO THÔNG</a:t>
            </a:r>
            <a:endParaRPr lang="vi-VN" altLang="en-US" sz="3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96894" y="1109211"/>
            <a:ext cx="8075506" cy="57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1597</TotalTime>
  <Words>791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Thuy</cp:lastModifiedBy>
  <cp:revision>427</cp:revision>
  <dcterms:created xsi:type="dcterms:W3CDTF">2017-03-03T15:08:34Z</dcterms:created>
  <dcterms:modified xsi:type="dcterms:W3CDTF">2023-09-17T13:37:27Z</dcterms:modified>
</cp:coreProperties>
</file>