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9" r:id="rId3"/>
    <p:sldMasterId id="2147483741" r:id="rId4"/>
    <p:sldMasterId id="2147483768" r:id="rId5"/>
    <p:sldMasterId id="2147483781" r:id="rId6"/>
  </p:sldMasterIdLst>
  <p:notesMasterIdLst>
    <p:notesMasterId r:id="rId32"/>
  </p:notesMasterIdLst>
  <p:sldIdLst>
    <p:sldId id="497" r:id="rId7"/>
    <p:sldId id="470" r:id="rId8"/>
    <p:sldId id="498" r:id="rId9"/>
    <p:sldId id="491" r:id="rId10"/>
    <p:sldId id="527" r:id="rId11"/>
    <p:sldId id="528" r:id="rId12"/>
    <p:sldId id="500" r:id="rId13"/>
    <p:sldId id="419" r:id="rId14"/>
    <p:sldId id="495" r:id="rId15"/>
    <p:sldId id="512" r:id="rId16"/>
    <p:sldId id="513" r:id="rId17"/>
    <p:sldId id="515" r:id="rId18"/>
    <p:sldId id="517" r:id="rId19"/>
    <p:sldId id="522" r:id="rId20"/>
    <p:sldId id="508" r:id="rId21"/>
    <p:sldId id="510" r:id="rId22"/>
    <p:sldId id="525" r:id="rId23"/>
    <p:sldId id="542" r:id="rId24"/>
    <p:sldId id="536" r:id="rId25"/>
    <p:sldId id="538" r:id="rId26"/>
    <p:sldId id="540" r:id="rId27"/>
    <p:sldId id="529" r:id="rId28"/>
    <p:sldId id="534" r:id="rId29"/>
    <p:sldId id="535" r:id="rId30"/>
    <p:sldId id="422" r:id="rId31"/>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488"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6/5/2023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377728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72277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pPr defTabSz="914400">
                <a:defRPr/>
              </a:pPr>
              <a:t>16</a:t>
            </a:fld>
            <a:endParaRPr lang="zh-CN" altLang="en-US">
              <a:solidFill>
                <a:prstClr val="black"/>
              </a:solidFill>
              <a:ea typeface="inpin heiti" charset="-122"/>
            </a:endParaRPr>
          </a:p>
        </p:txBody>
      </p:sp>
    </p:spTree>
    <p:extLst>
      <p:ext uri="{BB962C8B-B14F-4D97-AF65-F5344CB8AC3E}">
        <p14:creationId xmlns:p14="http://schemas.microsoft.com/office/powerpoint/2010/main" val="303744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2023/6/5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93758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2023/6/5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4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70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4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8672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7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6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58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marL="0" marR="0" lvl="0" indent="0" algn="l" defTabSz="914018"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532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03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3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86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xmlns=""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a16="http://schemas.microsoft.com/office/drawing/2014/main" xmlns=""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6/5/2023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2023/6/5</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20"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 id="2147483679" r:id="rId17"/>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4018"/>
            <a:fld id="{1D8BD707-D9CF-40AE-B4C6-C98DA3205C09}" type="datetimeFigureOut">
              <a:rPr lang="en-US" smtClean="0"/>
              <a:pPr defTabSz="914018"/>
              <a:t>6/5/2023</a:t>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4018"/>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4018"/>
            <a:fld id="{B6F15528-21DE-4FAA-801E-634DDDAF4B2B}" type="slidenum">
              <a:rPr lang="en-US" smtClean="0"/>
              <a:pPr defTabSz="914018"/>
              <a:t>‹#›</a:t>
            </a:fld>
            <a:endParaRPr lang="en-US"/>
          </a:p>
        </p:txBody>
      </p:sp>
    </p:spTree>
    <p:extLst>
      <p:ext uri="{BB962C8B-B14F-4D97-AF65-F5344CB8AC3E}">
        <p14:creationId xmlns:p14="http://schemas.microsoft.com/office/powerpoint/2010/main" val="23412847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018" rtl="0" eaLnBrk="1" latinLnBrk="0" hangingPunct="1">
        <a:spcBef>
          <a:spcPct val="0"/>
        </a:spcBef>
        <a:buNone/>
        <a:defRPr sz="2800" kern="1200" cap="all" baseline="0">
          <a:solidFill>
            <a:schemeClr val="tx1"/>
          </a:solidFill>
          <a:latin typeface="+mj-lt"/>
          <a:ea typeface="+mj-ea"/>
          <a:cs typeface="+mj-cs"/>
        </a:defRPr>
      </a:lvl1pPr>
    </p:titleStyle>
    <p:bodyStyle>
      <a:lvl1pPr marL="342749" indent="-342749" algn="l" defTabSz="914018"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22"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420"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0935"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433"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820" indent="-173922"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624"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22"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206"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6/5/2023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26.jp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37630"/>
            <a:ext cx="6381750" cy="3488630"/>
          </a:xfrm>
          <a:prstGeom prst="rect">
            <a:avLst/>
          </a:prstGeom>
        </p:spPr>
      </p:pic>
      <p:pic>
        <p:nvPicPr>
          <p:cNvPr id="32" name="图片 31">
            <a:extLst>
              <a:ext uri="{FF2B5EF4-FFF2-40B4-BE49-F238E27FC236}">
                <a16:creationId xmlns:a16="http://schemas.microsoft.com/office/drawing/2014/main" xmlns="" id="{8AAD1EA6-E8F1-46EE-89FF-4B89751B8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14" y="133350"/>
            <a:ext cx="1506333" cy="1502262"/>
          </a:xfrm>
          <a:prstGeom prst="rect">
            <a:avLst/>
          </a:prstGeom>
        </p:spPr>
      </p:pic>
      <p:pic>
        <p:nvPicPr>
          <p:cNvPr id="33" name="图片 32">
            <a:extLst>
              <a:ext uri="{FF2B5EF4-FFF2-40B4-BE49-F238E27FC236}">
                <a16:creationId xmlns:a16="http://schemas.microsoft.com/office/drawing/2014/main" xmlns="" id="{065275D9-114E-42C3-801D-0847221E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 y="1"/>
            <a:ext cx="2828845" cy="2842022"/>
          </a:xfrm>
          <a:prstGeom prst="rect">
            <a:avLst/>
          </a:prstGeom>
        </p:spPr>
      </p:pic>
      <p:pic>
        <p:nvPicPr>
          <p:cNvPr id="34" name="图片 33">
            <a:extLst>
              <a:ext uri="{FF2B5EF4-FFF2-40B4-BE49-F238E27FC236}">
                <a16:creationId xmlns:a16="http://schemas.microsoft.com/office/drawing/2014/main" xmlns="" id="{B3F23126-D866-41BA-A8E7-ADBAE6E561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a16="http://schemas.microsoft.com/office/drawing/2014/main" xmlns="" id="{39DB91B1-89FF-4053-83AE-20D36952C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a16="http://schemas.microsoft.com/office/drawing/2014/main" xmlns=""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a16="http://schemas.microsoft.com/office/drawing/2014/main" xmlns="" id="{F20F34C4-9832-402E-9D49-33117AB83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a16="http://schemas.microsoft.com/office/drawing/2014/main" xmlns="" id="{839A2A9F-C718-460E-8FB7-322116AA8F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a16="http://schemas.microsoft.com/office/drawing/2014/main" xmlns="" id="{5E5D0B11-33B0-49C3-BD54-3E9B25F1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a16="http://schemas.microsoft.com/office/drawing/2014/main" xmlns="" id="{305F0C80-8940-4247-A773-91D217893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a16="http://schemas.microsoft.com/office/drawing/2014/main" xmlns="" id="{279D5407-426E-4909-85F8-E3E220F68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a16="http://schemas.microsoft.com/office/drawing/2014/main" xmlns="" id="{B70EB471-F3FC-43DB-8A8D-BF5C1FC599EA}"/>
                </a:ext>
              </a:extLst>
            </p:cNvPr>
            <p:cNvPicPr>
              <a:picLocks noChangeAspect="1"/>
            </p:cNvPicPr>
            <p:nvPr/>
          </p:nvPicPr>
          <p:blipFill rotWithShape="1">
            <a:blip r:embed="rId12">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a16="http://schemas.microsoft.com/office/drawing/2014/main" xmlns="" id="{1501FE40-5AD4-49A4-9147-CB17CCA9A168}"/>
              </a:ext>
            </a:extLst>
          </p:cNvPr>
          <p:cNvSpPr/>
          <p:nvPr/>
        </p:nvSpPr>
        <p:spPr>
          <a:xfrm>
            <a:off x="1524028" y="1352551"/>
            <a:ext cx="6400772" cy="2862288"/>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5000" b="1" dirty="0" err="1" smtClean="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5000" b="1" dirty="0" smtClean="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UỐNG</a:t>
            </a:r>
            <a:r>
              <a:rPr lang="en-US" sz="5000" b="1" dirty="0" smtClean="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lvl="1" algn="ctr" defTabSz="514145">
              <a:lnSpc>
                <a:spcPct val="120000"/>
              </a:lnSpc>
              <a:defRPr/>
            </a:pPr>
            <a:r>
              <a:rPr lang="en-US" sz="5000" b="1" dirty="0" err="1" smtClean="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HẰNG</a:t>
            </a:r>
            <a:r>
              <a:rPr lang="en-US" sz="5000" b="1" dirty="0" smtClean="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endParaRPr lang="en-US" sz="50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dirty="0"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a:t>
            </a:r>
            <a:r>
              <a:rPr lang="en-US" sz="5000" b="1" dirty="0" smtClean="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50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a16="http://schemas.microsoft.com/office/drawing/2014/main" xmlns="" id="{D4E6832F-60C0-40F1-A239-C3DFC75CC753}"/>
              </a:ext>
            </a:extLst>
          </p:cNvPr>
          <p:cNvSpPr/>
          <p:nvPr/>
        </p:nvSpPr>
        <p:spPr>
          <a:xfrm>
            <a:off x="3723431" y="706441"/>
            <a:ext cx="1936680" cy="723241"/>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4100" u="sng">
                <a:solidFill>
                  <a:srgbClr val="002060"/>
                </a:solidFill>
                <a:latin typeface="微软雅黑" panose="020B0503020204020204" pitchFamily="34" charset="-122"/>
                <a:ea typeface="微软雅黑" panose="020B0503020204020204" pitchFamily="34" charset="-122"/>
              </a:rPr>
              <a:t>BÀI </a:t>
            </a:r>
            <a:r>
              <a:rPr lang="en-US" altLang="zh-CN" sz="4100" u="sng" smtClean="0">
                <a:solidFill>
                  <a:srgbClr val="002060"/>
                </a:solidFill>
                <a:latin typeface="微软雅黑" panose="020B0503020204020204" pitchFamily="34" charset="-122"/>
                <a:ea typeface="微软雅黑" panose="020B0503020204020204" pitchFamily="34" charset="-122"/>
              </a:rPr>
              <a:t>22</a:t>
            </a:r>
            <a:r>
              <a:rPr lang="en-US" altLang="zh-CN" sz="4100" smtClean="0">
                <a:solidFill>
                  <a:srgbClr val="002060"/>
                </a:solidFill>
                <a:latin typeface="微软雅黑" panose="020B0503020204020204" pitchFamily="34" charset="-122"/>
                <a:ea typeface="微软雅黑" panose="020B0503020204020204" pitchFamily="34" charset="-122"/>
              </a:rPr>
              <a:t>:</a:t>
            </a:r>
            <a:endParaRPr lang="zh-CN" altLang="en-US" sz="4100" dirty="0">
              <a:solidFill>
                <a:srgbClr val="002060"/>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2971800" y="133350"/>
            <a:ext cx="3733800" cy="646331"/>
          </a:xfrm>
          <a:prstGeom prst="rect">
            <a:avLst/>
          </a:prstGeom>
          <a:noFill/>
        </p:spPr>
        <p:txBody>
          <a:bodyPr wrap="square" rtlCol="0">
            <a:spAutoFit/>
          </a:bodyPr>
          <a:lstStyle/>
          <a:p>
            <a:r>
              <a:rPr lang="en-US" sz="3600" b="1" dirty="0" err="1" smtClean="0"/>
              <a:t>Tự</a:t>
            </a:r>
            <a:r>
              <a:rPr lang="en-US" sz="3600" b="1" dirty="0" smtClean="0"/>
              <a:t> </a:t>
            </a:r>
            <a:r>
              <a:rPr lang="en-US" sz="3600" b="1" dirty="0" err="1" smtClean="0"/>
              <a:t>nhiên</a:t>
            </a:r>
            <a:r>
              <a:rPr lang="en-US" sz="3600" b="1" dirty="0" smtClean="0"/>
              <a:t> </a:t>
            </a:r>
            <a:r>
              <a:rPr lang="en-US" sz="3600" b="1" dirty="0" err="1" smtClean="0"/>
              <a:t>và</a:t>
            </a:r>
            <a:r>
              <a:rPr lang="en-US" sz="3600" b="1" dirty="0" smtClean="0"/>
              <a:t> </a:t>
            </a:r>
            <a:r>
              <a:rPr lang="en-US" sz="3600" b="1" dirty="0" err="1" smtClean="0"/>
              <a:t>xã</a:t>
            </a:r>
            <a:r>
              <a:rPr lang="en-US" sz="3600" b="1" dirty="0" smtClean="0"/>
              <a:t> </a:t>
            </a:r>
            <a:r>
              <a:rPr lang="en-US" sz="3600" b="1" dirty="0" err="1" smtClean="0"/>
              <a:t>hội</a:t>
            </a:r>
            <a:endParaRPr lang="vi-VN" sz="3600" b="1" dirty="0"/>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58" r="57045" b="52116"/>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Từ chối việc ăn rau là nên hay không nên?</a:t>
            </a:r>
            <a:endParaRPr lang="vi-VN" sz="3200">
              <a:latin typeface="Times New Roman" pitchFamily="18" charset="0"/>
              <a:cs typeface="Times New Roman" pitchFamily="18" charset="0"/>
            </a:endParaRPr>
          </a:p>
        </p:txBody>
      </p:sp>
      <p:sp>
        <p:nvSpPr>
          <p:cNvPr id="4" name="TextBox 3"/>
          <p:cNvSpPr txBox="1"/>
          <p:nvPr/>
        </p:nvSpPr>
        <p:spPr>
          <a:xfrm>
            <a:off x="4419600" y="19621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Rau cung cấp chất dinh dưỡng vitamin và chất xơ cho cơ thể giúp cơ thể chúng ta phát triển một cách khỏe mạnh và hoàn thiện nhất.</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174522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77" b="51671"/>
          <a:stretch/>
        </p:blipFill>
        <p:spPr bwMode="auto">
          <a:xfrm>
            <a:off x="10390" y="971550"/>
            <a:ext cx="4866409"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067800"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Việc nhắc nhở rửa tay trước khi ăn là nên hay không nên làm?</a:t>
            </a:r>
            <a:endParaRPr lang="vi-VN" sz="3200">
              <a:latin typeface="Times New Roman" pitchFamily="18" charset="0"/>
              <a:cs typeface="Times New Roman" pitchFamily="18" charset="0"/>
            </a:endParaRPr>
          </a:p>
        </p:txBody>
      </p:sp>
      <p:sp>
        <p:nvSpPr>
          <p:cNvPr id="5" name="TextBox 4"/>
          <p:cNvSpPr txBox="1"/>
          <p:nvPr/>
        </p:nvSpPr>
        <p:spPr>
          <a:xfrm>
            <a:off x="4419600" y="19621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Để đảm bảo sức khỏe, tránh vi khuẩn xâm nhập vào cơ thể, các em nên rửa tay sạch sẽ trước khi ăn.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37585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740"/>
            <a:ext cx="9144000" cy="1077210"/>
          </a:xfrm>
          <a:prstGeom prst="rect">
            <a:avLst/>
          </a:prstGeom>
          <a:noFill/>
        </p:spPr>
        <p:txBody>
          <a:bodyPr wrap="square" lIns="91432" tIns="45716" rIns="91432" bIns="45716" rtlCol="0">
            <a:spAutoFit/>
          </a:bodyPr>
          <a:lstStyle/>
          <a:p>
            <a:r>
              <a:rPr lang="en-US" sz="3200" smtClean="0">
                <a:latin typeface="Times New Roman" pitchFamily="18" charset="0"/>
                <a:cs typeface="Times New Roman" pitchFamily="18" charset="0"/>
              </a:rPr>
              <a:t>Việc ăn bánh kẹo, uống nước ngọt vào buổi tối là nên hay không nên làm?</a:t>
            </a:r>
            <a:endParaRPr lang="vi-VN" sz="320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093" y="1089335"/>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23431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smtClean="0">
                <a:latin typeface="Times New Roman" pitchFamily="18" charset="0"/>
                <a:cs typeface="Times New Roman" pitchFamily="18" charset="0"/>
              </a:rPr>
              <a:t>Khi ăn bánh kẹo và uống nước ngọt vào buổi tối rất dễ gây sâu răng và gây ra các bệnh về đường tiêu hóa.</a:t>
            </a:r>
            <a:endParaRPr lang="vi-VN" sz="280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008" r="56023"/>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77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25"/>
            <a:ext cx="9067800" cy="1077210"/>
          </a:xfrm>
          <a:prstGeom prst="rect">
            <a:avLst/>
          </a:prstGeom>
          <a:noFill/>
        </p:spPr>
        <p:txBody>
          <a:bodyPr wrap="square" lIns="91432" tIns="45716" rIns="91432" bIns="45716" rtlCol="0">
            <a:spAutoFit/>
          </a:bodyPr>
          <a:lstStyle/>
          <a:p>
            <a:r>
              <a:rPr lang="en-US" sz="3200" smtClean="0">
                <a:solidFill>
                  <a:srgbClr val="000000"/>
                </a:solidFill>
                <a:latin typeface="Times New Roman" pitchFamily="18" charset="0"/>
                <a:cs typeface="Times New Roman" pitchFamily="18" charset="0"/>
              </a:rPr>
              <a:t>Việc bạn Hoa từ chối ăn thêm vì bạn đã ăn đủ no rồi là nên hay không nên làm?</a:t>
            </a:r>
            <a:endParaRPr lang="vi-VN" sz="3200">
              <a:solidFill>
                <a:srgbClr val="00000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00" t="47438"/>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99709" y="24955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smtClean="0">
                <a:solidFill>
                  <a:sysClr val="windowText" lastClr="000000"/>
                </a:solidFill>
                <a:latin typeface="Times New Roman" pitchFamily="18" charset="0"/>
                <a:cs typeface="Times New Roman" pitchFamily="18" charset="0"/>
              </a:rPr>
              <a:t>Ăn vừa đủ no để hệ tiêu hóa hoạt động tốt, không gây bệnh thừa cân, béo phì. </a:t>
            </a:r>
            <a:endParaRPr kumimoji="0" lang="vi-VN" sz="2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8726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7"/>
                                        </p:tgtEl>
                                        <p:attrNameLst>
                                          <p:attrName>style.visibility</p:attrName>
                                        </p:attrNameLst>
                                      </p:cBhvr>
                                      <p:to>
                                        <p:strVal val="visible"/>
                                      </p:to>
                                    </p:set>
                                    <p:anim calcmode="lin" valueType="num">
                                      <p:cBhvr additive="base">
                                        <p:cTn id="20" dur="500" fill="hold"/>
                                        <p:tgtEl>
                                          <p:spTgt spid="11267"/>
                                        </p:tgtEl>
                                        <p:attrNameLst>
                                          <p:attrName>ppt_x</p:attrName>
                                        </p:attrNameLst>
                                      </p:cBhvr>
                                      <p:tavLst>
                                        <p:tav tm="0">
                                          <p:val>
                                            <p:strVal val="#ppt_x"/>
                                          </p:val>
                                        </p:tav>
                                        <p:tav tm="100000">
                                          <p:val>
                                            <p:strVal val="#ppt_x"/>
                                          </p:val>
                                        </p:tav>
                                      </p:tavLst>
                                    </p:anim>
                                    <p:anim calcmode="lin" valueType="num">
                                      <p:cBhvr additive="base">
                                        <p:cTn id="21"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651458"/>
            <a:chOff x="-31173" y="1732"/>
            <a:chExt cx="4298373" cy="4651458"/>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 name="TextBox 3"/>
            <p:cNvSpPr txBox="1"/>
            <p:nvPr/>
          </p:nvSpPr>
          <p:spPr>
            <a:xfrm>
              <a:off x="-31173" y="867538"/>
              <a:ext cx="4298373" cy="3785652"/>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vừa đủ no;</a:t>
              </a:r>
            </a:p>
            <a:p>
              <a:pPr marL="285750" indent="-285750">
                <a:buFontTx/>
                <a:buChar char="-"/>
              </a:pPr>
              <a:r>
                <a:rPr lang="en-US" sz="3000" smtClean="0">
                  <a:latin typeface="Times New Roman" pitchFamily="18" charset="0"/>
                  <a:cs typeface="Times New Roman" pitchFamily="18" charset="0"/>
                </a:rPr>
                <a:t>Ăn đúng giờ;</a:t>
              </a:r>
            </a:p>
            <a:p>
              <a:pPr marL="285750" indent="-285750">
                <a:buFontTx/>
                <a:buChar char="-"/>
              </a:pPr>
              <a:r>
                <a:rPr lang="en-US" sz="3000" smtClean="0">
                  <a:latin typeface="Times New Roman" pitchFamily="18" charset="0"/>
                  <a:cs typeface="Times New Roman" pitchFamily="18" charset="0"/>
                </a:rPr>
                <a:t>Ăn đủ chất. Ăn nhiều loại thực phẩm;</a:t>
              </a:r>
            </a:p>
            <a:p>
              <a:pPr marL="285750" indent="-285750">
                <a:buFontTx/>
                <a:buChar char="-"/>
              </a:pPr>
              <a:r>
                <a:rPr lang="en-US" sz="3000" smtClean="0">
                  <a:latin typeface="Times New Roman" pitchFamily="18" charset="0"/>
                  <a:cs typeface="Times New Roman" pitchFamily="18" charset="0"/>
                </a:rPr>
                <a:t>Uống đủ nước;</a:t>
              </a:r>
            </a:p>
            <a:p>
              <a:pPr marL="285750" indent="-285750">
                <a:buFontTx/>
                <a:buChar char="-"/>
              </a:pPr>
              <a:r>
                <a:rPr lang="en-US" sz="3000" smtClean="0">
                  <a:latin typeface="Times New Roman" pitchFamily="18" charset="0"/>
                  <a:cs typeface="Times New Roman" pitchFamily="18" charset="0"/>
                </a:rPr>
                <a:t>Rửa tay trước khi ăn;</a:t>
              </a:r>
            </a:p>
            <a:p>
              <a:pPr marL="285750" indent="-285750">
                <a:buFontTx/>
                <a:buChar char="-"/>
              </a:pPr>
              <a:r>
                <a:rPr lang="en-US" sz="3000" smtClean="0">
                  <a:latin typeface="Times New Roman" pitchFamily="18" charset="0"/>
                  <a:cs typeface="Times New Roman" pitchFamily="18" charset="0"/>
                </a:rPr>
                <a:t>Ăn gọn gàng;</a:t>
              </a:r>
            </a:p>
            <a:p>
              <a:pPr marL="285750" indent="-285750">
                <a:buFontTx/>
                <a:buChar char="-"/>
              </a:pPr>
              <a:r>
                <a:rPr lang="en-US" sz="3000" smtClean="0">
                  <a:latin typeface="Times New Roman" pitchFamily="18" charset="0"/>
                  <a:cs typeface="Times New Roman" pitchFamily="18" charset="0"/>
                </a:rPr>
                <a:t>…</a:t>
              </a:r>
            </a:p>
          </p:txBody>
        </p:sp>
      </p:grpSp>
      <p:grpSp>
        <p:nvGrpSpPr>
          <p:cNvPr id="7" name="Group 6"/>
          <p:cNvGrpSpPr/>
          <p:nvPr/>
        </p:nvGrpSpPr>
        <p:grpSpPr>
          <a:xfrm>
            <a:off x="4267200" y="48491"/>
            <a:ext cx="4842165" cy="4592679"/>
            <a:chOff x="4267200" y="48491"/>
            <a:chExt cx="4842165" cy="4592679"/>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 name="TextBox 5"/>
            <p:cNvSpPr txBox="1"/>
            <p:nvPr/>
          </p:nvSpPr>
          <p:spPr>
            <a:xfrm>
              <a:off x="4267200" y="855518"/>
              <a:ext cx="4842165" cy="3785652"/>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quá no, ăn quá ít;</a:t>
              </a:r>
            </a:p>
            <a:p>
              <a:pPr marL="285750" indent="-285750">
                <a:buFontTx/>
                <a:buChar char="-"/>
              </a:pPr>
              <a:r>
                <a:rPr lang="en-US" sz="3000" smtClean="0">
                  <a:latin typeface="Times New Roman" pitchFamily="18" charset="0"/>
                  <a:cs typeface="Times New Roman" pitchFamily="18" charset="0"/>
                </a:rPr>
                <a:t>Ăn không đúng giờ;</a:t>
              </a:r>
            </a:p>
            <a:p>
              <a:pPr marL="285750" indent="-285750">
                <a:buFontTx/>
                <a:buChar char="-"/>
              </a:pPr>
              <a:r>
                <a:rPr lang="en-US" sz="3000" smtClean="0">
                  <a:latin typeface="Times New Roman" pitchFamily="18" charset="0"/>
                  <a:cs typeface="Times New Roman" pitchFamily="18" charset="0"/>
                </a:rPr>
                <a:t>Ăn thiếu chất. Không ăn rau, thịt, cá,…</a:t>
              </a:r>
            </a:p>
            <a:p>
              <a:pPr marL="285750" indent="-285750">
                <a:buFontTx/>
                <a:buChar char="-"/>
              </a:pPr>
              <a:r>
                <a:rPr lang="en-US" sz="3000" smtClean="0">
                  <a:latin typeface="Times New Roman" pitchFamily="18" charset="0"/>
                  <a:cs typeface="Times New Roman" pitchFamily="18" charset="0"/>
                </a:rPr>
                <a:t>Uống ít nước;</a:t>
              </a:r>
            </a:p>
            <a:p>
              <a:pPr marL="285750" indent="-285750">
                <a:buFontTx/>
                <a:buChar char="-"/>
              </a:pPr>
              <a:r>
                <a:rPr lang="en-US" sz="3000" smtClean="0">
                  <a:latin typeface="Times New Roman" pitchFamily="18" charset="0"/>
                  <a:cs typeface="Times New Roman" pitchFamily="18" charset="0"/>
                </a:rPr>
                <a:t>Không rửa tay trước khi ăn;</a:t>
              </a:r>
            </a:p>
            <a:p>
              <a:pPr marL="285750" indent="-285750">
                <a:buFontTx/>
                <a:buChar char="-"/>
              </a:pPr>
              <a:r>
                <a:rPr lang="en-US" sz="3000" smtClean="0">
                  <a:latin typeface="Times New Roman" pitchFamily="18" charset="0"/>
                  <a:cs typeface="Times New Roman" pitchFamily="18" charset="0"/>
                </a:rPr>
                <a:t>Làm rơi vãi thức ăn khi ăn;</a:t>
              </a:r>
            </a:p>
            <a:p>
              <a:pPr marL="285750" indent="-285750">
                <a:buFontTx/>
                <a:buChar char="-"/>
              </a:pPr>
              <a:r>
                <a:rPr lang="en-US" sz="3000" smtClean="0">
                  <a:latin typeface="Times New Roman" pitchFamily="18" charset="0"/>
                  <a:cs typeface="Times New Roman" pitchFamily="18" charset="0"/>
                </a:rPr>
                <a:t>…</a:t>
              </a:r>
            </a:p>
          </p:txBody>
        </p:sp>
      </p:grpSp>
    </p:spTree>
    <p:extLst>
      <p:ext uri="{BB962C8B-B14F-4D97-AF65-F5344CB8AC3E}">
        <p14:creationId xmlns:p14="http://schemas.microsoft.com/office/powerpoint/2010/main" val="217686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 y="-3226"/>
            <a:ext cx="9139602" cy="5203876"/>
          </a:xfrm>
          <a:prstGeom prst="rect">
            <a:avLst/>
          </a:prstGeom>
        </p:spPr>
      </p:pic>
      <p:pic>
        <p:nvPicPr>
          <p:cNvPr id="23"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87" y="3144227"/>
            <a:ext cx="9128614"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6576" y="603645"/>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4510" y="257381"/>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2150" y="2813235"/>
            <a:ext cx="2228850" cy="222885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666643" y="1840803"/>
            <a:ext cx="2852390" cy="4034752"/>
          </a:xfrm>
          <a:prstGeom prst="rect">
            <a:avLst/>
          </a:prstGeom>
        </p:spPr>
      </p:pic>
      <p:sp>
        <p:nvSpPr>
          <p:cNvPr id="11" name="TextBox 10">
            <a:extLst>
              <a:ext uri="{FF2B5EF4-FFF2-40B4-BE49-F238E27FC236}">
                <a16:creationId xmlns="" xmlns:a16="http://schemas.microsoft.com/office/drawing/2014/main" id="{692B7626-6DCC-4160-A60E-AE68157488F9}"/>
              </a:ext>
            </a:extLst>
          </p:cNvPr>
          <p:cNvSpPr txBox="1"/>
          <p:nvPr/>
        </p:nvSpPr>
        <p:spPr>
          <a:xfrm>
            <a:off x="1143000" y="1020569"/>
            <a:ext cx="6724272" cy="1323439"/>
          </a:xfrm>
          <a:prstGeom prst="rect">
            <a:avLst/>
          </a:prstGeom>
          <a:noFill/>
        </p:spPr>
        <p:txBody>
          <a:bodyPr wrap="square" rtlCol="0">
            <a:spAutoFit/>
          </a:bodyPr>
          <a:lstStyle/>
          <a:p>
            <a:pPr algn="ctr"/>
            <a:r>
              <a:rPr lang="en-US" sz="4000" b="1" smtClean="0">
                <a:solidFill>
                  <a:srgbClr val="C00000"/>
                </a:solidFill>
                <a:latin typeface="Times New Roman" pitchFamily="18" charset="0"/>
                <a:ea typeface="AvantGarde" panose="00000400000000000000" pitchFamily="2" charset="0"/>
                <a:cs typeface="Times New Roman" pitchFamily="18" charset="0"/>
              </a:rPr>
              <a:t>TRÒ CHƠI: </a:t>
            </a:r>
          </a:p>
          <a:p>
            <a:r>
              <a:rPr lang="en-US" sz="4000" b="1" smtClean="0">
                <a:solidFill>
                  <a:srgbClr val="C00000"/>
                </a:solidFill>
                <a:latin typeface="Times New Roman" pitchFamily="18" charset="0"/>
                <a:ea typeface="AvantGarde" panose="00000400000000000000" pitchFamily="2" charset="0"/>
                <a:cs typeface="Times New Roman" pitchFamily="18" charset="0"/>
              </a:rPr>
              <a:t>AI TÀI GIỎI, AI KHÉO TAY</a:t>
            </a:r>
            <a:endParaRPr lang="en-US" sz="4000" b="1" dirty="0">
              <a:solidFill>
                <a:srgbClr val="C0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24310133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30144"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000" smtClean="0">
                <a:latin typeface="Times New Roman" pitchFamily="18" charset="0"/>
                <a:cs typeface="Times New Roman" pitchFamily="18" charset="0"/>
              </a:rPr>
              <a:t>Đi chợ chọn thực phẩm nấu ăn cho 3 bữa trong ngày</a:t>
            </a:r>
            <a:endParaRPr lang="vi-VN" sz="300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142" t="62929" r="31358" b="4849"/>
          <a:stretch/>
        </p:blipFill>
        <p:spPr>
          <a:xfrm>
            <a:off x="5931472" y="742950"/>
            <a:ext cx="3127665" cy="35814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0"/>
            <a:ext cx="5562600" cy="450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1427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3600" y="34636"/>
            <a:ext cx="39624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bột đường (tinh bột)</a:t>
            </a:r>
            <a:endParaRPr lang="vi-VN" sz="2800">
              <a:solidFill>
                <a:prstClr val="black"/>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891540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019701"/>
      </p:ext>
    </p:extLst>
  </p:cSld>
  <p:clrMapOvr>
    <a:masterClrMapping/>
  </p:clrMapOvr>
  <p:transition spd="slow" advTm="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itchFamily="18" charset="0"/>
                <a:cs typeface="Times New Roman" pitchFamily="18" charset="0"/>
              </a:rPr>
              <a:t>Chất đạm</a:t>
            </a:r>
            <a:endParaRPr lang="vi-VN" sz="280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5726"/>
      </p:ext>
    </p:extLst>
  </p:cSld>
  <p:clrMapOvr>
    <a:masterClrMapping/>
  </p:clrMapOvr>
  <p:transition spd="slow" advTm="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a16="http://schemas.microsoft.com/office/drawing/2014/main" xmlns=""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béo</a:t>
            </a:r>
            <a:endParaRPr lang="vi-VN" sz="280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91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49631"/>
      </p:ext>
    </p:extLst>
  </p:cSld>
  <p:clrMapOvr>
    <a:masterClrMapping/>
  </p:clrMapOvr>
  <p:transition spd="slow" advTm="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38862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Vitamin và khoáng chất</a:t>
            </a:r>
            <a:endParaRPr lang="vi-VN" sz="2800">
              <a:solidFill>
                <a:prstClr val="black"/>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8991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72254"/>
      </p:ext>
    </p:extLst>
  </p:cSld>
  <p:clrMapOvr>
    <a:masterClrMapping/>
  </p:clrMapOvr>
  <p:transition spd="slow" advTm="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0" r="72030"/>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Tinh bột: Cơm, cháo, bánh mì,…</a:t>
            </a:r>
            <a:endParaRPr lang="vi-VN" sz="3200">
              <a:latin typeface="Times New Roman" pitchFamily="18" charset="0"/>
              <a:cs typeface="Times New Roman"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đạm: Trứng, sữa, thịt, cá,…</a:t>
            </a:r>
            <a:endParaRPr lang="vi-VN" sz="3200">
              <a:latin typeface="Times New Roman" pitchFamily="18" charset="0"/>
              <a:cs typeface="Times New Roman"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béo: Dầu, mỡ, bơ,…</a:t>
            </a:r>
            <a:endParaRPr lang="vi-VN" sz="3200">
              <a:latin typeface="Times New Roman" pitchFamily="18" charset="0"/>
              <a:cs typeface="Times New Roman"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Vitamin và khoáng chất: Rau củ, trái cây,…</a:t>
            </a:r>
            <a:endParaRPr lang="vi-VN" sz="320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91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23" t="22670" r="38986"/>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370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16" t="23592"/>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xinh… Nhóm chất này sẽ giúp duy trì sự ổn định của chức năng thần kinh, giảm mệt mỏi, căng thẳng.</a:t>
            </a:r>
          </a:p>
        </p:txBody>
      </p:sp>
      <p:grpSp>
        <p:nvGrpSpPr>
          <p:cNvPr id="3" name="Group 2"/>
          <p:cNvGrpSpPr/>
          <p:nvPr/>
        </p:nvGrpSpPr>
        <p:grpSpPr>
          <a:xfrm>
            <a:off x="2162897" y="285749"/>
            <a:ext cx="6600103" cy="4857751"/>
            <a:chOff x="2162897" y="285749"/>
            <a:chExt cx="6600103" cy="4857751"/>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102"/>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20794"/>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sp>
        <p:nvSpPr>
          <p:cNvPr id="2" name="TextBox 1"/>
          <p:cNvSpPr txBox="1"/>
          <p:nvPr/>
        </p:nvSpPr>
        <p:spPr>
          <a:xfrm>
            <a:off x="1840350" y="1840730"/>
            <a:ext cx="5832648" cy="584775"/>
          </a:xfrm>
          <a:prstGeom prst="rect">
            <a:avLst/>
          </a:prstGeom>
          <a:noFill/>
        </p:spPr>
        <p:txBody>
          <a:bodyPr wrap="square" lIns="91406" tIns="45703" rIns="91406" bIns="45703"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183525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smtClean="0">
                <a:latin typeface="Times New Roman" pitchFamily="18" charset="0"/>
                <a:cs typeface="Times New Roman" pitchFamily="18" charset="0"/>
              </a:rPr>
              <a:t>Quan sát hình và kể tên các bữa ăn trong ngày của bạn Minh</a:t>
            </a:r>
            <a:endParaRPr lang="vi-VN" sz="290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93" t="26667" r="5572" b="9899"/>
          <a:stretch/>
        </p:blipFill>
        <p:spPr>
          <a:xfrm>
            <a:off x="0" y="561106"/>
            <a:ext cx="9144000" cy="4582394"/>
          </a:xfrm>
          <a:prstGeom prst="rect">
            <a:avLst/>
          </a:prstGeom>
        </p:spPr>
      </p:pic>
    </p:spTree>
    <p:extLst>
      <p:ext uri="{BB962C8B-B14F-4D97-AF65-F5344CB8AC3E}">
        <p14:creationId xmlns:p14="http://schemas.microsoft.com/office/powerpoint/2010/main" val="143066328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795" b="57593"/>
          <a:stretch/>
        </p:blipFill>
        <p:spPr bwMode="auto">
          <a:xfrm>
            <a:off x="10390" y="56110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
        <p:nvSpPr>
          <p:cNvPr id="2" name="TextBox 1"/>
          <p:cNvSpPr txBox="1"/>
          <p:nvPr/>
        </p:nvSpPr>
        <p:spPr>
          <a:xfrm>
            <a:off x="4038599" y="182016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sáng</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8" y="74295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Mặt Trời;</a:t>
            </a:r>
          </a:p>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Đồng hồ chỉ lúc 7 giờ.</a:t>
            </a:r>
            <a:endParaRPr lang="vi-VN" sz="3200" dirty="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7241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Trứng, bánh mì, rau, 1 cốc nước (hoặc ly sữa).</a:t>
            </a:r>
            <a:endParaRPr lang="vi-VN"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10405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038598" y="132772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trưa</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9" y="74295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11giờ.</a:t>
            </a:r>
            <a:endParaRPr lang="vi-VN" sz="3200" dirty="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495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000000"/>
                </a:solidFill>
                <a:latin typeface="Times New Roman" pitchFamily="18" charset="0"/>
                <a:cs typeface="Times New Roman" pitchFamily="18" charset="0"/>
              </a:rPr>
              <a:t>- Chất đạm: Trứng, thịt.</a:t>
            </a:r>
          </a:p>
          <a:p>
            <a:r>
              <a:rPr lang="en-US" sz="2800" smtClean="0">
                <a:solidFill>
                  <a:srgbClr val="000000"/>
                </a:solidFill>
                <a:latin typeface="Times New Roman" pitchFamily="18" charset="0"/>
                <a:cs typeface="Times New Roman" pitchFamily="18" charset="0"/>
              </a:rPr>
              <a:t>- Các loại vitamin: Rau, canh,…</a:t>
            </a:r>
            <a:endParaRPr lang="vi-VN" sz="280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58" r="3750" b="57366"/>
          <a:stretch/>
        </p:blipFill>
        <p:spPr bwMode="auto">
          <a:xfrm>
            <a:off x="0" y="56110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63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575463" y="1327724"/>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267200" y="742950"/>
            <a:ext cx="4876800" cy="20621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Đèn điện đang chiếu sáng xuống bàn ăn của nhà bạn Minh.</a:t>
            </a:r>
          </a:p>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7 giờ.</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 t="41501" r="3295"/>
          <a:stretch/>
        </p:blipFill>
        <p:spPr bwMode="auto">
          <a:xfrm>
            <a:off x="124691" y="561106"/>
            <a:ext cx="41425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805053"/>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01008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927" y="557068"/>
            <a:ext cx="4953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572145"/>
            <a:ext cx="4343400" cy="255454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Hằng ngày ăn đủ 3 bữa chính: Sáng, trưa, tối. </a:t>
            </a:r>
          </a:p>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Có thể thêm các bữa phụ giữa buổi sáng (9:30) và đầu giờ chiều.</a:t>
            </a:r>
          </a:p>
        </p:txBody>
      </p:sp>
      <p:sp>
        <p:nvSpPr>
          <p:cNvPr id="7" name="TextBox 6"/>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p>
          </p:txBody>
        </p:sp>
        <p:pic>
          <p:nvPicPr>
            <p:cNvPr id="23" name="Picture 22">
              <a:extLst>
                <a:ext uri="{FF2B5EF4-FFF2-40B4-BE49-F238E27FC236}">
                  <a16:creationId xmlns:a16="http://schemas.microsoft.com/office/drawing/2014/main" xmlns="" id="{BE28E0FB-1326-44FC-B6E6-D52DB82F5B18}"/>
                </a:ext>
              </a:extLst>
            </p:cNvPr>
            <p:cNvPicPr>
              <a:picLocks noChangeAspect="1"/>
            </p:cNvPicPr>
            <p:nvPr/>
          </p:nvPicPr>
          <p:blipFill rotWithShape="1">
            <a:blip r:embed="rId11">
              <a:extLst>
                <a:ext uri="{28A0092B-C50C-407E-A947-70E740481C1C}">
                  <a14:useLocalDpi xmlns:a14="http://schemas.microsoft.com/office/drawing/2010/main" val="0"/>
                </a:ext>
              </a:extLst>
            </a:blip>
            <a:srcRect l="1485" t="9915" r="78924" b="18918"/>
            <a:stretch/>
          </p:blipFill>
          <p:spPr>
            <a:xfrm>
              <a:off x="1500204" y="1084926"/>
              <a:ext cx="1002493" cy="9473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310"/>
            <a:r>
              <a:rPr lang="en-US" sz="2400" kern="0" smtClean="0">
                <a:solidFill>
                  <a:sysClr val="windowText" lastClr="000000"/>
                </a:solidFill>
                <a:latin typeface="Times New Roman" pitchFamily="18" charset="0"/>
                <a:cs typeface="Times New Roman" pitchFamily="18" charset="0"/>
              </a:rPr>
              <a:t>Nói những </a:t>
            </a:r>
            <a:r>
              <a:rPr lang="en-US" sz="2400" kern="0">
                <a:solidFill>
                  <a:sysClr val="windowText" lastClr="000000"/>
                </a:solidFill>
                <a:latin typeface="Times New Roman" pitchFamily="18" charset="0"/>
                <a:cs typeface="Times New Roman" pitchFamily="18" charset="0"/>
              </a:rPr>
              <a:t>việc </a:t>
            </a:r>
            <a:r>
              <a:rPr lang="en-US" sz="2400" kern="0" smtClean="0">
                <a:solidFill>
                  <a:sysClr val="windowText" lastClr="000000"/>
                </a:solidFill>
                <a:latin typeface="Times New Roman" pitchFamily="18" charset="0"/>
                <a:cs typeface="Times New Roman" pitchFamily="18" charset="0"/>
              </a:rPr>
              <a:t>nên, </a:t>
            </a:r>
            <a:r>
              <a:rPr lang="en-US" sz="2400" kern="0">
                <a:solidFill>
                  <a:sysClr val="windowText" lastClr="000000"/>
                </a:solidFill>
                <a:latin typeface="Times New Roman" pitchFamily="18" charset="0"/>
                <a:cs typeface="Times New Roman" pitchFamily="18" charset="0"/>
              </a:rPr>
              <a:t>không nên </a:t>
            </a:r>
            <a:r>
              <a:rPr lang="en-US" sz="2400" kern="0" smtClean="0">
                <a:solidFill>
                  <a:sysClr val="windowText" lastClr="000000"/>
                </a:solidFill>
                <a:latin typeface="Times New Roman" pitchFamily="18" charset="0"/>
                <a:cs typeface="Times New Roman" pitchFamily="18" charset="0"/>
              </a:rPr>
              <a:t>khi ăn, uống để giúp cơ thể khỏe mạnh.</a:t>
            </a:r>
            <a:endParaRPr lang="vi-VN" sz="2400" kern="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122" t="10726" r="8421" b="42222"/>
          <a:stretch/>
        </p:blipFill>
        <p:spPr>
          <a:xfrm>
            <a:off x="-1" y="484170"/>
            <a:ext cx="9144001" cy="4659329"/>
          </a:xfrm>
          <a:prstGeom prst="rect">
            <a:avLst/>
          </a:prstGeom>
        </p:spPr>
      </p:pic>
    </p:spTree>
    <p:extLst>
      <p:ext uri="{BB962C8B-B14F-4D97-AF65-F5344CB8AC3E}">
        <p14:creationId xmlns:p14="http://schemas.microsoft.com/office/powerpoint/2010/main" val="411817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650</Words>
  <Application>Microsoft Office PowerPoint</Application>
  <PresentationFormat>On-screen Show (16:9)</PresentationFormat>
  <Paragraphs>71</Paragraphs>
  <Slides>25</Slides>
  <Notes>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25</vt:i4>
      </vt:variant>
    </vt:vector>
  </HeadingPairs>
  <TitlesOfParts>
    <vt:vector size="45" baseType="lpstr">
      <vt:lpstr>Microsoft YaHei</vt:lpstr>
      <vt:lpstr>Microsoft YaHei</vt:lpstr>
      <vt:lpstr>宋体</vt:lpstr>
      <vt:lpstr>Arial</vt:lpstr>
      <vt:lpstr>Arial-Rounded</vt:lpstr>
      <vt:lpstr>AvantGarde</vt:lpstr>
      <vt:lpstr>Calibri</vt:lpstr>
      <vt:lpstr>Calibri Light</vt:lpstr>
      <vt:lpstr>Franklin Gothic Book</vt:lpstr>
      <vt:lpstr>Franklin Gothic Medium</vt:lpstr>
      <vt:lpstr>inpin heiti</vt:lpstr>
      <vt:lpstr>Times New Roman</vt:lpstr>
      <vt:lpstr>Tunga</vt:lpstr>
      <vt:lpstr>Wingdings</vt:lpstr>
      <vt:lpstr>Office Theme</vt:lpstr>
      <vt:lpstr>第一PPT，www.1ppt.com</vt:lpstr>
      <vt:lpstr>4_Angles</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HT81</cp:lastModifiedBy>
  <cp:revision>256</cp:revision>
  <dcterms:created xsi:type="dcterms:W3CDTF">2020-12-08T15:48:47Z</dcterms:created>
  <dcterms:modified xsi:type="dcterms:W3CDTF">2023-06-05T10:22:46Z</dcterms:modified>
</cp:coreProperties>
</file>