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30"/>
  </p:notesMasterIdLst>
  <p:sldIdLst>
    <p:sldId id="300" r:id="rId2"/>
    <p:sldId id="257" r:id="rId3"/>
    <p:sldId id="280" r:id="rId4"/>
    <p:sldId id="259" r:id="rId5"/>
    <p:sldId id="282" r:id="rId6"/>
    <p:sldId id="291" r:id="rId7"/>
    <p:sldId id="292" r:id="rId8"/>
    <p:sldId id="301" r:id="rId9"/>
    <p:sldId id="302" r:id="rId10"/>
    <p:sldId id="293" r:id="rId11"/>
    <p:sldId id="303" r:id="rId12"/>
    <p:sldId id="308" r:id="rId13"/>
    <p:sldId id="307" r:id="rId14"/>
    <p:sldId id="295" r:id="rId15"/>
    <p:sldId id="304" r:id="rId16"/>
    <p:sldId id="318" r:id="rId17"/>
    <p:sldId id="309" r:id="rId18"/>
    <p:sldId id="310" r:id="rId19"/>
    <p:sldId id="311" r:id="rId20"/>
    <p:sldId id="315" r:id="rId21"/>
    <p:sldId id="320" r:id="rId22"/>
    <p:sldId id="316" r:id="rId23"/>
    <p:sldId id="326" r:id="rId24"/>
    <p:sldId id="305" r:id="rId25"/>
    <p:sldId id="322" r:id="rId26"/>
    <p:sldId id="321" r:id="rId27"/>
    <p:sldId id="328" r:id="rId28"/>
    <p:sldId id="32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0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989F0-F6CB-47CD-BED2-7329F641132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D0D58-AE97-42F6-96BA-AF1FB37EA21D}">
      <dgm:prSet phldrT="[Text]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 err="1" smtClean="0"/>
            <a:t>Thảo</a:t>
          </a:r>
          <a:r>
            <a:rPr lang="en-US" dirty="0" smtClean="0"/>
            <a:t> </a:t>
          </a:r>
          <a:r>
            <a:rPr lang="en-US" dirty="0" err="1" smtClean="0"/>
            <a:t>luận</a:t>
          </a:r>
          <a:r>
            <a:rPr lang="en-US" dirty="0" smtClean="0"/>
            <a:t> </a:t>
          </a:r>
          <a:r>
            <a:rPr lang="en-US" dirty="0" err="1" smtClean="0"/>
            <a:t>nhóm</a:t>
          </a:r>
          <a:r>
            <a:rPr lang="en-US" dirty="0" smtClean="0"/>
            <a:t> </a:t>
          </a:r>
          <a:r>
            <a:rPr lang="en-US" dirty="0" err="1" smtClean="0"/>
            <a:t>đôi</a:t>
          </a:r>
          <a:endParaRPr lang="en-US" dirty="0"/>
        </a:p>
      </dgm:t>
    </dgm:pt>
    <dgm:pt modelId="{388D48E8-D6D4-436E-B940-C7948CD60A84}" type="parTrans" cxnId="{0FCB5109-06F3-4ED5-9275-9080BA73334B}">
      <dgm:prSet/>
      <dgm:spPr/>
      <dgm:t>
        <a:bodyPr/>
        <a:lstStyle/>
        <a:p>
          <a:endParaRPr lang="en-US"/>
        </a:p>
      </dgm:t>
    </dgm:pt>
    <dgm:pt modelId="{8A0AAF81-FFA3-468E-B6D6-ABF099695EF4}" type="sibTrans" cxnId="{0FCB5109-06F3-4ED5-9275-9080BA73334B}">
      <dgm:prSet/>
      <dgm:spPr/>
      <dgm:t>
        <a:bodyPr/>
        <a:lstStyle/>
        <a:p>
          <a:endParaRPr lang="en-US"/>
        </a:p>
      </dgm:t>
    </dgm:pt>
    <dgm:pt modelId="{68F99369-F2B3-421D-B40B-625EDF4B6768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Tìm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những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câu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thơ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nói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lên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tình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cảm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của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bạn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nhỏ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với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ngôi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nhà</a:t>
          </a:r>
          <a:r>
            <a:rPr lang="en-US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?</a:t>
          </a:r>
          <a:endParaRPr lang="en-US" dirty="0">
            <a:solidFill>
              <a:srgbClr val="FF0000"/>
            </a:solidFill>
          </a:endParaRPr>
        </a:p>
      </dgm:t>
    </dgm:pt>
    <dgm:pt modelId="{B4F74156-4F05-46EB-863C-BDF4D06D9617}" type="parTrans" cxnId="{7BE7C5AA-0C91-4F73-BE51-381C63E13BB1}">
      <dgm:prSet/>
      <dgm:spPr/>
      <dgm:t>
        <a:bodyPr/>
        <a:lstStyle/>
        <a:p>
          <a:endParaRPr lang="en-US"/>
        </a:p>
      </dgm:t>
    </dgm:pt>
    <dgm:pt modelId="{3962A3D8-4F17-4A64-AF8C-E8B5EB2F2D22}" type="sibTrans" cxnId="{7BE7C5AA-0C91-4F73-BE51-381C63E13BB1}">
      <dgm:prSet/>
      <dgm:spPr/>
      <dgm:t>
        <a:bodyPr/>
        <a:lstStyle/>
        <a:p>
          <a:endParaRPr lang="en-US"/>
        </a:p>
      </dgm:t>
    </dgm:pt>
    <dgm:pt modelId="{27750DD2-11EC-49C3-9CAC-8E381505B267}" type="pres">
      <dgm:prSet presAssocID="{A31989F0-F6CB-47CD-BED2-7329F64113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4C258E-E4C7-4AE7-A0B4-748B04FA2287}" type="pres">
      <dgm:prSet presAssocID="{F55D0D58-AE97-42F6-96BA-AF1FB37EA21D}" presName="composite" presStyleCnt="0"/>
      <dgm:spPr/>
    </dgm:pt>
    <dgm:pt modelId="{20B09116-82D6-4F54-BF3B-63200B87EAFB}" type="pres">
      <dgm:prSet presAssocID="{F55D0D58-AE97-42F6-96BA-AF1FB37EA21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44BD2-5261-4C95-8E2A-7466713B5634}" type="pres">
      <dgm:prSet presAssocID="{F55D0D58-AE97-42F6-96BA-AF1FB37EA21D}" presName="descendantText" presStyleLbl="alignAcc1" presStyleIdx="0" presStyleCnt="1" custLinFactNeighborX="510" custLinFactNeighborY="-53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94D459-4D1B-4211-8E16-B39344AE5287}" type="presOf" srcId="{F55D0D58-AE97-42F6-96BA-AF1FB37EA21D}" destId="{20B09116-82D6-4F54-BF3B-63200B87EAFB}" srcOrd="0" destOrd="0" presId="urn:microsoft.com/office/officeart/2005/8/layout/chevron2"/>
    <dgm:cxn modelId="{7BE7C5AA-0C91-4F73-BE51-381C63E13BB1}" srcId="{F55D0D58-AE97-42F6-96BA-AF1FB37EA21D}" destId="{68F99369-F2B3-421D-B40B-625EDF4B6768}" srcOrd="0" destOrd="0" parTransId="{B4F74156-4F05-46EB-863C-BDF4D06D9617}" sibTransId="{3962A3D8-4F17-4A64-AF8C-E8B5EB2F2D22}"/>
    <dgm:cxn modelId="{F5D5DB2E-22FB-4B04-9031-FA909D56FF81}" type="presOf" srcId="{A31989F0-F6CB-47CD-BED2-7329F6411329}" destId="{27750DD2-11EC-49C3-9CAC-8E381505B267}" srcOrd="0" destOrd="0" presId="urn:microsoft.com/office/officeart/2005/8/layout/chevron2"/>
    <dgm:cxn modelId="{0FCB5109-06F3-4ED5-9275-9080BA73334B}" srcId="{A31989F0-F6CB-47CD-BED2-7329F6411329}" destId="{F55D0D58-AE97-42F6-96BA-AF1FB37EA21D}" srcOrd="0" destOrd="0" parTransId="{388D48E8-D6D4-436E-B940-C7948CD60A84}" sibTransId="{8A0AAF81-FFA3-468E-B6D6-ABF099695EF4}"/>
    <dgm:cxn modelId="{83A2DE38-604D-4312-AE6C-598FC03B1FA8}" type="presOf" srcId="{68F99369-F2B3-421D-B40B-625EDF4B6768}" destId="{61A44BD2-5261-4C95-8E2A-7466713B5634}" srcOrd="0" destOrd="0" presId="urn:microsoft.com/office/officeart/2005/8/layout/chevron2"/>
    <dgm:cxn modelId="{CEB6065C-8DD2-410E-9BAC-77DEC4CC4FA7}" type="presParOf" srcId="{27750DD2-11EC-49C3-9CAC-8E381505B267}" destId="{C04C258E-E4C7-4AE7-A0B4-748B04FA2287}" srcOrd="0" destOrd="0" presId="urn:microsoft.com/office/officeart/2005/8/layout/chevron2"/>
    <dgm:cxn modelId="{ED30059D-73A3-4CC8-88AF-5AB81A41875A}" type="presParOf" srcId="{C04C258E-E4C7-4AE7-A0B4-748B04FA2287}" destId="{20B09116-82D6-4F54-BF3B-63200B87EAFB}" srcOrd="0" destOrd="0" presId="urn:microsoft.com/office/officeart/2005/8/layout/chevron2"/>
    <dgm:cxn modelId="{62E25354-E22D-4E01-9CC5-EA4657D1E395}" type="presParOf" srcId="{C04C258E-E4C7-4AE7-A0B4-748B04FA2287}" destId="{61A44BD2-5261-4C95-8E2A-7466713B56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09116-82D6-4F54-BF3B-63200B87EAFB}">
      <dsp:nvSpPr>
        <dsp:cNvPr id="0" name=""/>
        <dsp:cNvSpPr/>
      </dsp:nvSpPr>
      <dsp:spPr>
        <a:xfrm rot="5400000">
          <a:off x="-198917" y="198917"/>
          <a:ext cx="1326120" cy="92828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Thảo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luận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nhóm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đôi</a:t>
          </a:r>
          <a:endParaRPr lang="en-US" sz="1300" kern="1200" dirty="0"/>
        </a:p>
      </dsp:txBody>
      <dsp:txXfrm rot="-5400000">
        <a:off x="1" y="464141"/>
        <a:ext cx="928284" cy="397836"/>
      </dsp:txXfrm>
    </dsp:sp>
    <dsp:sp modelId="{61A44BD2-5261-4C95-8E2A-7466713B5634}">
      <dsp:nvSpPr>
        <dsp:cNvPr id="0" name=""/>
        <dsp:cNvSpPr/>
      </dsp:nvSpPr>
      <dsp:spPr>
        <a:xfrm rot="5400000">
          <a:off x="2795637" y="-1867352"/>
          <a:ext cx="861977" cy="45966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Tìm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những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câu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thơ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nói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lên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tình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cảm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của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bạn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nhỏ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với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ngôi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 </a:t>
          </a:r>
          <a:r>
            <a:rPr lang="en-US" sz="2300" kern="1200" dirty="0" err="1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nhà</a:t>
          </a:r>
          <a:r>
            <a:rPr lang="en-US" sz="2300" kern="1200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rPr>
            <a:t>?</a:t>
          </a:r>
          <a:endParaRPr lang="en-US" sz="2300" kern="1200" dirty="0">
            <a:solidFill>
              <a:srgbClr val="FF0000"/>
            </a:solidFill>
          </a:endParaRPr>
        </a:p>
      </dsp:txBody>
      <dsp:txXfrm rot="-5400000">
        <a:off x="928284" y="42079"/>
        <a:ext cx="4554605" cy="777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949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68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87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40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 câu</a:t>
            </a:r>
            <a:r>
              <a:rPr lang="en-US" baseline="0"/>
              <a:t> sau là câu hỏi mở, GV tôn trọng ý kiến của hs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8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 câu</a:t>
            </a:r>
            <a:r>
              <a:rPr lang="en-US" baseline="0"/>
              <a:t> sau là câu hỏi mở, GV tôn trọng ý kiến của hs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40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 câu</a:t>
            </a:r>
            <a:r>
              <a:rPr lang="en-US" baseline="0"/>
              <a:t> sau là câu hỏi mở, GV tôn trọng ý kiến của hs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43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 câu</a:t>
            </a:r>
            <a:r>
              <a:rPr lang="en-US" baseline="0"/>
              <a:t> sau là câu hỏi mở, GV tôn trọng ý kiến của hs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89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75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Mộc</a:t>
            </a:r>
            <a:r>
              <a:rPr lang="en-US" baseline="0"/>
              <a:t> mạc: giản dị, đơn giản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8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21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96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4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0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75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10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14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7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5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45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8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3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81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29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22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f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306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CHÀO MỪNG CÁC CON </a:t>
            </a:r>
          </a:p>
          <a:p>
            <a:pPr marL="0" marR="0" lvl="0" indent="0" algn="ctr" defTabSz="8207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5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7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0181" y="455472"/>
            <a:ext cx="6373779" cy="4688028"/>
            <a:chOff x="520181" y="455472"/>
            <a:chExt cx="6373779" cy="46880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81" y="455472"/>
              <a:ext cx="3016768" cy="21404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68" y="2895881"/>
              <a:ext cx="2952381" cy="22476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89807" y="2188395"/>
              <a:ext cx="2404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rgbClr val="FF0000"/>
                  </a:solidFill>
                </a:rPr>
                <a:t>đầu hồi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113070" y="1931542"/>
              <a:ext cx="1448656" cy="5137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925602" y="2691829"/>
              <a:ext cx="1564205" cy="156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3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590550"/>
            <a:ext cx="2971800" cy="85725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vàng</a:t>
            </a:r>
          </a:p>
        </p:txBody>
      </p:sp>
      <p:sp>
        <p:nvSpPr>
          <p:cNvPr id="3" name="AutoShape 2" descr="hình ảnh : Kiến trúc, cũ, Túp lều, Nhà tranh, Nông nghiệp, vật chất, Nha  gô, Mái vòm, Rơm rạ, Poland, Mái nhà của, Lợp lá, Ngâm, Kiến trúc nông  thôn, kh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Kiến trúc, cũ, Túp lều, Nhà tranh, Nông nghiệp, vật chất, Nha  gô, Mái vòm, Rơm rạ, Poland, Mái nhà của, Lợp lá, Ngâm, Kiến trúc nông  thôn, kh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Con đường rơ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28750"/>
            <a:ext cx="4803775" cy="31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628"/>
            <a:ext cx="4495800" cy="299175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0" y="561109"/>
            <a:ext cx="29718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 rạ/rơm</a:t>
            </a:r>
          </a:p>
        </p:txBody>
      </p:sp>
    </p:spTree>
    <p:extLst>
      <p:ext uri="{BB962C8B-B14F-4D97-AF65-F5344CB8AC3E}">
        <p14:creationId xmlns:p14="http://schemas.microsoft.com/office/powerpoint/2010/main" val="2155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03137" y="12145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Bốn mua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1" name="nghe nhiều lầ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5789" y="-631994"/>
            <a:ext cx="609600" cy="609600"/>
          </a:xfrm>
          <a:prstGeom prst="rect">
            <a:avLst/>
          </a:prstGeom>
        </p:spPr>
      </p:pic>
      <p:pic>
        <p:nvPicPr>
          <p:cNvPr id="6" name="nghe 1 lần">
            <a:hlinkClick r:id="" action="ppaction://media"/>
            <a:extLst>
              <a:ext uri="{FF2B5EF4-FFF2-40B4-BE49-F238E27FC236}">
                <a16:creationId xmlns="" xmlns:a16="http://schemas.microsoft.com/office/drawing/2014/main" id="{AED3F17D-1E14-4E7E-A938-389AD7E94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14977" y="-6319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015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3200399" y="1699593"/>
            <a:ext cx="26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Th</a:t>
            </a:r>
            <a:r>
              <a:rPr lang="vi-VN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giãn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255698" y="1848401"/>
            <a:ext cx="35884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tiếng cùng vần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5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808140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cùng vần với mỗi tiếng </a:t>
            </a:r>
            <a:r>
              <a:rPr lang="en-US" sz="24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chùm, phơi, nước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7757" y="1336749"/>
            <a:ext cx="2071703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chùm</a:t>
            </a:r>
            <a:endParaRPr lang="en-US" sz="36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12981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phơi</a:t>
            </a:r>
            <a:endParaRPr lang="en-US" sz="36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95338" y="1347507"/>
            <a:ext cx="2056403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808140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cùng vần với mỗi tiếng </a:t>
            </a:r>
            <a:r>
              <a:rPr lang="en-US" sz="24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chùm, phơi, nước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7757" y="1336749"/>
            <a:ext cx="2071703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chùm</a:t>
            </a:r>
          </a:p>
        </p:txBody>
      </p:sp>
      <p:sp>
        <p:nvSpPr>
          <p:cNvPr id="8" name="Oval 7"/>
          <p:cNvSpPr/>
          <p:nvPr/>
        </p:nvSpPr>
        <p:spPr>
          <a:xfrm>
            <a:off x="3612981" y="1336749"/>
            <a:ext cx="1815597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phơi</a:t>
            </a:r>
          </a:p>
        </p:txBody>
      </p:sp>
      <p:sp>
        <p:nvSpPr>
          <p:cNvPr id="9" name="Oval 8"/>
          <p:cNvSpPr/>
          <p:nvPr/>
        </p:nvSpPr>
        <p:spPr>
          <a:xfrm>
            <a:off x="6595338" y="1347507"/>
            <a:ext cx="2056403" cy="93910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-SGK-TV" pitchFamily="2" charset="0"/>
                <a:ea typeface="Arial-Rounded" pitchFamily="34" charset="0"/>
                <a:cs typeface="Arial-SGK-TV" pitchFamily="2" charset="0"/>
              </a:rPr>
              <a:t>nước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77446" y="2168380"/>
            <a:ext cx="1411804" cy="708172"/>
            <a:chOff x="777446" y="2168380"/>
            <a:chExt cx="1411804" cy="708172"/>
          </a:xfrm>
        </p:grpSpPr>
        <p:sp>
          <p:nvSpPr>
            <p:cNvPr id="4" name="Right Arrow 3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55316" y="2175853"/>
            <a:ext cx="1411804" cy="708172"/>
            <a:chOff x="777446" y="2168380"/>
            <a:chExt cx="1411804" cy="708172"/>
          </a:xfrm>
        </p:grpSpPr>
        <p:sp>
          <p:nvSpPr>
            <p:cNvPr id="15" name="Right Arrow 14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3186" y="2183326"/>
            <a:ext cx="1411804" cy="708172"/>
            <a:chOff x="777446" y="2168380"/>
            <a:chExt cx="1411804" cy="708172"/>
          </a:xfrm>
        </p:grpSpPr>
        <p:sp>
          <p:nvSpPr>
            <p:cNvPr id="19" name="Right Arrow 18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 rot="1414773">
            <a:off x="253240" y="2737305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lúm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0507" y="287511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tum</a:t>
            </a:r>
            <a:endParaRPr lang="en-US" sz="1600" dirty="0">
              <a:solidFill>
                <a:schemeClr val="tx1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 rot="20743700">
            <a:off x="1971235" y="2799920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hùm</a:t>
            </a:r>
          </a:p>
        </p:txBody>
      </p:sp>
      <p:sp>
        <p:nvSpPr>
          <p:cNvPr id="29" name="Rectangle 28"/>
          <p:cNvSpPr/>
          <p:nvPr/>
        </p:nvSpPr>
        <p:spPr>
          <a:xfrm rot="1414773">
            <a:off x="3247428" y="2748421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chơi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34695" y="2886232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bới</a:t>
            </a:r>
          </a:p>
        </p:txBody>
      </p:sp>
      <p:sp>
        <p:nvSpPr>
          <p:cNvPr id="31" name="Rectangle 30"/>
          <p:cNvSpPr/>
          <p:nvPr/>
        </p:nvSpPr>
        <p:spPr>
          <a:xfrm rot="20743700">
            <a:off x="4965423" y="2811036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đợi</a:t>
            </a:r>
          </a:p>
        </p:txBody>
      </p:sp>
      <p:sp>
        <p:nvSpPr>
          <p:cNvPr id="32" name="Rectangle 31"/>
          <p:cNvSpPr/>
          <p:nvPr/>
        </p:nvSpPr>
        <p:spPr>
          <a:xfrm rot="1414773">
            <a:off x="6221640" y="2776277"/>
            <a:ext cx="715755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được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39335" y="2898924"/>
            <a:ext cx="761724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thước</a:t>
            </a:r>
          </a:p>
        </p:txBody>
      </p:sp>
      <p:sp>
        <p:nvSpPr>
          <p:cNvPr id="34" name="Rectangle 33"/>
          <p:cNvSpPr/>
          <p:nvPr/>
        </p:nvSpPr>
        <p:spPr>
          <a:xfrm rot="20743700">
            <a:off x="7942800" y="2823728"/>
            <a:ext cx="639937" cy="639937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lược</a:t>
            </a:r>
          </a:p>
        </p:txBody>
      </p:sp>
    </p:spTree>
    <p:extLst>
      <p:ext uri="{BB962C8B-B14F-4D97-AF65-F5344CB8AC3E}">
        <p14:creationId xmlns:p14="http://schemas.microsoft.com/office/powerpoint/2010/main" val="35287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7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31" y="587334"/>
            <a:ext cx="9028559" cy="3982080"/>
            <a:chOff x="87393" y="618057"/>
            <a:chExt cx="9028559" cy="3982080"/>
          </a:xfrm>
        </p:grpSpPr>
        <p:grpSp>
          <p:nvGrpSpPr>
            <p:cNvPr id="9" name="Group 8"/>
            <p:cNvGrpSpPr/>
            <p:nvPr/>
          </p:nvGrpSpPr>
          <p:grpSpPr>
            <a:xfrm>
              <a:off x="138545" y="633643"/>
              <a:ext cx="8977407" cy="3966494"/>
              <a:chOff x="138545" y="633643"/>
              <a:chExt cx="8977407" cy="39664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38545" y="633643"/>
                <a:ext cx="8977407" cy="2057369"/>
                <a:chOff x="152400" y="1171989"/>
                <a:chExt cx="8977407" cy="2057369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3489" b="-80"/>
                <a:stretch/>
              </p:blipFill>
              <p:spPr bwMode="auto">
                <a:xfrm>
                  <a:off x="152400" y="1171989"/>
                  <a:ext cx="7678412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83149" b="-80"/>
                <a:stretch/>
              </p:blipFill>
              <p:spPr bwMode="auto">
                <a:xfrm>
                  <a:off x="7789247" y="1173720"/>
                  <a:ext cx="1340560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149" b="-79"/>
              <a:stretch/>
            </p:blipFill>
            <p:spPr bwMode="auto">
              <a:xfrm>
                <a:off x="7775392" y="2714590"/>
                <a:ext cx="1340560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87393" y="618057"/>
              <a:ext cx="9028559" cy="124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381000" y="8659"/>
            <a:ext cx="2987842" cy="561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1.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Viết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800" dirty="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endParaRPr lang="vi-VN" sz="2800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3" y="1010294"/>
            <a:ext cx="7969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latin typeface="HP001 4 hàng" panose="020B0603050302020204" pitchFamily="34" charset="0"/>
                <a:cs typeface="Times New Roman" panose="02020603050405020304" pitchFamily="18" charset="0"/>
              </a:rPr>
              <a:t>xao</a:t>
            </a:r>
            <a:endParaRPr lang="en-US" altLang="en-US" sz="6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25" y="1016917"/>
            <a:ext cx="13307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>
                <a:latin typeface="HP001 4 hàng" panose="020B0603050302020204" pitchFamily="34" charset="0"/>
                <a:cs typeface="Times New Roman" panose="02020603050405020304" pitchFamily="18" charset="0"/>
              </a:rPr>
              <a:t>xu</a:t>
            </a:r>
            <a:r>
              <a:rPr lang="el-GR" altLang="en-US" sz="3400" dirty="0">
                <a:latin typeface="HP001 4 hàng" panose="020B0603050302020204" pitchFamily="34" charset="0"/>
                <a:cs typeface="Times New Roman" panose="02020603050405020304" pitchFamily="18" charset="0"/>
              </a:rPr>
              <a:t>ΐ</a:t>
            </a:r>
            <a:r>
              <a:rPr lang="en-US" altLang="en-US" sz="3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Ğn</a:t>
            </a:r>
            <a:endParaRPr lang="en-US" altLang="en-US" sz="60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19" y="2286200"/>
            <a:ext cx="117572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latin typeface="HP001 4 hàng" panose="020B0603050302020204" pitchFamily="34" charset="0"/>
                <a:cs typeface="Times New Roman" panose="02020603050405020304" pitchFamily="18" charset="0"/>
              </a:rPr>
              <a:t>lảnh</a:t>
            </a:r>
            <a:endParaRPr lang="en-US" altLang="en-US" sz="6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261" y="2289368"/>
            <a:ext cx="77668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latin typeface="HP001 4 hàng" panose="020B0603050302020204" pitchFamily="34" charset="0"/>
                <a:cs typeface="Times New Roman" panose="02020603050405020304" pitchFamily="18" charset="0"/>
              </a:rPr>
              <a:t>lĝ</a:t>
            </a:r>
            <a:endParaRPr lang="en-US" altLang="en-US" sz="600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401" y="921054"/>
            <a:ext cx="1363748" cy="9384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3" y="955497"/>
            <a:ext cx="1907394" cy="8555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2881" y="2229182"/>
            <a:ext cx="1723760" cy="8650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8972" y="2198360"/>
            <a:ext cx="1168696" cy="9191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578" y="921054"/>
            <a:ext cx="1363748" cy="9384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010" y="955497"/>
            <a:ext cx="1907394" cy="8555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3006" y="2229706"/>
            <a:ext cx="1723760" cy="86505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9097" y="2209158"/>
            <a:ext cx="1168696" cy="9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31" y="587334"/>
            <a:ext cx="9028559" cy="3982080"/>
            <a:chOff x="87393" y="618057"/>
            <a:chExt cx="9028559" cy="3982080"/>
          </a:xfrm>
        </p:grpSpPr>
        <p:grpSp>
          <p:nvGrpSpPr>
            <p:cNvPr id="9" name="Group 8"/>
            <p:cNvGrpSpPr/>
            <p:nvPr/>
          </p:nvGrpSpPr>
          <p:grpSpPr>
            <a:xfrm>
              <a:off x="138545" y="633643"/>
              <a:ext cx="8977407" cy="3966494"/>
              <a:chOff x="138545" y="633643"/>
              <a:chExt cx="8977407" cy="396649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38545" y="633643"/>
                <a:ext cx="8977407" cy="2057369"/>
                <a:chOff x="152400" y="1171989"/>
                <a:chExt cx="8977407" cy="2057369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3489" b="-80"/>
                <a:stretch/>
              </p:blipFill>
              <p:spPr bwMode="auto">
                <a:xfrm>
                  <a:off x="152400" y="1171989"/>
                  <a:ext cx="7678412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823" r="83149" b="-80"/>
                <a:stretch/>
              </p:blipFill>
              <p:spPr bwMode="auto">
                <a:xfrm>
                  <a:off x="7789247" y="1173720"/>
                  <a:ext cx="1340560" cy="205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149" b="-79"/>
              <a:stretch/>
            </p:blipFill>
            <p:spPr bwMode="auto">
              <a:xfrm>
                <a:off x="7775392" y="2714590"/>
                <a:ext cx="1340560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87393" y="618057"/>
              <a:ext cx="9028559" cy="1248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380999" y="8659"/>
            <a:ext cx="8688091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800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2. Viết tiếng cùng vần với mỗi tiếng </a:t>
            </a:r>
            <a:r>
              <a:rPr lang="en-US" sz="2800" i="1">
                <a:ln>
                  <a:solidFill>
                    <a:srgbClr val="00B050"/>
                  </a:solidFill>
                </a:ln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chum, phơi, nước</a:t>
            </a:r>
            <a:endParaRPr lang="vi-VN" sz="2800" i="1" dirty="0">
              <a:ln>
                <a:solidFill>
                  <a:srgbClr val="00B050"/>
                </a:solidFill>
              </a:ln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0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71" y="836768"/>
            <a:ext cx="38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095" y="1479508"/>
            <a:ext cx="38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3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723" y="2105449"/>
            <a:ext cx="38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3" y="1028936"/>
            <a:ext cx="12587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chùm</a:t>
            </a:r>
            <a:endParaRPr lang="en-US" altLang="en-US" sz="60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6" y="1654212"/>
            <a:ext cx="102451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ph</a:t>
            </a:r>
            <a:r>
              <a:rPr lang="el-GR" altLang="en-US" sz="3400" dirty="0">
                <a:latin typeface="HP001 4 hàng" panose="020B0603050302020204" pitchFamily="34" charset="0"/>
                <a:cs typeface="Times New Roman" panose="02020603050405020304" pitchFamily="18" charset="0"/>
              </a:rPr>
              <a:t>Π</a:t>
            </a:r>
            <a:endParaRPr lang="en-US" altLang="en-US" sz="60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27" y="2293161"/>
            <a:ext cx="102451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wư</a:t>
            </a:r>
            <a:r>
              <a:rPr lang="el-GR" altLang="en-US" sz="3400" dirty="0"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endParaRPr lang="en-US" altLang="en-US" sz="60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072" y="1020409"/>
            <a:ext cx="12587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>
                <a:latin typeface="HP001 4 hàng" panose="020B0603050302020204" pitchFamily="34" charset="0"/>
                <a:cs typeface="Times New Roman" panose="02020603050405020304" pitchFamily="18" charset="0"/>
              </a:rPr>
              <a:t>chum</a:t>
            </a:r>
            <a:endParaRPr lang="en-US" altLang="en-US" sz="60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087" y="1651605"/>
            <a:ext cx="86149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>
                <a:latin typeface="HP001 4 hàng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lang="el-GR" altLang="en-US" sz="3400" dirty="0">
                <a:latin typeface="HP001 4 hàng" panose="020B0603050302020204" pitchFamily="34" charset="0"/>
                <a:cs typeface="Times New Roman" panose="02020603050405020304" pitchFamily="18" charset="0"/>
              </a:rPr>
              <a:t>Π</a:t>
            </a:r>
            <a:endParaRPr lang="en-US" altLang="en-US" sz="60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625" y="2293161"/>
            <a:ext cx="12587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xư</a:t>
            </a:r>
            <a:r>
              <a:rPr lang="el-GR" altLang="en-US" sz="3400" dirty="0">
                <a:latin typeface="HP001 4 hàng" panose="020B0603050302020204" pitchFamily="34" charset="0"/>
                <a:cs typeface="Times New Roman" panose="02020603050405020304" pitchFamily="18" charset="0"/>
              </a:rPr>
              <a:t>ϐ</a:t>
            </a:r>
            <a:endParaRPr lang="en-US" altLang="en-US" sz="60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="" xmlns:a16="http://schemas.microsoft.com/office/drawing/2014/main" id="{7D6E7653-CEF3-45A2-9931-D1A55D43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129" y="836768"/>
            <a:ext cx="38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="" xmlns:a16="http://schemas.microsoft.com/office/drawing/2014/main" id="{F980DE41-D40C-4CDA-95C6-0E9AEB54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34" y="1020409"/>
            <a:ext cx="12587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núm</a:t>
            </a:r>
            <a:endParaRPr lang="en-US" altLang="en-US" sz="60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="" xmlns:a16="http://schemas.microsoft.com/office/drawing/2014/main" id="{533C6EE0-E339-4C65-9B47-E67B13018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887" y="845547"/>
            <a:ext cx="38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="" xmlns:a16="http://schemas.microsoft.com/office/drawing/2014/main" id="{F49BD68A-B924-4B05-A4AD-0EC1B052F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592" y="1029188"/>
            <a:ext cx="12587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cúm</a:t>
            </a:r>
            <a:endParaRPr lang="en-US" altLang="en-US" sz="60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="" xmlns:a16="http://schemas.microsoft.com/office/drawing/2014/main" id="{DDE9F864-C8A0-4179-8F5E-8739C6C07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691" y="829297"/>
            <a:ext cx="38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="" xmlns:a16="http://schemas.microsoft.com/office/drawing/2014/main" id="{E0DB9891-B108-41B5-A350-5EBA1C7F3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021" y="1026688"/>
            <a:ext cx="12587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túm</a:t>
            </a:r>
            <a:r>
              <a:rPr lang="en-US" altLang="en-US" sz="3400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60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4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 động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1">
                <a:lumMod val="5000"/>
                <a:lumOff val="95000"/>
              </a:schemeClr>
            </a:gs>
            <a:gs pos="100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8" y="0"/>
            <a:ext cx="3948311" cy="5143500"/>
          </a:xfrm>
          <a:prstGeom prst="rect">
            <a:avLst/>
          </a:prstGeom>
        </p:spPr>
      </p:pic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2055153" y="3248032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-92169" y="4254079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291445" y="2686760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613" y="221627"/>
            <a:ext cx="2248544" cy="75313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295;p8"/>
          <p:cNvSpPr txBox="1"/>
          <p:nvPr/>
        </p:nvSpPr>
        <p:spPr>
          <a:xfrm>
            <a:off x="1277770" y="798278"/>
            <a:ext cx="35884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</a:t>
            </a:r>
            <a:r>
              <a:rPr lang="en-US" sz="32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2)</a:t>
            </a:r>
            <a:endParaRPr sz="32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42673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8" y="0"/>
            <a:ext cx="3948311" cy="5143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0765" y="19179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1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737856" y="440085"/>
            <a:ext cx="464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690" y="1086416"/>
            <a:ext cx="7451002" cy="30148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trả lời đúng các câu hỏi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nội dung bài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yêu thương gắn bó của bạn nhỏ đối với ngôi nhà của mình.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một số khổ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7" y="778229"/>
            <a:ext cx="6883763" cy="35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07" y="3839173"/>
            <a:ext cx="88392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4355" y="825502"/>
            <a:ext cx="2292581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</a:t>
            </a:r>
            <a:r>
              <a:rPr lang="en-US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0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6817" y="1236294"/>
            <a:ext cx="3166435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xoan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xao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xuyến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5273" y="233264"/>
            <a:ext cx="2369976" cy="410547"/>
            <a:chOff x="205273" y="233264"/>
            <a:chExt cx="2369976" cy="410547"/>
          </a:xfrm>
        </p:grpSpPr>
        <p:sp>
          <p:nvSpPr>
            <p:cNvPr id="2" name="Oval 1"/>
            <p:cNvSpPr/>
            <p:nvPr/>
          </p:nvSpPr>
          <p:spPr>
            <a:xfrm>
              <a:off x="205273" y="261257"/>
              <a:ext cx="401217" cy="354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41176" y="233264"/>
              <a:ext cx="2034073" cy="4105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1397601" y="1927702"/>
            <a:ext cx="131472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19" y="1491434"/>
            <a:ext cx="3656782" cy="2347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27" y="76537"/>
            <a:ext cx="3372754" cy="1897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901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273" y="3479970"/>
            <a:ext cx="85344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614" y="837849"/>
            <a:ext cx="1932257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</a:t>
            </a:r>
            <a:r>
              <a:rPr lang="en-US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0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610" y="1248071"/>
            <a:ext cx="2948381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hồi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lảnh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lót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phức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5273" y="233264"/>
            <a:ext cx="2369976" cy="410547"/>
            <a:chOff x="205273" y="233264"/>
            <a:chExt cx="2369976" cy="410547"/>
          </a:xfrm>
        </p:grpSpPr>
        <p:sp>
          <p:nvSpPr>
            <p:cNvPr id="11" name="Oval 10"/>
            <p:cNvSpPr/>
            <p:nvPr/>
          </p:nvSpPr>
          <p:spPr>
            <a:xfrm>
              <a:off x="205273" y="261257"/>
              <a:ext cx="401217" cy="354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1176" y="233264"/>
              <a:ext cx="2034073" cy="4105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1818861" y="1909766"/>
            <a:ext cx="8150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4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92414" y="4558761"/>
            <a:ext cx="7823718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027" y="661305"/>
            <a:ext cx="2478909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</a:t>
            </a:r>
            <a:r>
              <a:rPr lang="en-US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0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877" y="994531"/>
            <a:ext cx="3097469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hồi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lảnh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lót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phức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5273" y="233264"/>
            <a:ext cx="2369976" cy="410547"/>
            <a:chOff x="205273" y="233264"/>
            <a:chExt cx="2369976" cy="410547"/>
          </a:xfrm>
        </p:grpSpPr>
        <p:sp>
          <p:nvSpPr>
            <p:cNvPr id="11" name="Oval 10"/>
            <p:cNvSpPr/>
            <p:nvPr/>
          </p:nvSpPr>
          <p:spPr>
            <a:xfrm>
              <a:off x="205273" y="261257"/>
              <a:ext cx="401217" cy="354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1176" y="233264"/>
              <a:ext cx="2034073" cy="4105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85323" y="1943283"/>
            <a:ext cx="2305879" cy="9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1137" y="2221733"/>
            <a:ext cx="1938131" cy="9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86" y="69386"/>
            <a:ext cx="4710377" cy="2646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6" descr="Con đường rơ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53" y="1898995"/>
            <a:ext cx="2825017" cy="1876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" y="0"/>
            <a:ext cx="4752539" cy="24519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" y="2495125"/>
            <a:ext cx="3431752" cy="2206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1" y="2477770"/>
            <a:ext cx="4393420" cy="221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60" y="88053"/>
            <a:ext cx="4192693" cy="2355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17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68617" y="687081"/>
            <a:ext cx="2373340" cy="40006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</a:t>
            </a:r>
            <a:r>
              <a:rPr lang="en-US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0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4239" y="1161536"/>
            <a:ext cx="3039762" cy="40010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xoan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xao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xuyến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  <a:endParaRPr lang="en-US" sz="18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chùm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1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1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lảnh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lót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phức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sân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phơi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mộc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mạc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nước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ca.</a:t>
            </a:r>
          </a:p>
          <a:p>
            <a:pPr algn="just"/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(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1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5273" y="233264"/>
            <a:ext cx="2369976" cy="410547"/>
            <a:chOff x="205273" y="233264"/>
            <a:chExt cx="2369976" cy="410547"/>
          </a:xfrm>
        </p:grpSpPr>
        <p:sp>
          <p:nvSpPr>
            <p:cNvPr id="11" name="Oval 10"/>
            <p:cNvSpPr/>
            <p:nvPr/>
          </p:nvSpPr>
          <p:spPr>
            <a:xfrm>
              <a:off x="205273" y="261257"/>
              <a:ext cx="401217" cy="354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1176" y="233264"/>
              <a:ext cx="2034073" cy="4105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2904867"/>
              </p:ext>
            </p:extLst>
          </p:nvPr>
        </p:nvGraphicFramePr>
        <p:xfrm>
          <a:off x="205273" y="887112"/>
          <a:ext cx="5524968" cy="132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43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0" y="96370"/>
            <a:ext cx="2706378" cy="611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67" y="976185"/>
            <a:ext cx="5655060" cy="1596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" y="2963165"/>
            <a:ext cx="1963526" cy="1494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92" y="3084724"/>
            <a:ext cx="1647905" cy="1373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8" y="2963165"/>
            <a:ext cx="1526261" cy="161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0" y="3026749"/>
            <a:ext cx="1874443" cy="1549892"/>
          </a:xfrm>
          <a:prstGeom prst="rect">
            <a:avLst/>
          </a:prstGeom>
        </p:spPr>
      </p:pic>
      <p:pic>
        <p:nvPicPr>
          <p:cNvPr id="12" name="Tieng-vo-tay-nga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2195" y="4576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9166 0.007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03137" y="12145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-SGK-TV" pitchFamily="2" charset="0"/>
              <a:cs typeface="Arial-SGK-TV" pitchFamily="2" charset="0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Như yêu đất nước</a:t>
            </a:r>
          </a:p>
          <a:p>
            <a:r>
              <a:rPr lang="vi-VN" sz="20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Bốn</a:t>
            </a:r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m</a:t>
            </a:r>
            <a:r>
              <a:rPr lang="en-GB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ù</a:t>
            </a:r>
            <a:r>
              <a:rPr lang="vi-VN" sz="20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96942" y="1131517"/>
            <a:ext cx="2378916" cy="150191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2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98560" y="191793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60" y="209519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887" y="350416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8822" y="208152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6486" y="351104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Bốn mùa chim ca.</a:t>
            </a:r>
          </a:p>
        </p:txBody>
      </p:sp>
    </p:spTree>
    <p:extLst>
      <p:ext uri="{BB962C8B-B14F-4D97-AF65-F5344CB8AC3E}">
        <p14:creationId xmlns:p14="http://schemas.microsoft.com/office/powerpoint/2010/main" val="24305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16758" y="57041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58" y="211539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5436" y="3485650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6389" y="1180276"/>
            <a:ext cx="1778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xao xuyến </a:t>
            </a: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4375" y="2436785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Đầu hồi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lảnh lót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2880" y="2736886"/>
            <a:ext cx="26180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Mái vàng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thơm phức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4380" y="3091939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Rạ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đầy sân phơi</a:t>
            </a:r>
          </a:p>
        </p:txBody>
      </p:sp>
    </p:spTree>
    <p:extLst>
      <p:ext uri="{BB962C8B-B14F-4D97-AF65-F5344CB8AC3E}">
        <p14:creationId xmlns:p14="http://schemas.microsoft.com/office/powerpoint/2010/main" val="13838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ần cái nhìn văn hoá làng trong phương hướng kiến trúc cho đô thị hoá nông  thô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878594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-95250"/>
            <a:ext cx="3657600" cy="857250"/>
          </a:xfrm>
        </p:spPr>
        <p:txBody>
          <a:bodyPr>
            <a:norm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gỗ, nhà tre</a:t>
            </a:r>
            <a:endParaRPr lang="en-US" sz="3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8" name="Picture 4" descr="Kiến trúc Việt cổ từ miền... ký ứ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4816"/>
            <a:ext cx="3276600" cy="21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ong bóng ngôi nhà xưa | Reatimes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xoan</a:t>
            </a:r>
          </a:p>
        </p:txBody>
      </p:sp>
      <p:pic>
        <p:nvPicPr>
          <p:cNvPr id="2050" name="Picture 2" descr="Có một loài hoa mùa xuân đẹp dịu dàng khiến ai cũng nhớ về ký ức tuổi thơ |  Kênh Thời T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47750"/>
            <a:ext cx="6316133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</TotalTime>
  <Words>813</Words>
  <Application>Microsoft Office PowerPoint</Application>
  <PresentationFormat>On-screen Show (16:9)</PresentationFormat>
  <Paragraphs>248</Paragraphs>
  <Slides>28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宋体</vt:lpstr>
      <vt:lpstr>Arial</vt:lpstr>
      <vt:lpstr>Arial Rounded</vt:lpstr>
      <vt:lpstr>Arial Rounded MT Bold</vt:lpstr>
      <vt:lpstr>Arial-Rounded</vt:lpstr>
      <vt:lpstr>Arial-SGK-TV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nhà gỗ, nhà tre</vt:lpstr>
      <vt:lpstr>hoa xoan</vt:lpstr>
      <vt:lpstr>PowerPoint Presentation</vt:lpstr>
      <vt:lpstr>mái vàng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HT81</cp:lastModifiedBy>
  <cp:revision>67</cp:revision>
  <dcterms:created xsi:type="dcterms:W3CDTF">2020-08-13T09:19:08Z</dcterms:created>
  <dcterms:modified xsi:type="dcterms:W3CDTF">2023-02-19T06:51:29Z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