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8" r:id="rId2"/>
    <p:sldId id="267" r:id="rId3"/>
    <p:sldId id="266" r:id="rId4"/>
    <p:sldId id="265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510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FECE4-41DD-49DF-8BC9-F5EAF4AED401}" type="datetimeFigureOut">
              <a:rPr lang="vi-VN" smtClean="0"/>
              <a:t>05/11/2023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4455A-C46F-4554-AD4D-370F06E8F81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p4"/><Relationship Id="rId1" Type="http://schemas.microsoft.com/office/2007/relationships/media" Target="../media/media3.mp4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551793" y="685800"/>
            <a:ext cx="8229600" cy="639763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Khởi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động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ngày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mới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nào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5007" y="2209800"/>
            <a:ext cx="8382000" cy="1600200"/>
          </a:xfrm>
          <a:prstGeom prst="rect">
            <a:avLst/>
          </a:prstGeom>
          <a:noFill/>
        </p:spPr>
        <p:txBody>
          <a:bodyPr wrap="square" rtlCol="0">
            <a:prstTxWarp prst="textCanUp">
              <a:avLst/>
            </a:prstTxWarp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Hãy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mở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kumimoji="0" lang="en-US" sz="1800" b="1" i="0" u="none" strike="noStrike" kern="0" cap="none" spc="0" normalizeH="0" noProof="0" dirty="0" err="1" smtClean="0">
                <a:ln>
                  <a:noFill/>
                </a:ln>
                <a:effectLst/>
                <a:uLnTx/>
                <a:uFillTx/>
              </a:rPr>
              <a:t>các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uLnTx/>
                <a:uFillTx/>
              </a:rPr>
              <a:t> </a:t>
            </a:r>
            <a:r>
              <a:rPr lang="en-US" b="1" kern="0" noProof="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</a:t>
            </a:r>
            <a:r>
              <a:rPr lang="en-US" b="1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ánh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C00000"/>
                </a:solidFill>
              </a:rPr>
              <a:t>hoa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FFFF00"/>
                </a:solidFill>
              </a:rPr>
              <a:t>xem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00B050"/>
                </a:solidFill>
              </a:rPr>
              <a:t>có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7030A0"/>
                </a:solidFill>
              </a:rPr>
              <a:t>gì</a:t>
            </a:r>
            <a:r>
              <a:rPr lang="en-US" b="1" kern="0" dirty="0" smtClean="0">
                <a:solidFill>
                  <a:srgbClr val="002060"/>
                </a:solidFill>
              </a:rPr>
              <a:t> </a:t>
            </a:r>
            <a:r>
              <a:rPr lang="en-US" b="1" kern="0" dirty="0" err="1" smtClean="0">
                <a:solidFill>
                  <a:srgbClr val="510F1D"/>
                </a:solidFill>
              </a:rPr>
              <a:t>nhé</a:t>
            </a:r>
            <a:r>
              <a:rPr lang="en-US" b="1" kern="0" dirty="0" smtClean="0">
                <a:solidFill>
                  <a:srgbClr val="510F1D"/>
                </a:solidFill>
              </a:rPr>
              <a:t> 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</a:rPr>
              <a:t>!</a:t>
            </a:r>
            <a:r>
              <a:rPr kumimoji="0" lang="en-US" sz="18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</a:rPr>
              <a:t>!</a:t>
            </a:r>
            <a:endParaRPr kumimoji="0" lang="vi-VN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5791200"/>
            <a:ext cx="1524000" cy="104265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953000"/>
            <a:ext cx="1285875" cy="149066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648201"/>
            <a:ext cx="3200400" cy="1983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376" y="123180"/>
            <a:ext cx="1905000" cy="662467"/>
            <a:chOff x="228600" y="228600"/>
            <a:chExt cx="22098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14" y="1349064"/>
            <a:ext cx="8304486" cy="37115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3482954" y="153986"/>
            <a:ext cx="3408305" cy="58477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endParaRPr lang="vi-VN" dirty="0"/>
          </a:p>
        </p:txBody>
      </p:sp>
      <p:sp>
        <p:nvSpPr>
          <p:cNvPr id="9" name="Rectangle 8"/>
          <p:cNvSpPr/>
          <p:nvPr/>
        </p:nvSpPr>
        <p:spPr>
          <a:xfrm>
            <a:off x="829004" y="5486400"/>
            <a:ext cx="8906510" cy="58356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tran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44769" y="5465379"/>
            <a:ext cx="7974965" cy="10763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solidFill>
                <a:prstClr val="black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này</a:t>
            </a:r>
            <a:r>
              <a:rPr lang="en-US" sz="32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11" name="Rectangle 10"/>
          <p:cNvSpPr/>
          <p:nvPr/>
        </p:nvSpPr>
        <p:spPr>
          <a:xfrm>
            <a:off x="852652" y="5465379"/>
            <a:ext cx="7924800" cy="1076325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none">
            <a:spAutoFit/>
          </a:bodyPr>
          <a:lstStyle/>
          <a:p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3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bldLvl="0" animBg="1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13269" y="20480"/>
            <a:ext cx="9144000" cy="6858000"/>
          </a:xfrm>
          <a:prstGeom prst="rect">
            <a:avLst/>
          </a:prstGeom>
          <a:gradFill rotWithShape="1">
            <a:gsLst>
              <a:gs pos="0">
                <a:srgbClr val="00FF00">
                  <a:alpha val="75998"/>
                </a:srgbClr>
              </a:gs>
              <a:gs pos="100000">
                <a:srgbClr val="FFFFFF">
                  <a:alpha val="75998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5" name="Picture 29" descr="pink_flower_divider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3007271" y="3076903"/>
            <a:ext cx="6629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7" descr="pink_flower_divider_md_wht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5372100" y="3151789"/>
            <a:ext cx="662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30"/>
          <p:cNvGrpSpPr/>
          <p:nvPr/>
        </p:nvGrpSpPr>
        <p:grpSpPr bwMode="auto">
          <a:xfrm>
            <a:off x="40729" y="5628289"/>
            <a:ext cx="9103272" cy="1066800"/>
            <a:chOff x="0" y="3687"/>
            <a:chExt cx="5760" cy="660"/>
          </a:xfrm>
        </p:grpSpPr>
        <p:pic>
          <p:nvPicPr>
            <p:cNvPr id="8" name="Picture 31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32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3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6" y="3687"/>
              <a:ext cx="1728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34" descr="WLILIE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4410"/>
            <a:stretch>
              <a:fillRect/>
            </a:stretch>
          </p:blipFill>
          <p:spPr bwMode="auto">
            <a:xfrm>
              <a:off x="5145" y="3687"/>
              <a:ext cx="615" cy="6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4"/>
          <p:cNvGrpSpPr/>
          <p:nvPr/>
        </p:nvGrpSpPr>
        <p:grpSpPr bwMode="auto">
          <a:xfrm rot="3211918">
            <a:off x="5254365" y="4237771"/>
            <a:ext cx="1162050" cy="3200400"/>
            <a:chOff x="3968" y="312"/>
            <a:chExt cx="792" cy="2760"/>
          </a:xfrm>
        </p:grpSpPr>
        <p:sp>
          <p:nvSpPr>
            <p:cNvPr id="13" name="Freeform 5"/>
            <p:cNvSpPr/>
            <p:nvPr/>
          </p:nvSpPr>
          <p:spPr bwMode="auto">
            <a:xfrm>
              <a:off x="4008" y="312"/>
              <a:ext cx="752" cy="2736"/>
            </a:xfrm>
            <a:custGeom>
              <a:avLst/>
              <a:gdLst>
                <a:gd name="T0" fmla="*/ 768 w 896"/>
                <a:gd name="T1" fmla="*/ 0 h 2016"/>
                <a:gd name="T2" fmla="*/ 768 w 896"/>
                <a:gd name="T3" fmla="*/ 1056 h 2016"/>
                <a:gd name="T4" fmla="*/ 0 w 896"/>
                <a:gd name="T5" fmla="*/ 2016 h 201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96" h="2016">
                  <a:moveTo>
                    <a:pt x="768" y="0"/>
                  </a:moveTo>
                  <a:cubicBezTo>
                    <a:pt x="832" y="360"/>
                    <a:pt x="896" y="720"/>
                    <a:pt x="768" y="1056"/>
                  </a:cubicBezTo>
                  <a:cubicBezTo>
                    <a:pt x="640" y="1392"/>
                    <a:pt x="320" y="1704"/>
                    <a:pt x="0" y="201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4" name="Freeform 6"/>
            <p:cNvSpPr/>
            <p:nvPr/>
          </p:nvSpPr>
          <p:spPr bwMode="auto">
            <a:xfrm>
              <a:off x="3968" y="336"/>
              <a:ext cx="688" cy="2736"/>
            </a:xfrm>
            <a:custGeom>
              <a:avLst/>
              <a:gdLst>
                <a:gd name="T0" fmla="*/ 688 w 688"/>
                <a:gd name="T1" fmla="*/ 0 h 2736"/>
                <a:gd name="T2" fmla="*/ 112 w 688"/>
                <a:gd name="T3" fmla="*/ 1248 h 2736"/>
                <a:gd name="T4" fmla="*/ 16 w 688"/>
                <a:gd name="T5" fmla="*/ 2736 h 273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88" h="2736">
                  <a:moveTo>
                    <a:pt x="688" y="0"/>
                  </a:moveTo>
                  <a:cubicBezTo>
                    <a:pt x="456" y="396"/>
                    <a:pt x="224" y="792"/>
                    <a:pt x="112" y="1248"/>
                  </a:cubicBezTo>
                  <a:cubicBezTo>
                    <a:pt x="0" y="1704"/>
                    <a:pt x="32" y="2488"/>
                    <a:pt x="16" y="2736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5" name="Group 11"/>
          <p:cNvGrpSpPr/>
          <p:nvPr/>
        </p:nvGrpSpPr>
        <p:grpSpPr bwMode="auto">
          <a:xfrm rot="17297505">
            <a:off x="2779516" y="4536096"/>
            <a:ext cx="857250" cy="2667000"/>
            <a:chOff x="1424" y="1968"/>
            <a:chExt cx="688" cy="1344"/>
          </a:xfrm>
        </p:grpSpPr>
        <p:sp>
          <p:nvSpPr>
            <p:cNvPr id="16" name="Freeform 12"/>
            <p:cNvSpPr/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17" name="Freeform 13"/>
            <p:cNvSpPr/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grpSp>
        <p:nvGrpSpPr>
          <p:cNvPr id="18" name="Group 7"/>
          <p:cNvGrpSpPr/>
          <p:nvPr/>
        </p:nvGrpSpPr>
        <p:grpSpPr bwMode="auto">
          <a:xfrm rot="18810536">
            <a:off x="3483109" y="4362211"/>
            <a:ext cx="457200" cy="2070100"/>
            <a:chOff x="1424" y="1968"/>
            <a:chExt cx="688" cy="1344"/>
          </a:xfrm>
        </p:grpSpPr>
        <p:sp>
          <p:nvSpPr>
            <p:cNvPr id="19" name="Freeform 8"/>
            <p:cNvSpPr/>
            <p:nvPr/>
          </p:nvSpPr>
          <p:spPr bwMode="auto">
            <a:xfrm>
              <a:off x="1424" y="1968"/>
              <a:ext cx="560" cy="1344"/>
            </a:xfrm>
            <a:custGeom>
              <a:avLst/>
              <a:gdLst>
                <a:gd name="T0" fmla="*/ 656 w 656"/>
                <a:gd name="T1" fmla="*/ 1344 h 1344"/>
                <a:gd name="T2" fmla="*/ 80 w 656"/>
                <a:gd name="T3" fmla="*/ 1104 h 1344"/>
                <a:gd name="T4" fmla="*/ 176 w 656"/>
                <a:gd name="T5" fmla="*/ 0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56" h="1344">
                  <a:moveTo>
                    <a:pt x="656" y="1344"/>
                  </a:moveTo>
                  <a:cubicBezTo>
                    <a:pt x="408" y="1336"/>
                    <a:pt x="160" y="1328"/>
                    <a:pt x="80" y="1104"/>
                  </a:cubicBezTo>
                  <a:cubicBezTo>
                    <a:pt x="0" y="880"/>
                    <a:pt x="88" y="440"/>
                    <a:pt x="176" y="0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  <p:sp>
          <p:nvSpPr>
            <p:cNvPr id="20" name="Freeform 9"/>
            <p:cNvSpPr/>
            <p:nvPr/>
          </p:nvSpPr>
          <p:spPr bwMode="auto">
            <a:xfrm>
              <a:off x="1584" y="1968"/>
              <a:ext cx="528" cy="1344"/>
            </a:xfrm>
            <a:custGeom>
              <a:avLst/>
              <a:gdLst>
                <a:gd name="T0" fmla="*/ 0 w 704"/>
                <a:gd name="T1" fmla="*/ 0 h 1344"/>
                <a:gd name="T2" fmla="*/ 624 w 704"/>
                <a:gd name="T3" fmla="*/ 624 h 1344"/>
                <a:gd name="T4" fmla="*/ 480 w 704"/>
                <a:gd name="T5" fmla="*/ 1344 h 13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704" h="1344">
                  <a:moveTo>
                    <a:pt x="0" y="0"/>
                  </a:moveTo>
                  <a:cubicBezTo>
                    <a:pt x="272" y="200"/>
                    <a:pt x="544" y="400"/>
                    <a:pt x="624" y="624"/>
                  </a:cubicBezTo>
                  <a:cubicBezTo>
                    <a:pt x="704" y="848"/>
                    <a:pt x="504" y="1224"/>
                    <a:pt x="480" y="1344"/>
                  </a:cubicBezTo>
                </a:path>
              </a:pathLst>
            </a:custGeom>
            <a:solidFill>
              <a:srgbClr val="006600"/>
            </a:solidFill>
            <a:ln w="9525">
              <a:solidFill>
                <a:srgbClr val="003300"/>
              </a:solidFill>
              <a:rou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200">
                <a:solidFill>
                  <a:srgbClr val="000000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1" name="Freeform 10"/>
          <p:cNvSpPr/>
          <p:nvPr/>
        </p:nvSpPr>
        <p:spPr bwMode="auto">
          <a:xfrm rot="302103">
            <a:off x="4388858" y="3463859"/>
            <a:ext cx="457200" cy="2946400"/>
          </a:xfrm>
          <a:custGeom>
            <a:avLst/>
            <a:gdLst>
              <a:gd name="T0" fmla="*/ 0 w 376"/>
              <a:gd name="T1" fmla="*/ 0 h 816"/>
              <a:gd name="T2" fmla="*/ 336 w 376"/>
              <a:gd name="T3" fmla="*/ 432 h 816"/>
              <a:gd name="T4" fmla="*/ 240 w 376"/>
              <a:gd name="T5" fmla="*/ 816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76" h="816">
                <a:moveTo>
                  <a:pt x="0" y="0"/>
                </a:moveTo>
                <a:cubicBezTo>
                  <a:pt x="148" y="148"/>
                  <a:pt x="296" y="296"/>
                  <a:pt x="336" y="432"/>
                </a:cubicBezTo>
                <a:cubicBezTo>
                  <a:pt x="376" y="568"/>
                  <a:pt x="256" y="752"/>
                  <a:pt x="240" y="816"/>
                </a:cubicBezTo>
              </a:path>
            </a:pathLst>
          </a:custGeom>
          <a:noFill/>
          <a:ln w="76200" cmpd="sng">
            <a:solidFill>
              <a:srgbClr val="0066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7200">
              <a:solidFill>
                <a:srgbClr val="000000"/>
              </a:solidFill>
              <a:latin typeface=".VnAvant" panose="020B7200000000000000" pitchFamily="34" charset="0"/>
            </a:endParaRPr>
          </a:p>
        </p:txBody>
      </p:sp>
      <p:sp>
        <p:nvSpPr>
          <p:cNvPr id="22" name="Oval 20"/>
          <p:cNvSpPr>
            <a:spLocks noChangeArrowheads="1"/>
          </p:cNvSpPr>
          <p:nvPr/>
        </p:nvSpPr>
        <p:spPr bwMode="auto">
          <a:xfrm>
            <a:off x="3397129" y="1752600"/>
            <a:ext cx="2057400" cy="18288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en-US" sz="4800" b="1">
              <a:solidFill>
                <a:srgbClr val="00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3" name="Picture 26" descr="2590374087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68529" y="1170972"/>
            <a:ext cx="2514600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17"/>
          <p:cNvSpPr>
            <a:spLocks noChangeArrowheads="1"/>
          </p:cNvSpPr>
          <p:nvPr/>
        </p:nvSpPr>
        <p:spPr bwMode="auto">
          <a:xfrm>
            <a:off x="1390454" y="1123785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5" name="Text Box 21"/>
          <p:cNvSpPr txBox="1">
            <a:spLocks noChangeArrowheads="1"/>
          </p:cNvSpPr>
          <p:nvPr/>
        </p:nvSpPr>
        <p:spPr bwMode="auto">
          <a:xfrm>
            <a:off x="1382142" y="1398587"/>
            <a:ext cx="2300287" cy="706755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en-US" alt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endParaRPr lang="en-US" alt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val 15"/>
          <p:cNvSpPr>
            <a:spLocks noChangeArrowheads="1"/>
          </p:cNvSpPr>
          <p:nvPr/>
        </p:nvSpPr>
        <p:spPr bwMode="auto">
          <a:xfrm>
            <a:off x="3359029" y="-78554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7" name="Text Box 25"/>
          <p:cNvSpPr txBox="1">
            <a:spLocks noChangeArrowheads="1"/>
          </p:cNvSpPr>
          <p:nvPr/>
        </p:nvSpPr>
        <p:spPr bwMode="auto">
          <a:xfrm>
            <a:off x="3290950" y="431033"/>
            <a:ext cx="270510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hước</a:t>
            </a:r>
            <a:r>
              <a:rPr lang="en-US" altLang="en-US" sz="4400" b="1" dirty="0" smtClean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kẻ</a:t>
            </a:r>
          </a:p>
        </p:txBody>
      </p:sp>
      <p:sp>
        <p:nvSpPr>
          <p:cNvPr id="28" name="Oval 16"/>
          <p:cNvSpPr>
            <a:spLocks noChangeArrowheads="1"/>
          </p:cNvSpPr>
          <p:nvPr/>
        </p:nvSpPr>
        <p:spPr bwMode="auto">
          <a:xfrm>
            <a:off x="5200650" y="1036903"/>
            <a:ext cx="2324100" cy="178752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29" name="Text Box 23"/>
          <p:cNvSpPr txBox="1">
            <a:spLocks noChangeArrowheads="1"/>
          </p:cNvSpPr>
          <p:nvPr/>
        </p:nvSpPr>
        <p:spPr bwMode="auto">
          <a:xfrm>
            <a:off x="5162550" y="1496656"/>
            <a:ext cx="270510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ván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Oval 19"/>
          <p:cNvSpPr>
            <a:spLocks noChangeArrowheads="1"/>
          </p:cNvSpPr>
          <p:nvPr/>
        </p:nvSpPr>
        <p:spPr bwMode="auto">
          <a:xfrm>
            <a:off x="4834794" y="2834226"/>
            <a:ext cx="2322512" cy="1789113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1" name="Text Box 22"/>
          <p:cNvSpPr txBox="1">
            <a:spLocks noChangeArrowheads="1"/>
          </p:cNvSpPr>
          <p:nvPr/>
        </p:nvSpPr>
        <p:spPr bwMode="auto">
          <a:xfrm>
            <a:off x="4834794" y="3301033"/>
            <a:ext cx="2444750" cy="76835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alt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mơ</a:t>
            </a:r>
            <a:endParaRPr lang="en-US" alt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Oval 18"/>
          <p:cNvSpPr>
            <a:spLocks noChangeArrowheads="1"/>
          </p:cNvSpPr>
          <p:nvPr/>
        </p:nvSpPr>
        <p:spPr bwMode="auto">
          <a:xfrm>
            <a:off x="1807495" y="2971800"/>
            <a:ext cx="2324100" cy="17891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000000"/>
              </a:solidFill>
              <a:latin typeface="UTM Avo" panose="02040603050506020204" pitchFamily="18" charset="0"/>
            </a:endParaRPr>
          </a:p>
        </p:txBody>
      </p:sp>
      <p:sp>
        <p:nvSpPr>
          <p:cNvPr id="33" name="Text Box 24"/>
          <p:cNvSpPr txBox="1">
            <a:spLocks noChangeArrowheads="1"/>
          </p:cNvSpPr>
          <p:nvPr/>
        </p:nvSpPr>
        <p:spPr bwMode="auto">
          <a:xfrm>
            <a:off x="1627136" y="3405725"/>
            <a:ext cx="2362200" cy="64516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1pPr>
            <a:lvl2pPr marL="742950" indent="-28575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2pPr>
            <a:lvl3pPr marL="11430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3pPr>
            <a:lvl4pPr marL="16002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4pPr>
            <a:lvl5pPr marL="2057400" indent="-228600" defTabSz="457200"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7200">
                <a:solidFill>
                  <a:schemeClr val="tx1"/>
                </a:solidFill>
                <a:latin typeface=".VnAvant" panose="020B7200000000000000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endParaRPr lang="en-US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48148E-6 L -0.22448 0.00324 " pathEditMode="relative" rAng="0" ptsTypes="AA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33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5417 0.14791 " pathEditMode="relative" rAng="0" ptsTypes="AA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08" y="7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8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2 0.07662 C 0.01389 0.08056 0.02968 0.08588 0.03975 0.09421 C 0.04878 0.10393 0.05468 0.11667 0.0585 0.1294 C 0.06545 0.14167 0.06284 0.15393 0.05972 0.16736 C 0.05816 0.1794 0.05347 0.19306 0.0401 0.20625 C 0.03212 0.21829 0.01371 0.23194 -0.00556 0.24143 C -0.02396 0.25208 -0.04566 0.26018 -0.06806 0.26736 C -0.0908 0.27454 -0.1125 0.27917 -0.13403 0.28125 C -0.15677 0.2838 -0.1783 0.2831 -0.19618 0.27824 C -0.21337 0.275 -0.23004 0.26852 -0.23837 0.26018 C -0.24879 0.25255 -0.25417 0.23681 -0.25556 0.22639 C -0.25834 0.21458 -0.25851 0.20069 -0.25052 0.18727 C -0.24271 0.17546 -0.22674 0.16389 -0.20538 0.15486 C -0.18212 0.1463 -0.15955 0.1463 -0.14341 0.14977 C -0.13056 0.1544 -0.11945 0.16366 -0.1158 0.17662 C -0.11354 0.19005 -0.11407 0.20278 -0.12327 0.21597 C -0.13038 0.22755 -0.12865 0.22917 -0.16424 0.25069 C -0.19705 0.27292 -0.23073 0.27546 -0.25122 0.28056 C -0.27275 0.28611 -0.28854 0.28449 -0.31025 0.28426 C -0.33264 0.28449 -0.35313 0.27917 -0.36736 0.27477 C -0.3816 0.26782 -0.3882 0.2588 -0.39809 0.24468 C -0.40469 0.23125 -0.40608 0.22014 -0.40747 0.20787 C -0.40903 0.1956 -0.41042 0.1831 -0.41181 0.17106 " pathEditMode="relative" rAng="21060000" ptsTypes="AAAAAAAAAAAAAAAAAAAAAAA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80" y="12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7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06 0.01111 L -0.11111 0.01782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bldLvl="0" animBg="1"/>
      <p:bldP spid="26" grpId="0" animBg="1"/>
      <p:bldP spid="27" grpId="0" bldLvl="0" animBg="1"/>
      <p:bldP spid="27" grpId="1" bldLvl="0" animBg="1"/>
      <p:bldP spid="28" grpId="0" animBg="1"/>
      <p:bldP spid="29" grpId="0" bldLvl="0" animBg="1"/>
      <p:bldP spid="29" grpId="1" bldLvl="0" animBg="1"/>
      <p:bldP spid="30" grpId="0" animBg="1"/>
      <p:bldP spid="31" grpId="0" bldLvl="0" animBg="1"/>
      <p:bldP spid="31" grpId="1" bldLvl="0" animBg="1"/>
      <p:bldP spid="32" grpId="0" animBg="1"/>
      <p:bldP spid="33" grpId="0" bldLvl="0" animBg="1"/>
      <p:bldP spid="33" grpId="1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6200"/>
            <a:ext cx="4724400" cy="6553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870465">
            <a:off x="843170" y="1924434"/>
            <a:ext cx="3610066" cy="1407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prstTxWarp prst="textArchUp">
              <a:avLst/>
            </a:prstTxWarp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KHỞI 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ĐỘNG</a:t>
            </a:r>
            <a:r>
              <a:rPr kumimoji="0" lang="en-US" sz="54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+mn-cs"/>
              </a:rPr>
              <a:t> NÀO 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pic>
        <p:nvPicPr>
          <p:cNvPr id="4" name="图片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4857571" y="872974"/>
            <a:ext cx="4267200" cy="7132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5" name="图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238571" y="2417258"/>
            <a:ext cx="3886200" cy="667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6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5060731" y="4011114"/>
            <a:ext cx="4114800" cy="667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pic>
        <p:nvPicPr>
          <p:cNvPr id="7" name="图片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78" b="31203"/>
          <a:stretch>
            <a:fillRect/>
          </a:stretch>
        </p:blipFill>
        <p:spPr>
          <a:xfrm>
            <a:off x="4579884" y="5602426"/>
            <a:ext cx="4571998" cy="6679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</p:pic>
      <p:sp>
        <p:nvSpPr>
          <p:cNvPr id="8" name="文本框 3"/>
          <p:cNvSpPr txBox="1"/>
          <p:nvPr/>
        </p:nvSpPr>
        <p:spPr>
          <a:xfrm>
            <a:off x="6008454" y="76200"/>
            <a:ext cx="3135546" cy="922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UTM Avo" panose="02040603050506020204" pitchFamily="18" charset="0"/>
                <a:ea typeface="字魂17号-萌趣果冻体" panose="02000000000000000000" pitchFamily="2" charset="-122"/>
                <a:cs typeface="+mn-cs"/>
              </a:rPr>
              <a:t>Q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uy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ước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文本框 3"/>
          <p:cNvSpPr txBox="1"/>
          <p:nvPr/>
        </p:nvSpPr>
        <p:spPr>
          <a:xfrm>
            <a:off x="6018964" y="1586261"/>
            <a:ext cx="3135546" cy="82994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Lướt</a:t>
            </a:r>
            <a:r>
              <a:rPr kumimoji="0" lang="en-US" altLang="zh-CN" sz="4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48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thướt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0" name="文本框 3"/>
          <p:cNvSpPr txBox="1"/>
          <p:nvPr/>
        </p:nvSpPr>
        <p:spPr>
          <a:xfrm>
            <a:off x="6018964" y="3087784"/>
            <a:ext cx="3135546" cy="922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Cái</a:t>
            </a:r>
            <a:r>
              <a:rPr kumimoji="0" lang="en-US" altLang="zh-CN" sz="5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lược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3"/>
          <p:cNvSpPr txBox="1"/>
          <p:nvPr/>
        </p:nvSpPr>
        <p:spPr>
          <a:xfrm>
            <a:off x="5997944" y="4679096"/>
            <a:ext cx="3135546" cy="9220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Bước</a:t>
            </a:r>
            <a:r>
              <a:rPr kumimoji="0" lang="en-US" altLang="zh-CN" sz="5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字魂17号-萌趣果冻体" panose="02000000000000000000" pitchFamily="2" charset="-122"/>
                <a:cs typeface="Times New Roman" panose="02020603050405020304" pitchFamily="18" charset="0"/>
              </a:rPr>
              <a:t>đi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字魂17号-萌趣果冻体" panose="02000000000000000000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bldLvl="0" animBg="1"/>
      <p:bldP spid="1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6473" y="178100"/>
            <a:ext cx="8905127" cy="4661915"/>
            <a:chOff x="-159026" y="-357808"/>
            <a:chExt cx="12426295" cy="5114385"/>
          </a:xfrm>
          <a:solidFill>
            <a:schemeClr val="tx2">
              <a:lumMod val="20000"/>
              <a:lumOff val="80000"/>
            </a:schemeClr>
          </a:solidFill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b="16501"/>
            <a:stretch>
              <a:fillRect/>
            </a:stretch>
          </p:blipFill>
          <p:spPr>
            <a:xfrm>
              <a:off x="-159026" y="-15707"/>
              <a:ext cx="12426295" cy="4772284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sp>
          <p:nvSpPr>
            <p:cNvPr id="5" name="Oval 4"/>
            <p:cNvSpPr/>
            <p:nvPr/>
          </p:nvSpPr>
          <p:spPr>
            <a:xfrm>
              <a:off x="-159026" y="-357808"/>
              <a:ext cx="10522226" cy="86139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UTM Avo" panose="02040603050506020204" pitchFamily="18" charset="0"/>
              </a:endParaRPr>
            </a:p>
          </p:txBody>
        </p:sp>
      </p:grp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17526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858" y="1371600"/>
            <a:ext cx="712713" cy="83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4876801"/>
            <a:ext cx="8915400" cy="15684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bướm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</a:p>
          <a:p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rập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rờn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05000" y="4876802"/>
            <a:ext cx="1225550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ướp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419600" y="4876802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endParaRPr lang="vi-VN" dirty="0">
              <a:solidFill>
                <a:srgbClr val="FF0066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212242" y="4876801"/>
            <a:ext cx="140775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dirty="0" err="1" smtClean="0">
                <a:solidFill>
                  <a:srgbClr val="FF0066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endParaRPr lang="vi-VN" dirty="0">
              <a:solidFill>
                <a:srgbClr val="FF0066"/>
              </a:solidFill>
            </a:endParaRPr>
          </a:p>
        </p:txBody>
      </p:sp>
      <p:pic>
        <p:nvPicPr>
          <p:cNvPr id="14" name="Trên giàn, hoa mướp vàng ươm, bướm bay rập rờ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048000" y="13685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985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0" grpId="0" bldLvl="0" animBg="1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/>
          <p:nvPr/>
        </p:nvSpPr>
        <p:spPr>
          <a:xfrm>
            <a:off x="0" y="42041"/>
            <a:ext cx="8991600" cy="1569660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ươm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   </a:t>
            </a:r>
            <a:r>
              <a:rPr lang="en-US" sz="9600" b="1" dirty="0" err="1" smtClean="0">
                <a:solidFill>
                  <a:schemeClr val="bg1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ươp</a:t>
            </a:r>
            <a:r>
              <a:rPr lang="en-US" sz="9600" b="1" dirty="0" smtClean="0">
                <a:solidFill>
                  <a:srgbClr val="FF0000"/>
                </a:solidFill>
                <a:latin typeface="UTM Avo" panose="02040603050506020204" pitchFamily="18" charset="0"/>
                <a:cs typeface=".VnAvant" panose="020B7200000000000000" pitchFamily="34" charset="0"/>
              </a:rPr>
              <a:t> </a:t>
            </a:r>
            <a:endParaRPr lang="en-US" sz="9600" b="1" dirty="0">
              <a:solidFill>
                <a:srgbClr val="FF0000"/>
              </a:solidFill>
              <a:latin typeface="UTM Avo" panose="02040603050506020204" pitchFamily="18" charset="0"/>
              <a:cs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88712" y="823474"/>
            <a:ext cx="117852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8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.VnCooper" panose="020B7200000000000000" pitchFamily="34" charset="0"/>
              </a:rPr>
              <a:t>72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anose="020B7200000000000000" pitchFamily="34" charset="0"/>
              </a:rPr>
              <a:t>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315" y="46077"/>
            <a:ext cx="18165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anose="020B7200000000000000" pitchFamily="34" charset="0"/>
              </a:rPr>
              <a:t>Bµi</a:t>
            </a:r>
            <a:r>
              <a:rPr kumimoji="0" lang="en-US" sz="5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.VnCooper" panose="020B7200000000000000" pitchFamily="34" charset="0"/>
              </a:rPr>
              <a:t>  </a:t>
            </a:r>
            <a:endParaRPr kumimoji="0" lang="vi-VN" sz="5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1200"/>
            <a:ext cx="8352927" cy="48006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8" t="24931" r="8028" b="34093"/>
          <a:stretch>
            <a:fillRect/>
          </a:stretch>
        </p:blipFill>
        <p:spPr bwMode="auto">
          <a:xfrm>
            <a:off x="2125716" y="3276600"/>
            <a:ext cx="4435367" cy="14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FFFF"/>
                  </a:solidFill>
                </a:rPr>
                <a:t> </a:t>
              </a:r>
              <a:r>
                <a:rPr lang="en-US" sz="4800" b="1" dirty="0" err="1">
                  <a:solidFill>
                    <a:srgbClr val="FFFFFF"/>
                  </a:solidFill>
                </a:rPr>
                <a:t>Viết</a:t>
              </a:r>
              <a:r>
                <a:rPr lang="en-US" sz="4800" b="1" dirty="0">
                  <a:solidFill>
                    <a:srgbClr val="FFFFFF"/>
                  </a:solidFill>
                </a:rPr>
                <a:t> </a:t>
              </a:r>
              <a:endParaRPr lang="vi-VN" sz="4800" b="1" dirty="0">
                <a:solidFill>
                  <a:srgbClr val="FFFFFF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rgbClr val="808080">
                      <a:lumMod val="10000"/>
                    </a:srgbClr>
                  </a:solidFill>
                </a:rPr>
                <a:t>3</a:t>
              </a:r>
              <a:endParaRPr lang="vi-VN" sz="4800" b="1" dirty="0">
                <a:solidFill>
                  <a:srgbClr val="808080">
                    <a:lumMod val="10000"/>
                  </a:srgbClr>
                </a:solidFill>
              </a:endParaRPr>
            </a:p>
          </p:txBody>
        </p:sp>
      </p:grp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12312"/>
            <a:ext cx="2514600" cy="1371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le 7"/>
          <p:cNvSpPr/>
          <p:nvPr/>
        </p:nvSpPr>
        <p:spPr bwMode="auto">
          <a:xfrm>
            <a:off x="6823554" y="67935"/>
            <a:ext cx="2209800" cy="1210596"/>
          </a:xfrm>
          <a:prstGeom prst="roundRect">
            <a:avLst/>
          </a:prstGeom>
          <a:solidFill>
            <a:srgbClr val="00206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Picture 8" descr="C:\Users\ITTran\Downloads\tu the viet - chu Thao v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91" t="13448" r="17286" b="13793"/>
          <a:stretch>
            <a:fillRect/>
          </a:stretch>
        </p:blipFill>
        <p:spPr bwMode="auto">
          <a:xfrm>
            <a:off x="6324600" y="5029200"/>
            <a:ext cx="2556354" cy="15739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72"/>
          <a:stretch>
            <a:fillRect/>
          </a:stretch>
        </p:blipFill>
        <p:spPr bwMode="auto">
          <a:xfrm>
            <a:off x="59121" y="2486995"/>
            <a:ext cx="9084879" cy="2770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98221" y="2954937"/>
            <a:ext cx="131318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ươm </a:t>
            </a:r>
            <a:endParaRPr lang="vi-VN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43400" y="2954937"/>
            <a:ext cx="110158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ươp </a:t>
            </a:r>
            <a:endParaRPr lang="vi-VN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370936" y="3809966"/>
            <a:ext cx="312297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n</a:t>
            </a:r>
            <a:r>
              <a:rPr lang="vi-VN" sz="4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ườm nượp  </a:t>
            </a:r>
            <a:endParaRPr lang="vi-VN" sz="1100" kern="0" dirty="0">
              <a:solidFill>
                <a:sysClr val="windowText" lastClr="00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23244" y="3809999"/>
            <a:ext cx="255550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vi-VN" sz="4000" b="1" kern="0" dirty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g</a:t>
            </a:r>
            <a:r>
              <a:rPr lang="vi-VN" sz="4000" b="1" kern="0" dirty="0" smtClean="0">
                <a:solidFill>
                  <a:srgbClr val="000000">
                    <a:lumMod val="95000"/>
                    <a:lumOff val="5000"/>
                  </a:srgbClr>
                </a:solidFill>
                <a:latin typeface="HP001 4 hàng"/>
              </a:rPr>
              <a:t>iàn mướp</a:t>
            </a:r>
            <a:endParaRPr lang="vi-VN" sz="1100" kern="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9144000" cy="35052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83127" y="596032"/>
            <a:ext cx="1765738" cy="588149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54881" y="3657600"/>
            <a:ext cx="8163612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nắng vàng ươ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9000" y="62484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96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9800" y="3657600"/>
            <a:ext cx="3124200" cy="29718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112500"/>
          </a:effectLst>
        </p:spPr>
      </p:pic>
      <p:grpSp>
        <p:nvGrpSpPr>
          <p:cNvPr id="6" name="Group 5"/>
          <p:cNvGrpSpPr/>
          <p:nvPr/>
        </p:nvGrpSpPr>
        <p:grpSpPr>
          <a:xfrm>
            <a:off x="84392" y="152400"/>
            <a:ext cx="1744408" cy="588149"/>
            <a:chOff x="228600" y="228600"/>
            <a:chExt cx="5739733" cy="838200"/>
          </a:xfrm>
        </p:grpSpPr>
        <p:sp>
          <p:nvSpPr>
            <p:cNvPr id="7" name="Rounded Rectangle 6"/>
            <p:cNvSpPr/>
            <p:nvPr/>
          </p:nvSpPr>
          <p:spPr>
            <a:xfrm>
              <a:off x="961104" y="275304"/>
              <a:ext cx="5007229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0" y="756315"/>
            <a:ext cx="9059608" cy="3415030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thảnh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thềm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dim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ria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 hay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1734" y="4648200"/>
            <a:ext cx="4572000" cy="1200329"/>
          </a:xfrm>
          <a:prstGeom prst="rect">
            <a:avLst/>
          </a:prstGeom>
          <a:solidFill>
            <a:schemeClr val="bg2"/>
          </a:solidFill>
        </p:spPr>
        <p:txBody>
          <a:bodyPr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chia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 </a:t>
            </a:r>
            <a:endParaRPr lang="vi-VN" dirty="0"/>
          </a:p>
        </p:txBody>
      </p:sp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97" y="8382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882" y="74041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le 23"/>
          <p:cNvSpPr/>
          <p:nvPr/>
        </p:nvSpPr>
        <p:spPr>
          <a:xfrm>
            <a:off x="598752" y="4648199"/>
            <a:ext cx="534484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ươp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hãy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</a:t>
            </a:r>
            <a:endParaRPr lang="vi-VN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2435313" y="1295400"/>
            <a:ext cx="669303" cy="9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371803" y="1828800"/>
            <a:ext cx="669303" cy="9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ectangle 26"/>
          <p:cNvSpPr/>
          <p:nvPr/>
        </p:nvSpPr>
        <p:spPr>
          <a:xfrm>
            <a:off x="625848" y="4671847"/>
            <a:ext cx="5344848" cy="1200329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?</a:t>
            </a:r>
            <a:endParaRPr lang="vi-VN" dirty="0"/>
          </a:p>
        </p:txBody>
      </p:sp>
      <p:sp>
        <p:nvSpPr>
          <p:cNvPr id="28" name="Rectangle 27"/>
          <p:cNvSpPr/>
          <p:nvPr/>
        </p:nvSpPr>
        <p:spPr>
          <a:xfrm>
            <a:off x="546610" y="4632433"/>
            <a:ext cx="5625590" cy="1753235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văn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bộ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phận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74062" y="4608783"/>
            <a:ext cx="5625590" cy="119888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177" y="24384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317" y="24384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242" y="23622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62" y="231902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780" y="300492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29719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94" y="350512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714" y="3518455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361" y="19050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381" y="1905000"/>
            <a:ext cx="34766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10" grpId="0" animBg="1"/>
      <p:bldP spid="24" grpId="0" animBg="1"/>
      <p:bldP spid="27" grpId="0" animBg="1"/>
      <p:bldP spid="28" grpId="0" bldLvl="0" animBg="1"/>
      <p:bldP spid="29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7883"/>
            <a:ext cx="1765738" cy="588149"/>
            <a:chOff x="228600" y="228600"/>
            <a:chExt cx="2514600" cy="838200"/>
          </a:xfrm>
        </p:grpSpPr>
        <p:sp>
          <p:nvSpPr>
            <p:cNvPr id="5" name="Rounded Rectangle 4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7" name="Picture 6" descr="doc sac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43" y="1051768"/>
            <a:ext cx="2041157" cy="1245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Callout 7"/>
          <p:cNvSpPr/>
          <p:nvPr/>
        </p:nvSpPr>
        <p:spPr bwMode="auto">
          <a:xfrm>
            <a:off x="2477929" y="928595"/>
            <a:ext cx="3505200" cy="1491641"/>
          </a:xfrm>
          <a:prstGeom prst="wedgeEllipseCallou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Luyện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đọc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en-US" sz="4000" b="1" dirty="0" err="1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nhóm</a:t>
            </a:r>
            <a:r>
              <a:rPr lang="en-US" sz="4000" b="1" dirty="0" smtClean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 6</a:t>
            </a:r>
            <a:endParaRPr kumimoji="0" lang="vi-VN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Countdown 2 minutes-Nho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429000" y="70945"/>
            <a:ext cx="1304925" cy="7334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9316" y="40655"/>
            <a:ext cx="3151187" cy="25501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524000" y="3581400"/>
            <a:ext cx="6248400" cy="144655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ươm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như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mật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trải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khắp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sân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2400" dirty="0"/>
          </a:p>
        </p:txBody>
      </p:sp>
      <p:sp>
        <p:nvSpPr>
          <p:cNvPr id="11" name="Rectangle 10"/>
          <p:cNvSpPr/>
          <p:nvPr/>
        </p:nvSpPr>
        <p:spPr>
          <a:xfrm>
            <a:off x="1432810" y="3581400"/>
            <a:ext cx="6430779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mướp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thảnh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thơi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sưởi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bên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thềm</a:t>
            </a:r>
            <a:r>
              <a:rPr lang="en-US" sz="4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2800" dirty="0"/>
          </a:p>
        </p:txBody>
      </p:sp>
      <p:sp>
        <p:nvSpPr>
          <p:cNvPr id="12" name="Rectangle 11"/>
          <p:cNvSpPr/>
          <p:nvPr/>
        </p:nvSpPr>
        <p:spPr>
          <a:xfrm>
            <a:off x="1410054" y="3579507"/>
            <a:ext cx="6430778" cy="286131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Mắt</a:t>
            </a: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lim</a:t>
            </a: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dim </a:t>
            </a:r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ra</a:t>
            </a: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điều</a:t>
            </a:r>
            <a:r>
              <a:rPr lang="en-US" sz="60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6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4000" dirty="0">
              <a:latin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0054" y="3581400"/>
            <a:ext cx="6430778" cy="212365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Mấy</a:t>
            </a:r>
            <a:r>
              <a:rPr lang="en-US" sz="66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sợi</a:t>
            </a:r>
            <a:r>
              <a:rPr lang="en-US" sz="66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ria</a:t>
            </a:r>
            <a:r>
              <a:rPr lang="en-US" sz="66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mép</a:t>
            </a:r>
            <a:r>
              <a:rPr lang="en-US" sz="66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rung </a:t>
            </a:r>
            <a:r>
              <a:rPr lang="en-US" sz="66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rinh</a:t>
            </a:r>
            <a:r>
              <a:rPr lang="en-US" sz="66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4400" dirty="0"/>
          </a:p>
        </p:txBody>
      </p:sp>
      <p:sp>
        <p:nvSpPr>
          <p:cNvPr id="14" name="Rectangle 13"/>
          <p:cNvSpPr/>
          <p:nvPr/>
        </p:nvSpPr>
        <p:spPr>
          <a:xfrm>
            <a:off x="1410055" y="3350567"/>
            <a:ext cx="6453534" cy="258532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Đừng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thầy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mèo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ta hay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nằm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dài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mà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nghĩ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chú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lười</a:t>
            </a:r>
            <a:r>
              <a:rPr lang="en-US" sz="5400" b="1" dirty="0">
                <a:solidFill>
                  <a:prstClr val="black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. </a:t>
            </a:r>
            <a:endParaRPr lang="vi-VN" sz="3600" dirty="0"/>
          </a:p>
        </p:txBody>
      </p:sp>
      <p:sp>
        <p:nvSpPr>
          <p:cNvPr id="15" name="Rectangle 14"/>
          <p:cNvSpPr/>
          <p:nvPr/>
        </p:nvSpPr>
        <p:spPr>
          <a:xfrm>
            <a:off x="1410055" y="2890391"/>
            <a:ext cx="6453534" cy="313817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Sưởi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dẻo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dai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đấy</a:t>
            </a:r>
            <a:r>
              <a:rPr lang="en-US" sz="6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10" grpId="0" animBg="1"/>
      <p:bldP spid="11" grpId="0" animBg="1"/>
      <p:bldP spid="12" grpId="0" bldLvl="0" animBg="1"/>
      <p:bldP spid="13" grpId="0" animBg="1"/>
      <p:bldP spid="14" grpId="0" animBg="1"/>
      <p:bldP spid="15" grpId="0" bldLvl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351</Words>
  <Application>Microsoft Office PowerPoint</Application>
  <PresentationFormat>On-screen Show (4:3)</PresentationFormat>
  <Paragraphs>54</Paragraphs>
  <Slides>10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.VnCooper</vt:lpstr>
      <vt:lpstr>Arial</vt:lpstr>
      <vt:lpstr>Calibri</vt:lpstr>
      <vt:lpstr>HP001 4 hàng</vt:lpstr>
      <vt:lpstr>Times New Roman</vt:lpstr>
      <vt:lpstr>UTM Avo</vt:lpstr>
      <vt:lpstr>字魂17号-萌趣果冻体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Thuy</cp:lastModifiedBy>
  <cp:revision>56</cp:revision>
  <dcterms:created xsi:type="dcterms:W3CDTF">2020-11-10T02:18:00Z</dcterms:created>
  <dcterms:modified xsi:type="dcterms:W3CDTF">2023-11-05T11:07:37Z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EB42AA7333B34D81B45406FC2E33C21B</vt:lpwstr>
  </property>
  <property fmtid="{D5CDD505-2E9C-101B-9397-08002B2CF9AE}" pid="3" name="KSOProductBuildVer">
    <vt:lpwstr>1033-11.2.0.11440</vt:lpwstr>
  </property>
</Properties>
</file>