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avi" ContentType="video/x-msvideo"/>
  <Default Extension="mp4" ContentType="video/mp4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9" r:id="rId2"/>
    <p:sldId id="268" r:id="rId3"/>
    <p:sldId id="267" r:id="rId4"/>
    <p:sldId id="266" r:id="rId5"/>
    <p:sldId id="265" r:id="rId6"/>
    <p:sldId id="264" r:id="rId7"/>
    <p:sldId id="263" r:id="rId8"/>
    <p:sldId id="262" r:id="rId9"/>
    <p:sldId id="261" r:id="rId10"/>
    <p:sldId id="260" r:id="rId11"/>
    <p:sldId id="270" r:id="rId12"/>
    <p:sldId id="269" r:id="rId13"/>
    <p:sldId id="271" r:id="rId14"/>
    <p:sldId id="256" r:id="rId15"/>
    <p:sldId id="258" r:id="rId16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510F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1280" y="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FECE4-41DD-49DF-8BC9-F5EAF4AED401}" type="datetimeFigureOut">
              <a:rPr lang="vi-VN" smtClean="0"/>
              <a:t>05/11/2023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4455A-C46F-4554-AD4D-370F06E8F81D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FECE4-41DD-49DF-8BC9-F5EAF4AED401}" type="datetimeFigureOut">
              <a:rPr lang="vi-VN" smtClean="0"/>
              <a:t>05/11/2023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4455A-C46F-4554-AD4D-370F06E8F81D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FECE4-41DD-49DF-8BC9-F5EAF4AED401}" type="datetimeFigureOut">
              <a:rPr lang="vi-VN" smtClean="0"/>
              <a:t>05/11/2023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4455A-C46F-4554-AD4D-370F06E8F81D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FECE4-41DD-49DF-8BC9-F5EAF4AED401}" type="datetimeFigureOut">
              <a:rPr lang="vi-VN" smtClean="0"/>
              <a:t>05/11/2023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4455A-C46F-4554-AD4D-370F06E8F81D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FECE4-41DD-49DF-8BC9-F5EAF4AED401}" type="datetimeFigureOut">
              <a:rPr lang="vi-VN" smtClean="0"/>
              <a:t>05/11/2023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4455A-C46F-4554-AD4D-370F06E8F81D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FECE4-41DD-49DF-8BC9-F5EAF4AED401}" type="datetimeFigureOut">
              <a:rPr lang="vi-VN" smtClean="0"/>
              <a:t>05/11/2023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4455A-C46F-4554-AD4D-370F06E8F81D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FECE4-41DD-49DF-8BC9-F5EAF4AED401}" type="datetimeFigureOut">
              <a:rPr lang="vi-VN" smtClean="0"/>
              <a:t>05/11/2023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4455A-C46F-4554-AD4D-370F06E8F81D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FECE4-41DD-49DF-8BC9-F5EAF4AED401}" type="datetimeFigureOut">
              <a:rPr lang="vi-VN" smtClean="0"/>
              <a:t>05/11/2023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4455A-C46F-4554-AD4D-370F06E8F81D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FECE4-41DD-49DF-8BC9-F5EAF4AED401}" type="datetimeFigureOut">
              <a:rPr lang="vi-VN" smtClean="0"/>
              <a:t>05/11/2023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4455A-C46F-4554-AD4D-370F06E8F81D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FECE4-41DD-49DF-8BC9-F5EAF4AED401}" type="datetimeFigureOut">
              <a:rPr lang="vi-VN" smtClean="0"/>
              <a:t>05/11/2023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4455A-C46F-4554-AD4D-370F06E8F81D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FECE4-41DD-49DF-8BC9-F5EAF4AED401}" type="datetimeFigureOut">
              <a:rPr lang="vi-VN" smtClean="0"/>
              <a:t>05/11/2023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4455A-C46F-4554-AD4D-370F06E8F81D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4FECE4-41DD-49DF-8BC9-F5EAF4AED401}" type="datetimeFigureOut">
              <a:rPr lang="vi-VN" smtClean="0"/>
              <a:t>05/11/2023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E4455A-C46F-4554-AD4D-370F06E8F81D}" type="slidenum">
              <a:rPr lang="vi-VN" smtClean="0"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6"/>
          <p:cNvSpPr>
            <a:spLocks noChangeArrowheads="1" noChangeShapeType="1" noTextEdit="1"/>
          </p:cNvSpPr>
          <p:nvPr/>
        </p:nvSpPr>
        <p:spPr bwMode="auto">
          <a:xfrm>
            <a:off x="1447800" y="1410275"/>
            <a:ext cx="6019800" cy="5482828"/>
          </a:xfrm>
          <a:prstGeom prst="rect">
            <a:avLst/>
          </a:prstGeom>
        </p:spPr>
        <p:txBody>
          <a:bodyPr spcFirstLastPara="1" wrap="none" lIns="91314" tIns="45718" rIns="91314" bIns="45718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912495"/>
            <a:r>
              <a:rPr lang="en-US" sz="36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EM ĐẾN VỚI TIẾT</a:t>
            </a:r>
          </a:p>
        </p:txBody>
      </p:sp>
      <p:sp>
        <p:nvSpPr>
          <p:cNvPr id="5" name="5-Point Star 4">
            <a:hlinkClick r:id="" action="ppaction://noaction"/>
          </p:cNvPr>
          <p:cNvSpPr/>
          <p:nvPr/>
        </p:nvSpPr>
        <p:spPr>
          <a:xfrm>
            <a:off x="8305800" y="5808578"/>
            <a:ext cx="644356" cy="644356"/>
          </a:xfrm>
          <a:prstGeom prst="star5">
            <a:avLst/>
          </a:prstGeom>
          <a:solidFill>
            <a:schemeClr val="accent2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5-Point Star 5">
            <a:hlinkClick r:id="" action="ppaction://noaction"/>
          </p:cNvPr>
          <p:cNvSpPr/>
          <p:nvPr/>
        </p:nvSpPr>
        <p:spPr>
          <a:xfrm>
            <a:off x="66335" y="5486400"/>
            <a:ext cx="644356" cy="644356"/>
          </a:xfrm>
          <a:prstGeom prst="star5">
            <a:avLst/>
          </a:prstGeom>
          <a:solidFill>
            <a:schemeClr val="accent2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5-Point Star 6">
            <a:hlinkClick r:id="" action="ppaction://noaction"/>
          </p:cNvPr>
          <p:cNvSpPr/>
          <p:nvPr/>
        </p:nvSpPr>
        <p:spPr>
          <a:xfrm>
            <a:off x="0" y="4151689"/>
            <a:ext cx="644356" cy="644356"/>
          </a:xfrm>
          <a:prstGeom prst="star5">
            <a:avLst/>
          </a:prstGeom>
          <a:solidFill>
            <a:schemeClr val="accent2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8" name="5-Point Star 7">
            <a:hlinkClick r:id="" action="ppaction://noaction"/>
          </p:cNvPr>
          <p:cNvSpPr/>
          <p:nvPr/>
        </p:nvSpPr>
        <p:spPr>
          <a:xfrm>
            <a:off x="66335" y="686610"/>
            <a:ext cx="644356" cy="644356"/>
          </a:xfrm>
          <a:prstGeom prst="star5">
            <a:avLst/>
          </a:prstGeom>
          <a:solidFill>
            <a:schemeClr val="accent2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9" name="5-Point Star 8">
            <a:hlinkClick r:id="" action="ppaction://noaction"/>
          </p:cNvPr>
          <p:cNvSpPr/>
          <p:nvPr/>
        </p:nvSpPr>
        <p:spPr>
          <a:xfrm>
            <a:off x="0" y="1644041"/>
            <a:ext cx="644356" cy="644356"/>
          </a:xfrm>
          <a:prstGeom prst="star5">
            <a:avLst/>
          </a:prstGeom>
          <a:solidFill>
            <a:schemeClr val="accent2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0" name="5-Point Star 9">
            <a:hlinkClick r:id="" action="ppaction://noaction"/>
          </p:cNvPr>
          <p:cNvSpPr/>
          <p:nvPr/>
        </p:nvSpPr>
        <p:spPr>
          <a:xfrm>
            <a:off x="0" y="2796144"/>
            <a:ext cx="644356" cy="644356"/>
          </a:xfrm>
          <a:prstGeom prst="star5">
            <a:avLst/>
          </a:prstGeom>
          <a:solidFill>
            <a:schemeClr val="accent2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1" name="5-Point Star 10">
            <a:hlinkClick r:id="" action="ppaction://noaction"/>
          </p:cNvPr>
          <p:cNvSpPr/>
          <p:nvPr/>
        </p:nvSpPr>
        <p:spPr>
          <a:xfrm>
            <a:off x="8450365" y="4151689"/>
            <a:ext cx="644356" cy="644356"/>
          </a:xfrm>
          <a:prstGeom prst="star5">
            <a:avLst/>
          </a:prstGeom>
          <a:solidFill>
            <a:schemeClr val="accent2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2" name="5-Point Star 11">
            <a:hlinkClick r:id="" action="ppaction://noaction"/>
          </p:cNvPr>
          <p:cNvSpPr/>
          <p:nvPr/>
        </p:nvSpPr>
        <p:spPr>
          <a:xfrm>
            <a:off x="8365267" y="2514600"/>
            <a:ext cx="644356" cy="644356"/>
          </a:xfrm>
          <a:prstGeom prst="star5">
            <a:avLst/>
          </a:prstGeom>
          <a:solidFill>
            <a:schemeClr val="accent2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3" name="5-Point Star 12">
            <a:hlinkClick r:id="" action="ppaction://noaction"/>
          </p:cNvPr>
          <p:cNvSpPr/>
          <p:nvPr/>
        </p:nvSpPr>
        <p:spPr>
          <a:xfrm>
            <a:off x="8365267" y="1321863"/>
            <a:ext cx="644356" cy="644356"/>
          </a:xfrm>
          <a:prstGeom prst="star5">
            <a:avLst/>
          </a:prstGeom>
          <a:solidFill>
            <a:schemeClr val="accent2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4" name="5-Point Star 13">
            <a:hlinkClick r:id="" action="ppaction://noaction"/>
          </p:cNvPr>
          <p:cNvSpPr/>
          <p:nvPr/>
        </p:nvSpPr>
        <p:spPr>
          <a:xfrm>
            <a:off x="8305800" y="285399"/>
            <a:ext cx="644356" cy="644356"/>
          </a:xfrm>
          <a:prstGeom prst="star5">
            <a:avLst/>
          </a:prstGeom>
          <a:solidFill>
            <a:schemeClr val="accent2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5" name="圆角矩形 1"/>
          <p:cNvSpPr/>
          <p:nvPr/>
        </p:nvSpPr>
        <p:spPr>
          <a:xfrm>
            <a:off x="1746842" y="3118322"/>
            <a:ext cx="5421715" cy="1091423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50" rIns="121701" bIns="60850" anchor="ctr"/>
          <a:lstStyle/>
          <a:p>
            <a:pPr algn="ctr" defTabSz="1216660">
              <a:defRPr/>
            </a:pPr>
            <a:r>
              <a:rPr lang="en-US" altLang="zh-CN" sz="4800" b="1" dirty="0">
                <a:solidFill>
                  <a:srgbClr val="FF0000"/>
                </a:solidFill>
              </a:rPr>
              <a:t>TIẾNG VIỆT LỚP 1</a:t>
            </a:r>
            <a:endParaRPr lang="zh-CN" altLang="en-US" sz="4800" b="1" dirty="0">
              <a:solidFill>
                <a:srgbClr val="FF0000"/>
              </a:solidFill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715" y="152400"/>
            <a:ext cx="6700837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6" descr="25903740877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90999" y="5161516"/>
            <a:ext cx="1406357" cy="1584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6" descr="25903740877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09800" y="5638799"/>
            <a:ext cx="943399" cy="1295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6" descr="25903740877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24601" y="5638799"/>
            <a:ext cx="1007268" cy="1185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5547464"/>
            <a:ext cx="934107" cy="1317790"/>
          </a:xfrm>
          <a:prstGeom prst="rect">
            <a:avLst/>
          </a:prstGeom>
        </p:spPr>
      </p:pic>
      <p:pic>
        <p:nvPicPr>
          <p:cNvPr id="22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-292977"/>
            <a:ext cx="934107" cy="1317790"/>
          </a:xfrm>
          <a:prstGeom prst="rect">
            <a:avLst/>
          </a:prstGeom>
        </p:spPr>
      </p:pic>
      <p:pic>
        <p:nvPicPr>
          <p:cNvPr id="23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116" y="1644041"/>
            <a:ext cx="934107" cy="1317790"/>
          </a:xfrm>
          <a:prstGeom prst="rect">
            <a:avLst/>
          </a:prstGeom>
        </p:spPr>
      </p:pic>
      <p:pic>
        <p:nvPicPr>
          <p:cNvPr id="24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6369" y="365918"/>
            <a:ext cx="934107" cy="1317790"/>
          </a:xfrm>
          <a:prstGeom prst="rect">
            <a:avLst/>
          </a:prstGeom>
        </p:spPr>
      </p:pic>
      <p:pic>
        <p:nvPicPr>
          <p:cNvPr id="25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1357" y="4636049"/>
            <a:ext cx="934107" cy="13177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" dur="2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" dur="2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500"/>
                            </p:stCondLst>
                            <p:childTnLst>
                              <p:par>
                                <p:cTn id="7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500"/>
                            </p:stCondLst>
                            <p:childTnLst>
                              <p:par>
                                <p:cTn id="8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500"/>
                            </p:stCondLst>
                            <p:childTnLst>
                              <p:par>
                                <p:cTn id="9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53441" y="43074"/>
            <a:ext cx="1600200" cy="762000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</a:rPr>
              <a:t>Đọc</a:t>
            </a:r>
            <a:endParaRPr lang="vi-VN" sz="4800" b="1" dirty="0">
              <a:solidFill>
                <a:schemeClr val="bg1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-17817" y="43074"/>
            <a:ext cx="914400" cy="774105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bg2">
                    <a:lumMod val="10000"/>
                  </a:schemeClr>
                </a:solidFill>
              </a:rPr>
              <a:t>2</a:t>
            </a:r>
            <a:endParaRPr lang="vi-VN" sz="4800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543319" y="-74953"/>
            <a:ext cx="1824990" cy="14452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4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ươm</a:t>
            </a:r>
            <a:r>
              <a:rPr lang="en-US" sz="88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88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286791" y="-74953"/>
            <a:ext cx="1649811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400" b="1" dirty="0" err="1" smtClean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ươp</a:t>
            </a:r>
            <a:r>
              <a:rPr lang="en-US" sz="8800" b="1" dirty="0" smtClean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endParaRPr lang="en-US" sz="8800" b="1" dirty="0">
              <a:solidFill>
                <a:srgbClr val="FF0066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618706" y="1211595"/>
            <a:ext cx="1465658" cy="69340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Rounded Rectangle 6"/>
          <p:cNvSpPr/>
          <p:nvPr/>
        </p:nvSpPr>
        <p:spPr>
          <a:xfrm>
            <a:off x="5084364" y="1211594"/>
            <a:ext cx="1461713" cy="69340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8" name="Rounded Rectangle 7"/>
          <p:cNvSpPr/>
          <p:nvPr/>
        </p:nvSpPr>
        <p:spPr>
          <a:xfrm>
            <a:off x="3620678" y="1953251"/>
            <a:ext cx="2927372" cy="713749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Rectangle 8"/>
          <p:cNvSpPr/>
          <p:nvPr/>
        </p:nvSpPr>
        <p:spPr>
          <a:xfrm>
            <a:off x="5025160" y="636965"/>
            <a:ext cx="1824990" cy="14452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4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ươm</a:t>
            </a:r>
            <a:r>
              <a:rPr lang="en-US" sz="88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Rectangle 9"/>
          <p:cNvSpPr/>
          <p:nvPr/>
        </p:nvSpPr>
        <p:spPr>
          <a:xfrm>
            <a:off x="4038646" y="652345"/>
            <a:ext cx="1011555" cy="14452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8800" b="1" dirty="0" smtClean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endParaRPr lang="en-US" sz="8800" b="1" dirty="0">
              <a:solidFill>
                <a:srgbClr val="FF0066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173345" y="1360240"/>
            <a:ext cx="2374265" cy="14452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54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ướm</a:t>
            </a:r>
            <a:r>
              <a:rPr lang="en-US" sz="8800" b="1" dirty="0" smtClean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endParaRPr lang="en-US" sz="8800" b="1" dirty="0">
              <a:solidFill>
                <a:srgbClr val="FF0066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23195" y="2748723"/>
            <a:ext cx="9885118" cy="1608905"/>
            <a:chOff x="757645" y="4380985"/>
            <a:chExt cx="9885118" cy="2658554"/>
          </a:xfrm>
        </p:grpSpPr>
        <p:grpSp>
          <p:nvGrpSpPr>
            <p:cNvPr id="13" name="Group 12"/>
            <p:cNvGrpSpPr/>
            <p:nvPr/>
          </p:nvGrpSpPr>
          <p:grpSpPr>
            <a:xfrm>
              <a:off x="757645" y="4380985"/>
              <a:ext cx="9885118" cy="1411227"/>
              <a:chOff x="757645" y="4380985"/>
              <a:chExt cx="9885118" cy="1411227"/>
            </a:xfrm>
          </p:grpSpPr>
          <p:sp>
            <p:nvSpPr>
              <p:cNvPr id="15" name="TextBox 14"/>
              <p:cNvSpPr txBox="1"/>
              <p:nvPr/>
            </p:nvSpPr>
            <p:spPr>
              <a:xfrm>
                <a:off x="757645" y="4420812"/>
                <a:ext cx="2713945" cy="13714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chườm</a:t>
                </a:r>
                <a:r>
                  <a:rPr lang="en-US" sz="4800" b="1" dirty="0" smtClean="0"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endParaRPr lang="en-US" sz="4800" b="1" dirty="0">
                  <a:latin typeface="UTM Avo" panose="0204060305050602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3455824" y="4401949"/>
                <a:ext cx="2360612" cy="13714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đượm</a:t>
                </a:r>
                <a:r>
                  <a:rPr lang="en-US" sz="4800" b="1" dirty="0" smtClean="0"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endParaRPr lang="en-US" sz="4800" b="1" dirty="0">
                  <a:latin typeface="UTM Avo" panose="0204060305050602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5826946" y="4387180"/>
                <a:ext cx="2360612" cy="13714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gươm</a:t>
                </a:r>
                <a:r>
                  <a:rPr lang="en-US" sz="4800" dirty="0" smtClean="0"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endParaRPr lang="en-US" sz="4800" dirty="0">
                  <a:latin typeface="UTM Avo" panose="0204060305050602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8282151" y="4380985"/>
                <a:ext cx="2360612" cy="13714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ướm</a:t>
                </a:r>
                <a:r>
                  <a:rPr lang="en-US" sz="4800" b="1" dirty="0" smtClean="0"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endParaRPr lang="en-US" sz="4800" b="1" dirty="0">
                  <a:latin typeface="UTM Avo" panose="020406030505060202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908154" y="5668139"/>
              <a:ext cx="2676771" cy="13714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lượm</a:t>
              </a:r>
              <a:endPara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493846" y="3527684"/>
            <a:ext cx="7457229" cy="831191"/>
            <a:chOff x="3588257" y="5462632"/>
            <a:chExt cx="7457229" cy="831191"/>
          </a:xfrm>
        </p:grpSpPr>
        <p:sp>
          <p:nvSpPr>
            <p:cNvPr id="20" name="TextBox 19"/>
            <p:cNvSpPr txBox="1"/>
            <p:nvPr/>
          </p:nvSpPr>
          <p:spPr>
            <a:xfrm>
              <a:off x="6324260" y="5463878"/>
              <a:ext cx="2360613" cy="829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nượp</a:t>
              </a:r>
              <a:endPara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8684873" y="5462632"/>
              <a:ext cx="2360613" cy="829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en-US" sz="48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ớp</a:t>
              </a:r>
              <a:endPara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588257" y="5463878"/>
              <a:ext cx="2360613" cy="829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mướp</a:t>
              </a:r>
              <a:endPara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3" name="Minus 22"/>
          <p:cNvSpPr/>
          <p:nvPr/>
        </p:nvSpPr>
        <p:spPr bwMode="auto">
          <a:xfrm>
            <a:off x="863000" y="3395414"/>
            <a:ext cx="1172706" cy="184305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vi-V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Minus 23"/>
          <p:cNvSpPr/>
          <p:nvPr/>
        </p:nvSpPr>
        <p:spPr bwMode="auto">
          <a:xfrm>
            <a:off x="3253104" y="3362951"/>
            <a:ext cx="1380053" cy="184305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vi-V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Minus 24"/>
          <p:cNvSpPr/>
          <p:nvPr/>
        </p:nvSpPr>
        <p:spPr bwMode="auto">
          <a:xfrm>
            <a:off x="5421669" y="3363508"/>
            <a:ext cx="1380053" cy="184305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vi-V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6" name="Minus 25"/>
          <p:cNvSpPr/>
          <p:nvPr/>
        </p:nvSpPr>
        <p:spPr bwMode="auto">
          <a:xfrm>
            <a:off x="7555782" y="3364080"/>
            <a:ext cx="1380053" cy="184305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vi-V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7" name="Minus 26"/>
          <p:cNvSpPr/>
          <p:nvPr/>
        </p:nvSpPr>
        <p:spPr bwMode="auto">
          <a:xfrm>
            <a:off x="439383" y="4051651"/>
            <a:ext cx="1380053" cy="184305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vi-V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8" name="Minus 27"/>
          <p:cNvSpPr/>
          <p:nvPr/>
        </p:nvSpPr>
        <p:spPr bwMode="auto">
          <a:xfrm>
            <a:off x="2896280" y="4242613"/>
            <a:ext cx="1380053" cy="184305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vi-V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9" name="Minus 28"/>
          <p:cNvSpPr/>
          <p:nvPr/>
        </p:nvSpPr>
        <p:spPr bwMode="auto">
          <a:xfrm>
            <a:off x="5487278" y="4226847"/>
            <a:ext cx="1380053" cy="184305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vi-V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0" name="Minus 29"/>
          <p:cNvSpPr/>
          <p:nvPr/>
        </p:nvSpPr>
        <p:spPr bwMode="auto">
          <a:xfrm>
            <a:off x="7576756" y="4266528"/>
            <a:ext cx="1380053" cy="184305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vi-V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441" y="4334764"/>
            <a:ext cx="1754066" cy="1075435"/>
          </a:xfrm>
          <a:prstGeom prst="ellipse">
            <a:avLst/>
          </a:prstGeom>
          <a:ln w="9525">
            <a:solidFill>
              <a:srgbClr val="92D050"/>
            </a:solidFill>
            <a:prstDash val="sysDot"/>
            <a:miter lim="800000"/>
            <a:headEnd/>
            <a:tailEnd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5322" y="4538696"/>
            <a:ext cx="1629191" cy="11001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solidFill>
              <a:srgbClr val="92D050"/>
            </a:solidFill>
            <a:miter lim="800000"/>
            <a:headEnd/>
            <a:tailEnd/>
          </a:ln>
          <a:effectLst>
            <a:reflection blurRad="12700" stA="38000" endPos="28000" dist="5000" dir="5400000" sy="-100000" algn="bl" rotWithShape="0"/>
          </a:effectLst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7168" y="4584398"/>
            <a:ext cx="2133600" cy="8258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Rounded Rectangle 33"/>
          <p:cNvSpPr/>
          <p:nvPr/>
        </p:nvSpPr>
        <p:spPr bwMode="auto">
          <a:xfrm>
            <a:off x="50769" y="5793830"/>
            <a:ext cx="2895600" cy="701564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  <a:r>
              <a:rPr lang="en-US" sz="4000" b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 </a:t>
            </a:r>
            <a:r>
              <a:rPr lang="en-US" sz="4000" b="1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bướm</a:t>
            </a:r>
            <a:endParaRPr kumimoji="0" lang="vi-VN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/>
          <p:cNvSpPr/>
          <p:nvPr/>
        </p:nvSpPr>
        <p:spPr bwMode="auto">
          <a:xfrm>
            <a:off x="3048000" y="6130160"/>
            <a:ext cx="3194561" cy="698936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rgbClr val="00B05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</a:t>
            </a:r>
            <a:r>
              <a:rPr lang="en-US" sz="3600" b="1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ườm</a:t>
            </a:r>
            <a:r>
              <a:rPr lang="en-US" sz="3600" b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nượp</a:t>
            </a:r>
            <a:endParaRPr kumimoji="0" lang="vi-VN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Rounded Rectangle 35"/>
          <p:cNvSpPr/>
          <p:nvPr/>
        </p:nvSpPr>
        <p:spPr bwMode="auto">
          <a:xfrm>
            <a:off x="6263582" y="5775437"/>
            <a:ext cx="2938225" cy="719957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rgbClr val="92D05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</a:t>
            </a:r>
            <a:r>
              <a:rPr lang="en-US" sz="3600" b="1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iàn</a:t>
            </a:r>
            <a:r>
              <a:rPr lang="en-US" sz="3600" b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mướp</a:t>
            </a:r>
            <a:endParaRPr kumimoji="0" lang="vi-VN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Minus 36"/>
          <p:cNvSpPr/>
          <p:nvPr/>
        </p:nvSpPr>
        <p:spPr bwMode="auto">
          <a:xfrm>
            <a:off x="1230445" y="6387475"/>
            <a:ext cx="1814258" cy="184305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vi-V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8" name="Minus 37"/>
          <p:cNvSpPr/>
          <p:nvPr/>
        </p:nvSpPr>
        <p:spPr bwMode="auto">
          <a:xfrm>
            <a:off x="3543319" y="6644791"/>
            <a:ext cx="1402456" cy="184305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vi-V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9" name="Minus 38"/>
          <p:cNvSpPr/>
          <p:nvPr/>
        </p:nvSpPr>
        <p:spPr bwMode="auto">
          <a:xfrm>
            <a:off x="4720441" y="6673695"/>
            <a:ext cx="1402456" cy="184305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vi-V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0" name="Minus 39"/>
          <p:cNvSpPr/>
          <p:nvPr/>
        </p:nvSpPr>
        <p:spPr bwMode="auto">
          <a:xfrm>
            <a:off x="7826365" y="6311089"/>
            <a:ext cx="1402456" cy="184305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vi-V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62" y="1447800"/>
            <a:ext cx="2970756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476703"/>
            <a:ext cx="2970756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97168" y="125778"/>
            <a:ext cx="2133600" cy="681858"/>
            <a:chOff x="228600" y="228600"/>
            <a:chExt cx="2332704" cy="838200"/>
          </a:xfrm>
        </p:grpSpPr>
        <p:sp>
          <p:nvSpPr>
            <p:cNvPr id="7" name="Rounded Rectangle 6"/>
            <p:cNvSpPr/>
            <p:nvPr/>
          </p:nvSpPr>
          <p:spPr>
            <a:xfrm>
              <a:off x="961104" y="275304"/>
              <a:ext cx="1600200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>
                  <a:solidFill>
                    <a:schemeClr val="bg1"/>
                  </a:solidFill>
                </a:rPr>
                <a:t> </a:t>
              </a:r>
              <a:r>
                <a:rPr lang="en-US" sz="4800" b="1" dirty="0" err="1" smtClean="0">
                  <a:solidFill>
                    <a:schemeClr val="bg1"/>
                  </a:solidFill>
                </a:rPr>
                <a:t>Đọc</a:t>
              </a:r>
              <a:endParaRPr lang="vi-V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 smtClean="0">
                  <a:solidFill>
                    <a:schemeClr val="bg2">
                      <a:lumMod val="10000"/>
                    </a:schemeClr>
                  </a:solidFill>
                </a:rPr>
                <a:t>2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3053255" y="227442"/>
            <a:ext cx="5029200" cy="707886"/>
          </a:xfrm>
          <a:prstGeom prst="rect">
            <a:avLst/>
          </a:prstGeom>
          <a:solidFill>
            <a:srgbClr val="FF0066"/>
          </a:solidFill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0" cap="none" spc="0" normalizeH="0" baseline="0" noProof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Mình</a:t>
            </a:r>
            <a:r>
              <a:rPr kumimoji="0" lang="en-US" sz="4000" b="1" i="0" u="none" strike="noStrike" kern="0" cap="none" spc="0" normalizeH="0" baseline="0" noProof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000" b="1" i="0" u="none" strike="noStrike" kern="0" cap="none" spc="0" normalizeH="0" baseline="0" noProof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cùng</a:t>
            </a:r>
            <a:r>
              <a:rPr kumimoji="0" lang="en-US" sz="4000" b="1" i="0" u="none" strike="noStrike" kern="0" cap="none" spc="0" normalizeH="0" baseline="0" noProof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000" b="1" i="0" u="none" strike="noStrike" kern="0" cap="none" spc="0" normalizeH="0" baseline="0" noProof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thi</a:t>
            </a:r>
            <a:r>
              <a:rPr kumimoji="0" lang="en-US" sz="4000" b="1" i="0" u="none" strike="noStrike" kern="0" cap="none" spc="0" normalizeH="0" baseline="0" noProof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000" b="1" i="0" u="none" strike="noStrike" kern="0" cap="none" spc="0" normalizeH="0" baseline="0" noProof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tài</a:t>
            </a:r>
            <a:r>
              <a:rPr kumimoji="0" lang="en-US" sz="4000" b="1" i="0" u="none" strike="noStrike" kern="0" cap="none" spc="0" normalizeH="0" baseline="0" noProof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000" b="1" i="0" u="none" strike="noStrike" kern="0" cap="none" spc="0" normalizeH="0" baseline="0" noProof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nào</a:t>
            </a:r>
            <a:r>
              <a:rPr kumimoji="0" lang="en-US" sz="4000" b="1" i="0" u="none" strike="noStrike" kern="0" cap="none" spc="0" normalizeH="0" baseline="0" noProof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! </a:t>
            </a:r>
            <a:endParaRPr kumimoji="0" lang="vi-VN" sz="4000" b="1" i="0" u="none" strike="noStrike" kern="0" cap="none" spc="0" normalizeH="0" baseline="0" noProof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846874" y="3200400"/>
            <a:ext cx="2133600" cy="2448472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lvl="0" algn="ctr">
              <a:defRPr/>
            </a:pPr>
            <a:endParaRPr lang="en-US" sz="3600" b="1" kern="0" dirty="0" smtClean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prstClr val="black"/>
              </a:solidFill>
              <a:latin typeface="Calibri" panose="020F0502020204030204"/>
            </a:endParaRPr>
          </a:p>
          <a:p>
            <a:pPr lvl="0" algn="ctr">
              <a:defRPr/>
            </a:pPr>
            <a:r>
              <a:rPr lang="en-US" sz="28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 panose="020F0502020204030204"/>
              </a:rPr>
              <a:t>Hãy</a:t>
            </a:r>
            <a:r>
              <a:rPr lang="en-US" sz="28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 panose="020F0502020204030204"/>
              </a:rPr>
              <a:t>đoán</a:t>
            </a:r>
            <a:r>
              <a:rPr lang="en-US" sz="28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 panose="020F0502020204030204"/>
              </a:rPr>
              <a:t>từ</a:t>
            </a:r>
            <a:r>
              <a:rPr lang="en-US" sz="28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 panose="020F0502020204030204"/>
              </a:rPr>
              <a:t>có</a:t>
            </a:r>
            <a:r>
              <a:rPr lang="en-US" sz="28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 panose="020F0502020204030204"/>
              </a:rPr>
              <a:t>vần</a:t>
            </a:r>
            <a:r>
              <a:rPr lang="en-US" sz="28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Calibri" panose="020F0502020204030204"/>
              </a:rPr>
              <a:t>ươm</a:t>
            </a:r>
            <a:r>
              <a:rPr lang="en-US" sz="28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 panose="020F0502020204030204"/>
              </a:rPr>
              <a:t> qua </a:t>
            </a:r>
            <a:r>
              <a:rPr lang="en-US" sz="28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 panose="020F0502020204030204"/>
              </a:rPr>
              <a:t>tranh</a:t>
            </a:r>
            <a:r>
              <a:rPr lang="en-US" sz="28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 panose="020F0502020204030204"/>
              </a:rPr>
              <a:t>và</a:t>
            </a:r>
            <a:r>
              <a:rPr lang="en-US" sz="28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 panose="020F0502020204030204"/>
              </a:rPr>
              <a:t>đọc</a:t>
            </a:r>
            <a:r>
              <a:rPr lang="en-US" sz="28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 panose="020F0502020204030204"/>
              </a:rPr>
              <a:t>từ</a:t>
            </a:r>
            <a:r>
              <a:rPr lang="en-US" sz="28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 panose="020F0502020204030204"/>
              </a:rPr>
              <a:t>đó</a:t>
            </a:r>
            <a:endParaRPr lang="vi-VN" sz="28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66"/>
              </a:solidFill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5828778" y="3200400"/>
            <a:ext cx="2133600" cy="2448472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lvl="0" algn="ctr">
              <a:defRPr/>
            </a:pPr>
            <a:endParaRPr lang="en-US" sz="3600" b="1" kern="0" dirty="0" smtClean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prstClr val="black"/>
              </a:solidFill>
              <a:latin typeface="Calibri" panose="020F0502020204030204"/>
            </a:endParaRPr>
          </a:p>
          <a:p>
            <a:pPr lvl="0" algn="ctr">
              <a:defRPr/>
            </a:pPr>
            <a:r>
              <a:rPr lang="en-US" sz="28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 panose="020F0502020204030204"/>
              </a:rPr>
              <a:t>Hãy</a:t>
            </a:r>
            <a:r>
              <a:rPr lang="en-US" sz="28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 panose="020F0502020204030204"/>
              </a:rPr>
              <a:t>đoán</a:t>
            </a:r>
            <a:r>
              <a:rPr lang="en-US" sz="28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 panose="020F0502020204030204"/>
              </a:rPr>
              <a:t>từ</a:t>
            </a:r>
            <a:r>
              <a:rPr lang="en-US" sz="28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 panose="020F0502020204030204"/>
              </a:rPr>
              <a:t>có</a:t>
            </a:r>
            <a:r>
              <a:rPr lang="en-US" sz="28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 panose="020F0502020204030204"/>
              </a:rPr>
              <a:t>vần</a:t>
            </a:r>
            <a:r>
              <a:rPr lang="en-US" sz="28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Calibri" panose="020F0502020204030204"/>
              </a:rPr>
              <a:t>ươp</a:t>
            </a:r>
            <a:r>
              <a:rPr lang="en-US" sz="28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 panose="020F0502020204030204"/>
              </a:rPr>
              <a:t> qua </a:t>
            </a:r>
            <a:r>
              <a:rPr lang="en-US" sz="28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 panose="020F0502020204030204"/>
              </a:rPr>
              <a:t>tranh</a:t>
            </a:r>
            <a:r>
              <a:rPr lang="en-US" sz="28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 panose="020F0502020204030204"/>
              </a:rPr>
              <a:t>và</a:t>
            </a:r>
            <a:r>
              <a:rPr lang="en-US" sz="28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 panose="020F0502020204030204"/>
              </a:rPr>
              <a:t>đọc</a:t>
            </a:r>
            <a:r>
              <a:rPr lang="en-US" sz="28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 panose="020F0502020204030204"/>
              </a:rPr>
              <a:t>từ</a:t>
            </a:r>
            <a:r>
              <a:rPr lang="en-US" sz="28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 panose="020F0502020204030204"/>
              </a:rPr>
              <a:t>đó</a:t>
            </a:r>
            <a:endParaRPr lang="vi-VN" sz="28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20717" y="0"/>
            <a:ext cx="2332704" cy="706728"/>
            <a:chOff x="228600" y="228600"/>
            <a:chExt cx="2332704" cy="838200"/>
          </a:xfrm>
        </p:grpSpPr>
        <p:sp>
          <p:nvSpPr>
            <p:cNvPr id="5" name="Rounded Rectangle 4"/>
            <p:cNvSpPr/>
            <p:nvPr/>
          </p:nvSpPr>
          <p:spPr>
            <a:xfrm>
              <a:off x="961104" y="275304"/>
              <a:ext cx="1600200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>
                  <a:solidFill>
                    <a:schemeClr val="bg1"/>
                  </a:solidFill>
                </a:rPr>
                <a:t> </a:t>
              </a:r>
              <a:r>
                <a:rPr lang="en-US" sz="4800" b="1" dirty="0" err="1" smtClean="0">
                  <a:solidFill>
                    <a:schemeClr val="bg1"/>
                  </a:solidFill>
                </a:rPr>
                <a:t>Đọc</a:t>
              </a:r>
              <a:endParaRPr lang="vi-V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 smtClean="0">
                  <a:solidFill>
                    <a:schemeClr val="bg2">
                      <a:lumMod val="10000"/>
                    </a:schemeClr>
                  </a:solidFill>
                </a:rPr>
                <a:t>2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92" y="1019091"/>
            <a:ext cx="2033587" cy="1314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006" y="3815746"/>
            <a:ext cx="2197161" cy="151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9887" y="928524"/>
            <a:ext cx="2057400" cy="129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470" y="3810000"/>
            <a:ext cx="2619375" cy="151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942153"/>
            <a:ext cx="2238375" cy="1328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8613" y="3815746"/>
            <a:ext cx="2300288" cy="1523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ounded Rectangle 12"/>
          <p:cNvSpPr/>
          <p:nvPr/>
        </p:nvSpPr>
        <p:spPr bwMode="auto">
          <a:xfrm>
            <a:off x="197067" y="2857500"/>
            <a:ext cx="2595235" cy="685800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</a:t>
            </a:r>
            <a:r>
              <a:rPr lang="en-US" sz="3600" b="1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ụ</a:t>
            </a:r>
            <a:r>
              <a:rPr lang="en-US" sz="3600" b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mướp</a:t>
            </a:r>
            <a:endParaRPr kumimoji="0" lang="vi-VN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Rounded Rectangle 13"/>
          <p:cNvSpPr/>
          <p:nvPr/>
        </p:nvSpPr>
        <p:spPr bwMode="auto">
          <a:xfrm>
            <a:off x="3161599" y="2743200"/>
            <a:ext cx="3077975" cy="685800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  <a:r>
              <a:rPr lang="en-US" sz="3600" b="1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háy</a:t>
            </a:r>
            <a:r>
              <a:rPr lang="en-US" sz="3600" b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đượm</a:t>
            </a:r>
            <a:endParaRPr kumimoji="0" lang="vi-VN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Rounded Rectangle 14"/>
          <p:cNvSpPr/>
          <p:nvPr/>
        </p:nvSpPr>
        <p:spPr bwMode="auto">
          <a:xfrm>
            <a:off x="6532999" y="2743200"/>
            <a:ext cx="2595235" cy="685800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cướp</a:t>
            </a:r>
            <a:r>
              <a:rPr lang="en-US" sz="4000" b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cờ</a:t>
            </a:r>
            <a:endParaRPr kumimoji="0" lang="vi-VN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 bwMode="auto">
          <a:xfrm>
            <a:off x="197070" y="5715000"/>
            <a:ext cx="2964530" cy="685800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</a:t>
            </a:r>
            <a:r>
              <a:rPr lang="en-US" sz="4000" b="1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ườn</a:t>
            </a:r>
            <a:r>
              <a:rPr lang="en-US" sz="4000" b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ươm</a:t>
            </a:r>
            <a:endParaRPr kumimoji="0" lang="vi-VN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Rounded Rectangle 16"/>
          <p:cNvSpPr/>
          <p:nvPr/>
        </p:nvSpPr>
        <p:spPr bwMode="auto">
          <a:xfrm>
            <a:off x="3688138" y="5675586"/>
            <a:ext cx="2348242" cy="685800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ướp</a:t>
            </a:r>
            <a:r>
              <a:rPr lang="en-US" sz="4000" b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</a:t>
            </a:r>
            <a:endParaRPr kumimoji="0" lang="vi-VN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Rounded Rectangle 17"/>
          <p:cNvSpPr/>
          <p:nvPr/>
        </p:nvSpPr>
        <p:spPr bwMode="auto">
          <a:xfrm>
            <a:off x="6511140" y="5715000"/>
            <a:ext cx="2595235" cy="685800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Hồ</a:t>
            </a:r>
            <a:r>
              <a:rPr lang="en-US" sz="3600" b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Gươm</a:t>
            </a:r>
            <a:endParaRPr kumimoji="0" lang="vi-VN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5-Point Star 3">
            <a:hlinkClick r:id="" action="ppaction://noaction"/>
          </p:cNvPr>
          <p:cNvSpPr/>
          <p:nvPr/>
        </p:nvSpPr>
        <p:spPr>
          <a:xfrm>
            <a:off x="8623133" y="37769"/>
            <a:ext cx="644356" cy="644356"/>
          </a:xfrm>
          <a:prstGeom prst="star5">
            <a:avLst/>
          </a:prstGeom>
          <a:solidFill>
            <a:srgbClr val="C42F1A"/>
          </a:solidFill>
          <a:ln w="19050" cap="rnd" cmpd="sng" algn="ctr">
            <a:solidFill>
              <a:srgbClr val="92D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5-Point Star 4">
            <a:hlinkClick r:id="" action="ppaction://noaction"/>
          </p:cNvPr>
          <p:cNvSpPr/>
          <p:nvPr/>
        </p:nvSpPr>
        <p:spPr>
          <a:xfrm>
            <a:off x="134647" y="-9528"/>
            <a:ext cx="644356" cy="644356"/>
          </a:xfrm>
          <a:prstGeom prst="star5">
            <a:avLst/>
          </a:prstGeom>
          <a:solidFill>
            <a:srgbClr val="C42F1A"/>
          </a:solidFill>
          <a:ln w="19050" cap="rnd" cmpd="sng" algn="ctr">
            <a:solidFill>
              <a:srgbClr val="92D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5-Point Star 5">
            <a:hlinkClick r:id="" action="ppaction://noaction"/>
          </p:cNvPr>
          <p:cNvSpPr/>
          <p:nvPr/>
        </p:nvSpPr>
        <p:spPr>
          <a:xfrm>
            <a:off x="0" y="848678"/>
            <a:ext cx="644356" cy="644356"/>
          </a:xfrm>
          <a:prstGeom prst="star5">
            <a:avLst/>
          </a:prstGeom>
          <a:solidFill>
            <a:srgbClr val="C42F1A"/>
          </a:solidFill>
          <a:ln w="19050" cap="rnd" cmpd="sng" algn="ctr">
            <a:solidFill>
              <a:srgbClr val="92D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5-Point Star 6">
            <a:hlinkClick r:id="" action="ppaction://noaction"/>
          </p:cNvPr>
          <p:cNvSpPr/>
          <p:nvPr/>
        </p:nvSpPr>
        <p:spPr>
          <a:xfrm>
            <a:off x="106759" y="1780456"/>
            <a:ext cx="644356" cy="644356"/>
          </a:xfrm>
          <a:prstGeom prst="star5">
            <a:avLst/>
          </a:prstGeom>
          <a:solidFill>
            <a:schemeClr val="accent3">
              <a:lumMod val="50000"/>
            </a:schemeClr>
          </a:solidFill>
          <a:ln w="19050" cap="rnd" cmpd="sng" algn="ctr">
            <a:solidFill>
              <a:srgbClr val="92D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8" name="5-Point Star 7">
            <a:hlinkClick r:id="" action="ppaction://noaction"/>
          </p:cNvPr>
          <p:cNvSpPr/>
          <p:nvPr/>
        </p:nvSpPr>
        <p:spPr>
          <a:xfrm>
            <a:off x="53977" y="2649622"/>
            <a:ext cx="644356" cy="644356"/>
          </a:xfrm>
          <a:prstGeom prst="star5">
            <a:avLst/>
          </a:prstGeom>
          <a:solidFill>
            <a:schemeClr val="bg2"/>
          </a:solidFill>
          <a:ln w="19050" cap="rnd" cmpd="sng" algn="ctr">
            <a:solidFill>
              <a:srgbClr val="92D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9" name="5-Point Star 8">
            <a:hlinkClick r:id="" action="ppaction://noaction"/>
          </p:cNvPr>
          <p:cNvSpPr/>
          <p:nvPr/>
        </p:nvSpPr>
        <p:spPr>
          <a:xfrm>
            <a:off x="73803" y="3696981"/>
            <a:ext cx="644356" cy="644356"/>
          </a:xfrm>
          <a:prstGeom prst="star5">
            <a:avLst/>
          </a:prstGeom>
          <a:solidFill>
            <a:schemeClr val="tx1">
              <a:lumMod val="65000"/>
              <a:lumOff val="35000"/>
            </a:schemeClr>
          </a:solidFill>
          <a:ln w="19050" cap="rnd" cmpd="sng" algn="ctr">
            <a:solidFill>
              <a:srgbClr val="92D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0" name="5-Point Star 9">
            <a:hlinkClick r:id="" action="ppaction://noaction"/>
          </p:cNvPr>
          <p:cNvSpPr/>
          <p:nvPr/>
        </p:nvSpPr>
        <p:spPr>
          <a:xfrm>
            <a:off x="91181" y="4911556"/>
            <a:ext cx="644356" cy="644356"/>
          </a:xfrm>
          <a:prstGeom prst="star5">
            <a:avLst/>
          </a:prstGeom>
          <a:solidFill>
            <a:srgbClr val="FF0066"/>
          </a:solidFill>
          <a:ln w="19050" cap="rnd" cmpd="sng" algn="ctr">
            <a:solidFill>
              <a:srgbClr val="92D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1" name="5-Point Star 10">
            <a:hlinkClick r:id="" action="ppaction://noaction"/>
          </p:cNvPr>
          <p:cNvSpPr/>
          <p:nvPr/>
        </p:nvSpPr>
        <p:spPr>
          <a:xfrm>
            <a:off x="91181" y="5791765"/>
            <a:ext cx="644356" cy="644356"/>
          </a:xfrm>
          <a:prstGeom prst="star5">
            <a:avLst/>
          </a:prstGeom>
          <a:solidFill>
            <a:srgbClr val="C42F1A"/>
          </a:solidFill>
          <a:ln w="19050" cap="rnd" cmpd="sng" algn="ctr">
            <a:solidFill>
              <a:srgbClr val="92D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2" name="5-Point Star 11">
            <a:hlinkClick r:id="" action="ppaction://noaction"/>
          </p:cNvPr>
          <p:cNvSpPr/>
          <p:nvPr/>
        </p:nvSpPr>
        <p:spPr>
          <a:xfrm>
            <a:off x="8391373" y="5791200"/>
            <a:ext cx="644356" cy="644356"/>
          </a:xfrm>
          <a:prstGeom prst="star5">
            <a:avLst/>
          </a:prstGeom>
          <a:solidFill>
            <a:schemeClr val="accent6"/>
          </a:solidFill>
          <a:ln w="19050" cap="rnd" cmpd="sng" algn="ctr">
            <a:solidFill>
              <a:srgbClr val="92D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3" name="5-Point Star 12">
            <a:hlinkClick r:id="" action="ppaction://noaction"/>
          </p:cNvPr>
          <p:cNvSpPr/>
          <p:nvPr/>
        </p:nvSpPr>
        <p:spPr>
          <a:xfrm>
            <a:off x="8360187" y="4267200"/>
            <a:ext cx="644356" cy="644356"/>
          </a:xfrm>
          <a:prstGeom prst="star5">
            <a:avLst/>
          </a:prstGeom>
          <a:solidFill>
            <a:schemeClr val="tx2">
              <a:lumMod val="40000"/>
              <a:lumOff val="60000"/>
            </a:schemeClr>
          </a:solidFill>
          <a:ln w="19050" cap="rnd" cmpd="sng" algn="ctr">
            <a:solidFill>
              <a:srgbClr val="92D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4" name="5-Point Star 13">
            <a:hlinkClick r:id="" action="ppaction://noaction"/>
          </p:cNvPr>
          <p:cNvSpPr/>
          <p:nvPr/>
        </p:nvSpPr>
        <p:spPr>
          <a:xfrm>
            <a:off x="8557264" y="2971800"/>
            <a:ext cx="644356" cy="644356"/>
          </a:xfrm>
          <a:prstGeom prst="star5">
            <a:avLst/>
          </a:prstGeom>
          <a:solidFill>
            <a:srgbClr val="FF0000"/>
          </a:solidFill>
          <a:ln w="19050" cap="rnd" cmpd="sng" algn="ctr">
            <a:solidFill>
              <a:srgbClr val="92D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5" name="5-Point Star 14">
            <a:hlinkClick r:id="" action="ppaction://noaction"/>
          </p:cNvPr>
          <p:cNvSpPr/>
          <p:nvPr/>
        </p:nvSpPr>
        <p:spPr>
          <a:xfrm>
            <a:off x="8300955" y="1780456"/>
            <a:ext cx="644356" cy="644356"/>
          </a:xfrm>
          <a:prstGeom prst="star5">
            <a:avLst/>
          </a:prstGeom>
          <a:solidFill>
            <a:schemeClr val="tx2">
              <a:lumMod val="60000"/>
              <a:lumOff val="40000"/>
            </a:schemeClr>
          </a:solidFill>
          <a:ln w="19050" cap="rnd" cmpd="sng" algn="ctr">
            <a:solidFill>
              <a:srgbClr val="92D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6" name="5-Point Star 15">
            <a:hlinkClick r:id="" action="ppaction://noaction"/>
          </p:cNvPr>
          <p:cNvSpPr/>
          <p:nvPr/>
        </p:nvSpPr>
        <p:spPr>
          <a:xfrm>
            <a:off x="7587454" y="0"/>
            <a:ext cx="644356" cy="644356"/>
          </a:xfrm>
          <a:prstGeom prst="star5">
            <a:avLst/>
          </a:prstGeom>
          <a:solidFill>
            <a:schemeClr val="tx1">
              <a:lumMod val="50000"/>
              <a:lumOff val="50000"/>
            </a:schemeClr>
          </a:solidFill>
          <a:ln w="19050" cap="rnd" cmpd="sng" algn="ctr">
            <a:solidFill>
              <a:srgbClr val="92D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7" name="5-Point Star 16">
            <a:hlinkClick r:id="" action="ppaction://noaction"/>
          </p:cNvPr>
          <p:cNvSpPr/>
          <p:nvPr/>
        </p:nvSpPr>
        <p:spPr>
          <a:xfrm>
            <a:off x="8386910" y="1101941"/>
            <a:ext cx="644356" cy="644356"/>
          </a:xfrm>
          <a:prstGeom prst="star5">
            <a:avLst/>
          </a:prstGeom>
          <a:solidFill>
            <a:schemeClr val="bg1"/>
          </a:solidFill>
          <a:ln w="19050" cap="rnd" cmpd="sng" algn="ctr">
            <a:solidFill>
              <a:srgbClr val="92D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223750" y="140583"/>
            <a:ext cx="6938310" cy="76987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to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err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anose="020B7200000000000000" pitchFamily="34" charset="0"/>
              </a:rPr>
              <a:t>thư</a:t>
            </a:r>
            <a:r>
              <a:rPr lang="en-US" sz="5400" b="1" dirty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anose="020B7200000000000000" pitchFamily="34" charset="0"/>
              </a:rPr>
              <a:t> </a:t>
            </a:r>
            <a:r>
              <a:rPr lang="en-US" sz="54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anose="020B7200000000000000" pitchFamily="34" charset="0"/>
              </a:rPr>
              <a:t>gi·n</a:t>
            </a:r>
            <a:r>
              <a:rPr lang="en-US" sz="5400" b="1" dirty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anose="020B7200000000000000" pitchFamily="34" charset="0"/>
              </a:rPr>
              <a:t> </a:t>
            </a:r>
            <a:r>
              <a:rPr lang="en-US" sz="5400" b="1" dirty="0" err="1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anose="020B7200000000000000" pitchFamily="34" charset="0"/>
              </a:rPr>
              <a:t>nhÐ</a:t>
            </a:r>
            <a:r>
              <a:rPr lang="en-US" sz="5400" b="1" dirty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anose="020B7200000000000000" pitchFamily="34" charset="0"/>
              </a:rPr>
              <a:t>! </a:t>
            </a:r>
            <a:endParaRPr lang="en-US" sz="5400" b="1" cap="none" spc="0" dirty="0">
              <a:ln w="11430"/>
              <a:solidFill>
                <a:srgbClr val="CC00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.VnAvant" panose="020B7200000000000000" pitchFamily="34" charset="0"/>
            </a:endParaRPr>
          </a:p>
        </p:txBody>
      </p:sp>
      <p:pic>
        <p:nvPicPr>
          <p:cNvPr id="20" name="video-160812412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4400" y="1101942"/>
            <a:ext cx="7247660" cy="44539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2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0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3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video>
              <p:cMediaNode vol="80000">
                <p:cTn id="164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uowm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7710" y="1600200"/>
            <a:ext cx="7543800" cy="3810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28600" y="122904"/>
            <a:ext cx="2514600" cy="838200"/>
            <a:chOff x="228600" y="228600"/>
            <a:chExt cx="2514600" cy="838200"/>
          </a:xfrm>
        </p:grpSpPr>
        <p:sp>
          <p:nvSpPr>
            <p:cNvPr id="5" name="Rounded Rectangle 4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FFFF"/>
                  </a:solidFill>
                </a:rPr>
                <a:t> </a:t>
              </a:r>
              <a:r>
                <a:rPr lang="en-US" sz="4800" b="1" dirty="0" err="1">
                  <a:solidFill>
                    <a:srgbClr val="FFFFFF"/>
                  </a:solidFill>
                </a:rPr>
                <a:t>Viết</a:t>
              </a:r>
              <a:r>
                <a:rPr lang="en-US" sz="4800" b="1" dirty="0">
                  <a:solidFill>
                    <a:srgbClr val="FFFFFF"/>
                  </a:solidFill>
                </a:rPr>
                <a:t> </a:t>
              </a:r>
              <a:endParaRPr lang="vi-VN" sz="4800" b="1" dirty="0">
                <a:solidFill>
                  <a:srgbClr val="FFFFFF"/>
                </a:solidFill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808080">
                      <a:lumMod val="10000"/>
                    </a:srgbClr>
                  </a:solidFill>
                </a:rPr>
                <a:t>3</a:t>
              </a:r>
              <a:endParaRPr lang="vi-VN" sz="4800" b="1" dirty="0">
                <a:solidFill>
                  <a:srgbClr val="808080">
                    <a:lumMod val="10000"/>
                  </a:srgbClr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uop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4163" y="1600200"/>
            <a:ext cx="6034087" cy="4525963"/>
          </a:xfrm>
        </p:spPr>
      </p:pic>
      <p:grpSp>
        <p:nvGrpSpPr>
          <p:cNvPr id="5" name="Group 4"/>
          <p:cNvGrpSpPr/>
          <p:nvPr/>
        </p:nvGrpSpPr>
        <p:grpSpPr>
          <a:xfrm>
            <a:off x="228600" y="122904"/>
            <a:ext cx="2514600" cy="838200"/>
            <a:chOff x="228600" y="228600"/>
            <a:chExt cx="2514600" cy="838200"/>
          </a:xfrm>
        </p:grpSpPr>
        <p:sp>
          <p:nvSpPr>
            <p:cNvPr id="6" name="Rounded Rectangle 5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FFFF"/>
                  </a:solidFill>
                </a:rPr>
                <a:t> </a:t>
              </a:r>
              <a:r>
                <a:rPr lang="en-US" sz="4800" b="1" dirty="0" err="1">
                  <a:solidFill>
                    <a:srgbClr val="FFFFFF"/>
                  </a:solidFill>
                </a:rPr>
                <a:t>Viết</a:t>
              </a:r>
              <a:r>
                <a:rPr lang="en-US" sz="4800" b="1" dirty="0">
                  <a:solidFill>
                    <a:srgbClr val="FFFFFF"/>
                  </a:solidFill>
                </a:rPr>
                <a:t> </a:t>
              </a:r>
              <a:endParaRPr lang="vi-VN" sz="4800" b="1" dirty="0">
                <a:solidFill>
                  <a:srgbClr val="FFFFFF"/>
                </a:solidFill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808080">
                      <a:lumMod val="10000"/>
                    </a:srgbClr>
                  </a:solidFill>
                </a:rPr>
                <a:t>3</a:t>
              </a:r>
              <a:endParaRPr lang="vi-VN" sz="4800" b="1" dirty="0">
                <a:solidFill>
                  <a:srgbClr val="808080">
                    <a:lumMod val="10000"/>
                  </a:srgbClr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 txBox="1">
            <a:spLocks noGrp="1"/>
          </p:cNvSpPr>
          <p:nvPr>
            <p:ph idx="1"/>
          </p:nvPr>
        </p:nvSpPr>
        <p:spPr>
          <a:xfrm>
            <a:off x="551793" y="685800"/>
            <a:ext cx="8229600" cy="639763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Khởi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rPr>
              <a:t>động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rPr>
              <a:t> </a:t>
            </a:r>
            <a:r>
              <a:rPr kumimoji="0" lang="en-US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rPr>
              <a:t>ngày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rPr>
              <a:t> </a:t>
            </a:r>
            <a:r>
              <a:rPr kumimoji="0" lang="en-US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rPr>
              <a:t>mới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rPr>
              <a:t> </a:t>
            </a:r>
            <a:r>
              <a:rPr kumimoji="0" lang="en-US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rPr>
              <a:t>nào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rPr>
              <a:t>!</a:t>
            </a:r>
            <a:endParaRPr kumimoji="0" lang="vi-VN" sz="1800" b="1" i="0" u="none" strike="noStrike" kern="0" cap="none" spc="0" normalizeH="0" baseline="0" noProof="0" dirty="0">
              <a:ln>
                <a:noFill/>
              </a:ln>
              <a:solidFill>
                <a:srgbClr val="FF00FF"/>
              </a:solidFill>
              <a:effectLst/>
              <a:uLnTx/>
              <a:uFillTx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5007" y="2209800"/>
            <a:ext cx="8382000" cy="1600200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Hãy</a:t>
            </a: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 </a:t>
            </a:r>
            <a:r>
              <a:rPr kumimoji="0" lang="en-US" sz="1800" b="1" i="0" u="none" strike="noStrike" kern="0" cap="none" spc="0" normalizeH="0" noProof="0" dirty="0" err="1" smtClean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</a:rPr>
              <a:t>mở</a:t>
            </a: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en-US" sz="1800" b="1" i="0" u="none" strike="noStrike" kern="0" cap="none" spc="0" normalizeH="0" noProof="0" dirty="0" err="1" smtClean="0">
                <a:ln>
                  <a:noFill/>
                </a:ln>
                <a:effectLst/>
                <a:uLnTx/>
                <a:uFillTx/>
              </a:rPr>
              <a:t>các</a:t>
            </a: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</a:rPr>
              <a:t> </a:t>
            </a:r>
            <a:r>
              <a:rPr lang="en-US" b="1" kern="0" noProof="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</a:t>
            </a:r>
            <a:r>
              <a:rPr lang="en-US" b="1" kern="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ánh</a:t>
            </a:r>
            <a:r>
              <a:rPr lang="en-US" b="1" kern="0" dirty="0" smtClean="0">
                <a:solidFill>
                  <a:srgbClr val="002060"/>
                </a:solidFill>
              </a:rPr>
              <a:t> </a:t>
            </a:r>
            <a:r>
              <a:rPr lang="en-US" b="1" kern="0" dirty="0" err="1" smtClean="0">
                <a:solidFill>
                  <a:srgbClr val="C00000"/>
                </a:solidFill>
              </a:rPr>
              <a:t>hoa</a:t>
            </a:r>
            <a:r>
              <a:rPr lang="en-US" b="1" kern="0" dirty="0" smtClean="0">
                <a:solidFill>
                  <a:srgbClr val="002060"/>
                </a:solidFill>
              </a:rPr>
              <a:t> </a:t>
            </a:r>
            <a:r>
              <a:rPr lang="en-US" b="1" kern="0" dirty="0" err="1" smtClean="0">
                <a:solidFill>
                  <a:srgbClr val="FFFF00"/>
                </a:solidFill>
              </a:rPr>
              <a:t>xem</a:t>
            </a:r>
            <a:r>
              <a:rPr lang="en-US" b="1" kern="0" dirty="0" smtClean="0">
                <a:solidFill>
                  <a:srgbClr val="002060"/>
                </a:solidFill>
              </a:rPr>
              <a:t> </a:t>
            </a:r>
            <a:r>
              <a:rPr lang="en-US" b="1" kern="0" dirty="0" err="1" smtClean="0">
                <a:solidFill>
                  <a:srgbClr val="00B050"/>
                </a:solidFill>
              </a:rPr>
              <a:t>có</a:t>
            </a:r>
            <a:r>
              <a:rPr lang="en-US" b="1" kern="0" dirty="0" smtClean="0">
                <a:solidFill>
                  <a:srgbClr val="002060"/>
                </a:solidFill>
              </a:rPr>
              <a:t> </a:t>
            </a:r>
            <a:r>
              <a:rPr lang="en-US" b="1" kern="0" dirty="0" err="1" smtClean="0">
                <a:solidFill>
                  <a:srgbClr val="7030A0"/>
                </a:solidFill>
              </a:rPr>
              <a:t>gì</a:t>
            </a:r>
            <a:r>
              <a:rPr lang="en-US" b="1" kern="0" dirty="0" smtClean="0">
                <a:solidFill>
                  <a:srgbClr val="002060"/>
                </a:solidFill>
              </a:rPr>
              <a:t> </a:t>
            </a:r>
            <a:r>
              <a:rPr lang="en-US" b="1" kern="0" dirty="0" err="1" smtClean="0">
                <a:solidFill>
                  <a:srgbClr val="510F1D"/>
                </a:solidFill>
              </a:rPr>
              <a:t>nhé</a:t>
            </a:r>
            <a:r>
              <a:rPr lang="en-US" b="1" kern="0" dirty="0" smtClean="0">
                <a:solidFill>
                  <a:srgbClr val="510F1D"/>
                </a:solidFill>
              </a:rPr>
              <a:t> </a:t>
            </a: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!</a:t>
            </a: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</a:rPr>
              <a:t>!</a:t>
            </a:r>
            <a:endParaRPr kumimoji="0" lang="vi-VN" sz="18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5791200"/>
            <a:ext cx="1524000" cy="104265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4953000"/>
            <a:ext cx="1285875" cy="149066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648201"/>
            <a:ext cx="3200400" cy="1983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-13269" y="20480"/>
            <a:ext cx="9144000" cy="6858000"/>
          </a:xfrm>
          <a:prstGeom prst="rect">
            <a:avLst/>
          </a:prstGeom>
          <a:gradFill rotWithShape="1">
            <a:gsLst>
              <a:gs pos="0">
                <a:srgbClr val="00FF00">
                  <a:alpha val="75998"/>
                </a:srgbClr>
              </a:gs>
              <a:gs pos="100000">
                <a:srgbClr val="FFFFFF">
                  <a:alpha val="75998"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1800">
              <a:solidFill>
                <a:srgbClr val="00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5" name="Picture 29" descr="pink_flower_divider_md_wht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-3007271" y="3076903"/>
            <a:ext cx="6629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7" descr="pink_flower_divider_md_wht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5372100" y="3151789"/>
            <a:ext cx="6629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30"/>
          <p:cNvGrpSpPr/>
          <p:nvPr/>
        </p:nvGrpSpPr>
        <p:grpSpPr bwMode="auto">
          <a:xfrm>
            <a:off x="40729" y="5628289"/>
            <a:ext cx="9103272" cy="1066800"/>
            <a:chOff x="0" y="3687"/>
            <a:chExt cx="5760" cy="660"/>
          </a:xfrm>
        </p:grpSpPr>
        <p:pic>
          <p:nvPicPr>
            <p:cNvPr id="8" name="Picture 31" descr="WLILIES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687"/>
              <a:ext cx="1728" cy="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32" descr="WLILIES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0" y="3687"/>
              <a:ext cx="1728" cy="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33" descr="WLILIES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6" y="3687"/>
              <a:ext cx="1728" cy="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34" descr="WLILIES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4410"/>
            <a:stretch>
              <a:fillRect/>
            </a:stretch>
          </p:blipFill>
          <p:spPr bwMode="auto">
            <a:xfrm>
              <a:off x="5145" y="3687"/>
              <a:ext cx="615" cy="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" name="Group 4"/>
          <p:cNvGrpSpPr/>
          <p:nvPr/>
        </p:nvGrpSpPr>
        <p:grpSpPr bwMode="auto">
          <a:xfrm rot="3211918">
            <a:off x="5254365" y="4237771"/>
            <a:ext cx="1162050" cy="3200400"/>
            <a:chOff x="3968" y="312"/>
            <a:chExt cx="792" cy="2760"/>
          </a:xfrm>
        </p:grpSpPr>
        <p:sp>
          <p:nvSpPr>
            <p:cNvPr id="13" name="Freeform 5"/>
            <p:cNvSpPr/>
            <p:nvPr/>
          </p:nvSpPr>
          <p:spPr bwMode="auto">
            <a:xfrm>
              <a:off x="4008" y="312"/>
              <a:ext cx="752" cy="2736"/>
            </a:xfrm>
            <a:custGeom>
              <a:avLst/>
              <a:gdLst>
                <a:gd name="T0" fmla="*/ 768 w 896"/>
                <a:gd name="T1" fmla="*/ 0 h 2016"/>
                <a:gd name="T2" fmla="*/ 768 w 896"/>
                <a:gd name="T3" fmla="*/ 1056 h 2016"/>
                <a:gd name="T4" fmla="*/ 0 w 896"/>
                <a:gd name="T5" fmla="*/ 2016 h 201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896" h="2016">
                  <a:moveTo>
                    <a:pt x="768" y="0"/>
                  </a:moveTo>
                  <a:cubicBezTo>
                    <a:pt x="832" y="360"/>
                    <a:pt x="896" y="720"/>
                    <a:pt x="768" y="1056"/>
                  </a:cubicBezTo>
                  <a:cubicBezTo>
                    <a:pt x="640" y="1392"/>
                    <a:pt x="320" y="1704"/>
                    <a:pt x="0" y="2016"/>
                  </a:cubicBezTo>
                </a:path>
              </a:pathLst>
            </a:custGeom>
            <a:solidFill>
              <a:srgbClr val="006600"/>
            </a:solidFill>
            <a:ln w="9525">
              <a:solidFill>
                <a:srgbClr val="003300"/>
              </a:solidFill>
              <a:rou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srgbClr val="000000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4" name="Freeform 6"/>
            <p:cNvSpPr/>
            <p:nvPr/>
          </p:nvSpPr>
          <p:spPr bwMode="auto">
            <a:xfrm>
              <a:off x="3968" y="336"/>
              <a:ext cx="688" cy="2736"/>
            </a:xfrm>
            <a:custGeom>
              <a:avLst/>
              <a:gdLst>
                <a:gd name="T0" fmla="*/ 688 w 688"/>
                <a:gd name="T1" fmla="*/ 0 h 2736"/>
                <a:gd name="T2" fmla="*/ 112 w 688"/>
                <a:gd name="T3" fmla="*/ 1248 h 2736"/>
                <a:gd name="T4" fmla="*/ 16 w 688"/>
                <a:gd name="T5" fmla="*/ 2736 h 273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88" h="2736">
                  <a:moveTo>
                    <a:pt x="688" y="0"/>
                  </a:moveTo>
                  <a:cubicBezTo>
                    <a:pt x="456" y="396"/>
                    <a:pt x="224" y="792"/>
                    <a:pt x="112" y="1248"/>
                  </a:cubicBezTo>
                  <a:cubicBezTo>
                    <a:pt x="0" y="1704"/>
                    <a:pt x="32" y="2488"/>
                    <a:pt x="16" y="2736"/>
                  </a:cubicBezTo>
                </a:path>
              </a:pathLst>
            </a:custGeom>
            <a:solidFill>
              <a:srgbClr val="006600"/>
            </a:solidFill>
            <a:ln w="9525">
              <a:solidFill>
                <a:srgbClr val="003300"/>
              </a:solidFill>
              <a:rou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srgbClr val="000000"/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15" name="Group 11"/>
          <p:cNvGrpSpPr/>
          <p:nvPr/>
        </p:nvGrpSpPr>
        <p:grpSpPr bwMode="auto">
          <a:xfrm rot="17297505">
            <a:off x="2779516" y="4536096"/>
            <a:ext cx="857250" cy="2667000"/>
            <a:chOff x="1424" y="1968"/>
            <a:chExt cx="688" cy="1344"/>
          </a:xfrm>
        </p:grpSpPr>
        <p:sp>
          <p:nvSpPr>
            <p:cNvPr id="16" name="Freeform 12"/>
            <p:cNvSpPr/>
            <p:nvPr/>
          </p:nvSpPr>
          <p:spPr bwMode="auto">
            <a:xfrm>
              <a:off x="1424" y="1968"/>
              <a:ext cx="560" cy="1344"/>
            </a:xfrm>
            <a:custGeom>
              <a:avLst/>
              <a:gdLst>
                <a:gd name="T0" fmla="*/ 656 w 656"/>
                <a:gd name="T1" fmla="*/ 1344 h 1344"/>
                <a:gd name="T2" fmla="*/ 80 w 656"/>
                <a:gd name="T3" fmla="*/ 1104 h 1344"/>
                <a:gd name="T4" fmla="*/ 176 w 656"/>
                <a:gd name="T5" fmla="*/ 0 h 134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56" h="1344">
                  <a:moveTo>
                    <a:pt x="656" y="1344"/>
                  </a:moveTo>
                  <a:cubicBezTo>
                    <a:pt x="408" y="1336"/>
                    <a:pt x="160" y="1328"/>
                    <a:pt x="80" y="1104"/>
                  </a:cubicBezTo>
                  <a:cubicBezTo>
                    <a:pt x="0" y="880"/>
                    <a:pt x="88" y="440"/>
                    <a:pt x="176" y="0"/>
                  </a:cubicBezTo>
                </a:path>
              </a:pathLst>
            </a:custGeom>
            <a:solidFill>
              <a:srgbClr val="006600"/>
            </a:solidFill>
            <a:ln w="9525">
              <a:solidFill>
                <a:srgbClr val="003300"/>
              </a:solidFill>
              <a:rou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srgbClr val="000000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7" name="Freeform 13"/>
            <p:cNvSpPr/>
            <p:nvPr/>
          </p:nvSpPr>
          <p:spPr bwMode="auto">
            <a:xfrm>
              <a:off x="1584" y="1968"/>
              <a:ext cx="528" cy="1344"/>
            </a:xfrm>
            <a:custGeom>
              <a:avLst/>
              <a:gdLst>
                <a:gd name="T0" fmla="*/ 0 w 704"/>
                <a:gd name="T1" fmla="*/ 0 h 1344"/>
                <a:gd name="T2" fmla="*/ 624 w 704"/>
                <a:gd name="T3" fmla="*/ 624 h 1344"/>
                <a:gd name="T4" fmla="*/ 480 w 704"/>
                <a:gd name="T5" fmla="*/ 1344 h 134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704" h="1344">
                  <a:moveTo>
                    <a:pt x="0" y="0"/>
                  </a:moveTo>
                  <a:cubicBezTo>
                    <a:pt x="272" y="200"/>
                    <a:pt x="544" y="400"/>
                    <a:pt x="624" y="624"/>
                  </a:cubicBezTo>
                  <a:cubicBezTo>
                    <a:pt x="704" y="848"/>
                    <a:pt x="504" y="1224"/>
                    <a:pt x="480" y="1344"/>
                  </a:cubicBezTo>
                </a:path>
              </a:pathLst>
            </a:custGeom>
            <a:solidFill>
              <a:srgbClr val="006600"/>
            </a:solidFill>
            <a:ln w="9525">
              <a:solidFill>
                <a:srgbClr val="003300"/>
              </a:solidFill>
              <a:rou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srgbClr val="000000"/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18" name="Group 7"/>
          <p:cNvGrpSpPr/>
          <p:nvPr/>
        </p:nvGrpSpPr>
        <p:grpSpPr bwMode="auto">
          <a:xfrm rot="18810536">
            <a:off x="3483109" y="4362211"/>
            <a:ext cx="457200" cy="2070100"/>
            <a:chOff x="1424" y="1968"/>
            <a:chExt cx="688" cy="1344"/>
          </a:xfrm>
        </p:grpSpPr>
        <p:sp>
          <p:nvSpPr>
            <p:cNvPr id="19" name="Freeform 8"/>
            <p:cNvSpPr/>
            <p:nvPr/>
          </p:nvSpPr>
          <p:spPr bwMode="auto">
            <a:xfrm>
              <a:off x="1424" y="1968"/>
              <a:ext cx="560" cy="1344"/>
            </a:xfrm>
            <a:custGeom>
              <a:avLst/>
              <a:gdLst>
                <a:gd name="T0" fmla="*/ 656 w 656"/>
                <a:gd name="T1" fmla="*/ 1344 h 1344"/>
                <a:gd name="T2" fmla="*/ 80 w 656"/>
                <a:gd name="T3" fmla="*/ 1104 h 1344"/>
                <a:gd name="T4" fmla="*/ 176 w 656"/>
                <a:gd name="T5" fmla="*/ 0 h 134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56" h="1344">
                  <a:moveTo>
                    <a:pt x="656" y="1344"/>
                  </a:moveTo>
                  <a:cubicBezTo>
                    <a:pt x="408" y="1336"/>
                    <a:pt x="160" y="1328"/>
                    <a:pt x="80" y="1104"/>
                  </a:cubicBezTo>
                  <a:cubicBezTo>
                    <a:pt x="0" y="880"/>
                    <a:pt x="88" y="440"/>
                    <a:pt x="176" y="0"/>
                  </a:cubicBezTo>
                </a:path>
              </a:pathLst>
            </a:custGeom>
            <a:solidFill>
              <a:srgbClr val="006600"/>
            </a:solidFill>
            <a:ln w="9525">
              <a:solidFill>
                <a:srgbClr val="003300"/>
              </a:solidFill>
              <a:rou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srgbClr val="000000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20" name="Freeform 9"/>
            <p:cNvSpPr/>
            <p:nvPr/>
          </p:nvSpPr>
          <p:spPr bwMode="auto">
            <a:xfrm>
              <a:off x="1584" y="1968"/>
              <a:ext cx="528" cy="1344"/>
            </a:xfrm>
            <a:custGeom>
              <a:avLst/>
              <a:gdLst>
                <a:gd name="T0" fmla="*/ 0 w 704"/>
                <a:gd name="T1" fmla="*/ 0 h 1344"/>
                <a:gd name="T2" fmla="*/ 624 w 704"/>
                <a:gd name="T3" fmla="*/ 624 h 1344"/>
                <a:gd name="T4" fmla="*/ 480 w 704"/>
                <a:gd name="T5" fmla="*/ 1344 h 134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704" h="1344">
                  <a:moveTo>
                    <a:pt x="0" y="0"/>
                  </a:moveTo>
                  <a:cubicBezTo>
                    <a:pt x="272" y="200"/>
                    <a:pt x="544" y="400"/>
                    <a:pt x="624" y="624"/>
                  </a:cubicBezTo>
                  <a:cubicBezTo>
                    <a:pt x="704" y="848"/>
                    <a:pt x="504" y="1224"/>
                    <a:pt x="480" y="1344"/>
                  </a:cubicBezTo>
                </a:path>
              </a:pathLst>
            </a:custGeom>
            <a:solidFill>
              <a:srgbClr val="006600"/>
            </a:solidFill>
            <a:ln w="9525">
              <a:solidFill>
                <a:srgbClr val="003300"/>
              </a:solidFill>
              <a:rou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srgbClr val="000000"/>
                </a:solidFill>
                <a:latin typeface=".VnAvant" panose="020B7200000000000000" pitchFamily="34" charset="0"/>
              </a:endParaRPr>
            </a:p>
          </p:txBody>
        </p:sp>
      </p:grpSp>
      <p:sp>
        <p:nvSpPr>
          <p:cNvPr id="21" name="Freeform 10"/>
          <p:cNvSpPr/>
          <p:nvPr/>
        </p:nvSpPr>
        <p:spPr bwMode="auto">
          <a:xfrm rot="302103">
            <a:off x="4388858" y="3463859"/>
            <a:ext cx="457200" cy="2946400"/>
          </a:xfrm>
          <a:custGeom>
            <a:avLst/>
            <a:gdLst>
              <a:gd name="T0" fmla="*/ 0 w 376"/>
              <a:gd name="T1" fmla="*/ 0 h 816"/>
              <a:gd name="T2" fmla="*/ 336 w 376"/>
              <a:gd name="T3" fmla="*/ 432 h 816"/>
              <a:gd name="T4" fmla="*/ 240 w 376"/>
              <a:gd name="T5" fmla="*/ 816 h 81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76" h="816">
                <a:moveTo>
                  <a:pt x="0" y="0"/>
                </a:moveTo>
                <a:cubicBezTo>
                  <a:pt x="148" y="148"/>
                  <a:pt x="296" y="296"/>
                  <a:pt x="336" y="432"/>
                </a:cubicBezTo>
                <a:cubicBezTo>
                  <a:pt x="376" y="568"/>
                  <a:pt x="256" y="752"/>
                  <a:pt x="240" y="816"/>
                </a:cubicBezTo>
              </a:path>
            </a:pathLst>
          </a:custGeom>
          <a:noFill/>
          <a:ln w="76200" cmpd="sng">
            <a:solidFill>
              <a:srgbClr val="0066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7200">
              <a:solidFill>
                <a:srgbClr val="000000"/>
              </a:solidFill>
              <a:latin typeface=".VnAvant" panose="020B7200000000000000" pitchFamily="34" charset="0"/>
            </a:endParaRPr>
          </a:p>
        </p:txBody>
      </p:sp>
      <p:sp>
        <p:nvSpPr>
          <p:cNvPr id="22" name="Oval 20"/>
          <p:cNvSpPr>
            <a:spLocks noChangeArrowheads="1"/>
          </p:cNvSpPr>
          <p:nvPr/>
        </p:nvSpPr>
        <p:spPr bwMode="auto">
          <a:xfrm>
            <a:off x="3397129" y="1752600"/>
            <a:ext cx="2057400" cy="18288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</a:ln>
        </p:spPr>
        <p:txBody>
          <a:bodyPr wrap="none" anchor="ctr"/>
          <a:lstStyle>
            <a:lvl1pPr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4800" b="1">
              <a:solidFill>
                <a:srgbClr val="00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23" name="Picture 26" descr="25903740877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68529" y="1170972"/>
            <a:ext cx="2514600" cy="242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Oval 17"/>
          <p:cNvSpPr>
            <a:spLocks noChangeArrowheads="1"/>
          </p:cNvSpPr>
          <p:nvPr/>
        </p:nvSpPr>
        <p:spPr bwMode="auto">
          <a:xfrm>
            <a:off x="1390454" y="1123785"/>
            <a:ext cx="2324100" cy="1789112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</a:ln>
        </p:spPr>
        <p:txBody>
          <a:bodyPr wrap="none" anchor="ctr"/>
          <a:lstStyle>
            <a:lvl1pPr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80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25" name="Text Box 21"/>
          <p:cNvSpPr txBox="1">
            <a:spLocks noChangeArrowheads="1"/>
          </p:cNvSpPr>
          <p:nvPr/>
        </p:nvSpPr>
        <p:spPr bwMode="auto">
          <a:xfrm>
            <a:off x="1382142" y="1398587"/>
            <a:ext cx="2300287" cy="706755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ược</a:t>
            </a:r>
            <a:r>
              <a:rPr lang="en-US" alt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endParaRPr lang="en-US" alt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Oval 15"/>
          <p:cNvSpPr>
            <a:spLocks noChangeArrowheads="1"/>
          </p:cNvSpPr>
          <p:nvPr/>
        </p:nvSpPr>
        <p:spPr bwMode="auto">
          <a:xfrm>
            <a:off x="3359029" y="-78554"/>
            <a:ext cx="2324100" cy="1789112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</a:ln>
        </p:spPr>
        <p:txBody>
          <a:bodyPr wrap="none" anchor="ctr"/>
          <a:lstStyle>
            <a:lvl1pPr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80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27" name="Text Box 25"/>
          <p:cNvSpPr txBox="1">
            <a:spLocks noChangeArrowheads="1"/>
          </p:cNvSpPr>
          <p:nvPr/>
        </p:nvSpPr>
        <p:spPr bwMode="auto">
          <a:xfrm>
            <a:off x="3290950" y="431033"/>
            <a:ext cx="2705100" cy="768350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hước</a:t>
            </a:r>
            <a:r>
              <a:rPr lang="en-US" altLang="en-US" sz="4400" b="1" dirty="0" smtClean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</a:p>
        </p:txBody>
      </p:sp>
      <p:sp>
        <p:nvSpPr>
          <p:cNvPr id="28" name="Oval 16"/>
          <p:cNvSpPr>
            <a:spLocks noChangeArrowheads="1"/>
          </p:cNvSpPr>
          <p:nvPr/>
        </p:nvSpPr>
        <p:spPr bwMode="auto">
          <a:xfrm>
            <a:off x="5200650" y="1036903"/>
            <a:ext cx="2324100" cy="1787525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</a:ln>
        </p:spPr>
        <p:txBody>
          <a:bodyPr wrap="none" anchor="ctr"/>
          <a:lstStyle>
            <a:lvl1pPr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80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29" name="Text Box 23"/>
          <p:cNvSpPr txBox="1">
            <a:spLocks noChangeArrowheads="1"/>
          </p:cNvSpPr>
          <p:nvPr/>
        </p:nvSpPr>
        <p:spPr bwMode="auto">
          <a:xfrm>
            <a:off x="5162550" y="1496656"/>
            <a:ext cx="2705100" cy="768350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ướt</a:t>
            </a:r>
            <a:r>
              <a:rPr lang="en-US" alt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ván</a:t>
            </a:r>
            <a:endParaRPr lang="en-US" alt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Oval 19"/>
          <p:cNvSpPr>
            <a:spLocks noChangeArrowheads="1"/>
          </p:cNvSpPr>
          <p:nvPr/>
        </p:nvSpPr>
        <p:spPr bwMode="auto">
          <a:xfrm>
            <a:off x="4834794" y="2834226"/>
            <a:ext cx="2322512" cy="178911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</a:ln>
        </p:spPr>
        <p:txBody>
          <a:bodyPr wrap="none" anchor="ctr"/>
          <a:lstStyle>
            <a:lvl1pPr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80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31" name="Text Box 22"/>
          <p:cNvSpPr txBox="1">
            <a:spLocks noChangeArrowheads="1"/>
          </p:cNvSpPr>
          <p:nvPr/>
        </p:nvSpPr>
        <p:spPr bwMode="auto">
          <a:xfrm>
            <a:off x="4834794" y="3301033"/>
            <a:ext cx="2444750" cy="768350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alt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endParaRPr lang="en-US" alt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Oval 18"/>
          <p:cNvSpPr>
            <a:spLocks noChangeArrowheads="1"/>
          </p:cNvSpPr>
          <p:nvPr/>
        </p:nvSpPr>
        <p:spPr bwMode="auto">
          <a:xfrm>
            <a:off x="1807495" y="2971800"/>
            <a:ext cx="2324100" cy="1789112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</a:ln>
        </p:spPr>
        <p:txBody>
          <a:bodyPr wrap="none" anchor="ctr"/>
          <a:lstStyle>
            <a:lvl1pPr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80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33" name="Text Box 24"/>
          <p:cNvSpPr txBox="1">
            <a:spLocks noChangeArrowheads="1"/>
          </p:cNvSpPr>
          <p:nvPr/>
        </p:nvSpPr>
        <p:spPr bwMode="auto">
          <a:xfrm>
            <a:off x="1627136" y="3405725"/>
            <a:ext cx="2362200" cy="645160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ướt</a:t>
            </a:r>
            <a:r>
              <a:rPr lang="en-US" alt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48148E-6 L -0.22448 0.00324 " pathEditMode="relative" rAng="0" ptsTypes="AA">
                                      <p:cBhvr>
                                        <p:cTn id="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33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44444E-6 L -0.45417 0.14791 " pathEditMode="relative" rAng="0" ptsTypes="AA">
                                      <p:cBhvr>
                                        <p:cTn id="5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08" y="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8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82 0.07662 C 0.01389 0.08056 0.02968 0.08588 0.03975 0.09421 C 0.04878 0.10393 0.05468 0.11667 0.0585 0.1294 C 0.06545 0.14167 0.06284 0.15393 0.05972 0.16736 C 0.05816 0.1794 0.05347 0.19306 0.0401 0.20625 C 0.03212 0.21829 0.01371 0.23194 -0.00556 0.24143 C -0.02396 0.25208 -0.04566 0.26018 -0.06806 0.26736 C -0.0908 0.27454 -0.1125 0.27917 -0.13403 0.28125 C -0.15677 0.2838 -0.1783 0.2831 -0.19618 0.27824 C -0.21337 0.275 -0.23004 0.26852 -0.23837 0.26018 C -0.24879 0.25255 -0.25417 0.23681 -0.25556 0.22639 C -0.25834 0.21458 -0.25851 0.20069 -0.25052 0.18727 C -0.24271 0.17546 -0.22674 0.16389 -0.20538 0.15486 C -0.18212 0.1463 -0.15955 0.1463 -0.14341 0.14977 C -0.13056 0.1544 -0.11945 0.16366 -0.1158 0.17662 C -0.11354 0.19005 -0.11407 0.20278 -0.12327 0.21597 C -0.13038 0.22755 -0.12865 0.22917 -0.16424 0.25069 C -0.19705 0.27292 -0.23073 0.27546 -0.25122 0.28056 C -0.27275 0.28611 -0.28854 0.28449 -0.31025 0.28426 C -0.33264 0.28449 -0.35313 0.27917 -0.36736 0.27477 C -0.3816 0.26782 -0.3882 0.2588 -0.39809 0.24468 C -0.40469 0.23125 -0.40608 0.22014 -0.40747 0.20787 C -0.40903 0.1956 -0.41042 0.1831 -0.41181 0.17106 " pathEditMode="relative" rAng="21060000" ptsTypes="AAAAAAAAAAAAAAAAAAAAAAA">
                                      <p:cBhvr>
                                        <p:cTn id="6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80" y="1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7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306 0.01111 L -0.11111 0.01782 " pathEditMode="relative" rAng="0" ptsTypes="AA">
                                      <p:cBhvr>
                                        <p:cTn id="7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00" y="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  <p:bldP spid="25" grpId="0" bldLvl="0" animBg="1"/>
      <p:bldP spid="26" grpId="0" animBg="1"/>
      <p:bldP spid="27" grpId="0" bldLvl="0" animBg="1"/>
      <p:bldP spid="27" grpId="1" bldLvl="0" animBg="1"/>
      <p:bldP spid="28" grpId="0" animBg="1"/>
      <p:bldP spid="29" grpId="0" bldLvl="0" animBg="1"/>
      <p:bldP spid="29" grpId="1" bldLvl="0" animBg="1"/>
      <p:bldP spid="30" grpId="0" animBg="1"/>
      <p:bldP spid="31" grpId="0" bldLvl="0" animBg="1"/>
      <p:bldP spid="31" grpId="1" bldLvl="0" animBg="1"/>
      <p:bldP spid="32" grpId="0" animBg="1"/>
      <p:bldP spid="33" grpId="0" bldLvl="0" animBg="1"/>
      <p:bldP spid="33" grpId="1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76200"/>
            <a:ext cx="4724400" cy="6553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870465">
            <a:off x="843170" y="1924434"/>
            <a:ext cx="3610066" cy="14076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prstTxWarp prst="textArchUp">
              <a:avLst/>
            </a:prstTxWarp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KHỞI 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ĐỘNG</a:t>
            </a:r>
            <a:r>
              <a:rPr kumimoji="0" lang="en-US" sz="54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NÀO ?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4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78" b="31203"/>
          <a:stretch>
            <a:fillRect/>
          </a:stretch>
        </p:blipFill>
        <p:spPr>
          <a:xfrm>
            <a:off x="4857571" y="872974"/>
            <a:ext cx="4267200" cy="71328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</p:pic>
      <p:pic>
        <p:nvPicPr>
          <p:cNvPr id="5" name="图片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78" b="31203"/>
          <a:stretch>
            <a:fillRect/>
          </a:stretch>
        </p:blipFill>
        <p:spPr>
          <a:xfrm>
            <a:off x="5238571" y="2417258"/>
            <a:ext cx="3886200" cy="66798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</p:pic>
      <p:pic>
        <p:nvPicPr>
          <p:cNvPr id="6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78" b="31203"/>
          <a:stretch>
            <a:fillRect/>
          </a:stretch>
        </p:blipFill>
        <p:spPr>
          <a:xfrm>
            <a:off x="5060731" y="4011114"/>
            <a:ext cx="4114800" cy="66798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</p:pic>
      <p:pic>
        <p:nvPicPr>
          <p:cNvPr id="7" name="图片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78" b="31203"/>
          <a:stretch>
            <a:fillRect/>
          </a:stretch>
        </p:blipFill>
        <p:spPr>
          <a:xfrm>
            <a:off x="4579884" y="5602426"/>
            <a:ext cx="4571998" cy="66798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</p:pic>
      <p:sp>
        <p:nvSpPr>
          <p:cNvPr id="8" name="文本框 3"/>
          <p:cNvSpPr txBox="1"/>
          <p:nvPr/>
        </p:nvSpPr>
        <p:spPr>
          <a:xfrm>
            <a:off x="6008454" y="76200"/>
            <a:ext cx="3135546" cy="9220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54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字魂17号-萌趣果冻体" panose="02000000000000000000" pitchFamily="2" charset="-122"/>
                <a:cs typeface="+mn-cs"/>
              </a:rPr>
              <a:t>Q</a:t>
            </a:r>
            <a:r>
              <a:rPr kumimoji="0" lang="en-US" altLang="zh-CN" sz="54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uy</a:t>
            </a:r>
            <a:r>
              <a:rPr kumimoji="0" lang="en-US" altLang="zh-CN" sz="5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ước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字魂17号-萌趣果冻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文本框 3"/>
          <p:cNvSpPr txBox="1"/>
          <p:nvPr/>
        </p:nvSpPr>
        <p:spPr>
          <a:xfrm>
            <a:off x="6018964" y="1586261"/>
            <a:ext cx="3135546" cy="82994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Lướt</a:t>
            </a:r>
            <a:r>
              <a:rPr kumimoji="0" lang="en-US" altLang="zh-CN" sz="4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thướt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字魂17号-萌趣果冻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0" name="文本框 3"/>
          <p:cNvSpPr txBox="1"/>
          <p:nvPr/>
        </p:nvSpPr>
        <p:spPr>
          <a:xfrm>
            <a:off x="6018964" y="3087784"/>
            <a:ext cx="3135546" cy="9220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54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Cái</a:t>
            </a:r>
            <a:r>
              <a:rPr kumimoji="0" lang="en-US" altLang="zh-CN" sz="54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lược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字魂17号-萌趣果冻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1" name="文本框 3"/>
          <p:cNvSpPr txBox="1"/>
          <p:nvPr/>
        </p:nvSpPr>
        <p:spPr>
          <a:xfrm>
            <a:off x="5997944" y="4679096"/>
            <a:ext cx="3135546" cy="9220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54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Bước</a:t>
            </a:r>
            <a:r>
              <a:rPr kumimoji="0" lang="en-US" altLang="zh-CN" sz="5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đi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字魂17号-萌趣果冻体" panose="02000000000000000000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9" grpId="0" bldLvl="0" animBg="1"/>
      <p:bldP spid="10" grpId="0" bldLvl="0" animBg="1"/>
      <p:bldP spid="11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86473" y="178100"/>
            <a:ext cx="8905127" cy="4661915"/>
            <a:chOff x="-159026" y="-357808"/>
            <a:chExt cx="12426295" cy="5114385"/>
          </a:xfrm>
          <a:solidFill>
            <a:schemeClr val="tx2">
              <a:lumMod val="20000"/>
              <a:lumOff val="80000"/>
            </a:schemeClr>
          </a:solidFill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4"/>
            <a:srcRect b="16501"/>
            <a:stretch>
              <a:fillRect/>
            </a:stretch>
          </p:blipFill>
          <p:spPr>
            <a:xfrm>
              <a:off x="-159026" y="-15707"/>
              <a:ext cx="12426295" cy="4772284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</p:pic>
        <p:sp>
          <p:nvSpPr>
            <p:cNvPr id="5" name="Oval 4"/>
            <p:cNvSpPr/>
            <p:nvPr/>
          </p:nvSpPr>
          <p:spPr>
            <a:xfrm>
              <a:off x="-159026" y="-357808"/>
              <a:ext cx="10522226" cy="86139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</p:grp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371600"/>
            <a:ext cx="1752600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858" y="1371600"/>
            <a:ext cx="712713" cy="838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28600" y="4876801"/>
            <a:ext cx="8915400" cy="156845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mướp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ươm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bướm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bay</a:t>
            </a:r>
          </a:p>
          <a:p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rập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rờn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905000" y="4876802"/>
            <a:ext cx="1225550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ướp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419600" y="4876802"/>
            <a:ext cx="140775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 err="1" smtClean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ươm</a:t>
            </a:r>
            <a:endParaRPr lang="vi-VN" dirty="0">
              <a:solidFill>
                <a:srgbClr val="FF0066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212242" y="4876801"/>
            <a:ext cx="140775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 err="1" smtClean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ươm</a:t>
            </a:r>
            <a:endParaRPr lang="vi-VN" dirty="0">
              <a:solidFill>
                <a:srgbClr val="FF0066"/>
              </a:solidFill>
            </a:endParaRPr>
          </a:p>
        </p:txBody>
      </p:sp>
      <p:pic>
        <p:nvPicPr>
          <p:cNvPr id="14" name="Trên giàn, hoa mướp vàng ươm, bướm bay rập rờ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048000" y="1368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985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0" grpId="0" bldLvl="0" animBg="1"/>
      <p:bldP spid="11" grpId="0"/>
      <p:bldP spid="1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1" y="57839"/>
            <a:ext cx="8763000" cy="9502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143000"/>
            <a:ext cx="8352927" cy="5638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44262" y="2286000"/>
            <a:ext cx="4752528" cy="1107996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6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84282" y="3635789"/>
            <a:ext cx="57911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72: </a:t>
            </a:r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ươm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ươp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" y="152400"/>
            <a:ext cx="8534400" cy="1568450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lvl="0" algn="r"/>
            <a:r>
              <a:rPr lang="en-US" sz="9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ươm</a:t>
            </a:r>
            <a:r>
              <a:rPr lang="en-US" sz="9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9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ươp</a:t>
            </a:r>
            <a:r>
              <a:rPr lang="en-US" sz="9600" b="1" dirty="0" smtClean="0">
                <a:solidFill>
                  <a:srgbClr val="FF0000"/>
                </a:solidFill>
                <a:latin typeface="UTM Avo" panose="02040603050506020204" pitchFamily="18" charset="0"/>
                <a:cs typeface=".VnAvant" panose="020B7200000000000000" pitchFamily="34" charset="0"/>
              </a:rPr>
              <a:t> </a:t>
            </a:r>
            <a:endParaRPr lang="en-US" sz="9600" b="1" dirty="0">
              <a:solidFill>
                <a:srgbClr val="FF0000"/>
              </a:solidFill>
              <a:latin typeface="UTM Avo" panose="02040603050506020204" pitchFamily="18" charset="0"/>
              <a:cs typeface=".VnAvant" panose="020B7200000000000000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2661">
            <a:off x="612335" y="263482"/>
            <a:ext cx="2524961" cy="193675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71600" y="770196"/>
            <a:ext cx="117852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.VnCooper" panose="020B7200000000000000" pitchFamily="34" charset="0"/>
              </a:rPr>
              <a:t>72</a:t>
            </a:r>
            <a:r>
              <a:rPr kumimoji="0" lang="en-US" sz="5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Cooper" panose="020B7200000000000000" pitchFamily="34" charset="0"/>
              </a:rPr>
              <a:t> </a:t>
            </a:r>
            <a:endParaRPr kumimoji="0" lang="vi-VN" sz="5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1315" y="46077"/>
            <a:ext cx="181652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Cooper" panose="020B7200000000000000" pitchFamily="34" charset="0"/>
              </a:rPr>
              <a:t>Bµi</a:t>
            </a:r>
            <a:r>
              <a:rPr kumimoji="0" lang="en-US" sz="5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Cooper" panose="020B7200000000000000" pitchFamily="34" charset="0"/>
              </a:rPr>
              <a:t>  </a:t>
            </a:r>
            <a:endParaRPr kumimoji="0" lang="vi-VN" sz="5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53441" y="2057400"/>
            <a:ext cx="1600200" cy="762000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</a:rPr>
              <a:t>Đọc</a:t>
            </a:r>
            <a:endParaRPr lang="vi-VN" sz="4800" b="1" dirty="0">
              <a:solidFill>
                <a:schemeClr val="bg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-7307" y="2045295"/>
            <a:ext cx="914400" cy="774105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bg2">
                    <a:lumMod val="10000"/>
                  </a:schemeClr>
                </a:solidFill>
              </a:rPr>
              <a:t>2</a:t>
            </a:r>
            <a:endParaRPr lang="vi-VN" sz="4800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632979" y="2940613"/>
            <a:ext cx="2682875" cy="14452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88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ươm</a:t>
            </a:r>
            <a:r>
              <a:rPr lang="en-US" sz="88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88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286703" y="2860753"/>
            <a:ext cx="2541270" cy="14452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88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ươp</a:t>
            </a:r>
            <a:r>
              <a:rPr lang="en-US" sz="8800" b="1" dirty="0" smtClean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endParaRPr lang="en-US" sz="8800" b="1" dirty="0">
              <a:solidFill>
                <a:srgbClr val="FF0066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Minus 10"/>
          <p:cNvSpPr/>
          <p:nvPr/>
        </p:nvSpPr>
        <p:spPr bwMode="auto">
          <a:xfrm>
            <a:off x="1632979" y="4076700"/>
            <a:ext cx="1259389" cy="190500"/>
          </a:xfrm>
          <a:prstGeom prst="mathMinus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vi-V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Minus 11"/>
          <p:cNvSpPr/>
          <p:nvPr/>
        </p:nvSpPr>
        <p:spPr bwMode="auto">
          <a:xfrm>
            <a:off x="5410200" y="4000500"/>
            <a:ext cx="1259389" cy="190500"/>
          </a:xfrm>
          <a:prstGeom prst="mathMinus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vi-V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960865" y="4359854"/>
            <a:ext cx="2411782" cy="112654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Rounded Rectangle 13"/>
          <p:cNvSpPr/>
          <p:nvPr/>
        </p:nvSpPr>
        <p:spPr>
          <a:xfrm>
            <a:off x="4395951" y="4359854"/>
            <a:ext cx="2478589" cy="112654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5" name="Rounded Rectangle 14"/>
          <p:cNvSpPr/>
          <p:nvPr/>
        </p:nvSpPr>
        <p:spPr>
          <a:xfrm>
            <a:off x="1960864" y="5486400"/>
            <a:ext cx="4897136" cy="12192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7" name="Rectangle 16"/>
          <p:cNvSpPr/>
          <p:nvPr/>
        </p:nvSpPr>
        <p:spPr>
          <a:xfrm>
            <a:off x="2821744" y="4134507"/>
            <a:ext cx="1251585" cy="14452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8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8800" b="1" dirty="0" smtClean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endParaRPr lang="en-US" sz="8800" b="1" dirty="0">
              <a:solidFill>
                <a:srgbClr val="FF0066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489829" y="4039850"/>
            <a:ext cx="2850515" cy="14452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88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ươm</a:t>
            </a:r>
            <a:r>
              <a:rPr lang="en-US" sz="8800" b="1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821744" y="5372725"/>
            <a:ext cx="3472180" cy="14452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8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88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ướm</a:t>
            </a:r>
            <a:r>
              <a:rPr lang="en-US" sz="8800" b="1" dirty="0" smtClean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endParaRPr lang="en-US" sz="8800" b="1" dirty="0">
              <a:solidFill>
                <a:srgbClr val="FF0066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 animBg="1"/>
      <p:bldP spid="12" grpId="0" animBg="1"/>
      <p:bldP spid="13" grpId="0" animBg="1"/>
      <p:bldP spid="14" grpId="0" animBg="1"/>
      <p:bldP spid="15" grpId="0" animBg="1"/>
      <p:bldP spid="17" grpId="0"/>
      <p:bldP spid="18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53441" y="43074"/>
            <a:ext cx="1600200" cy="762000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</a:rPr>
              <a:t>Đọc</a:t>
            </a:r>
            <a:endParaRPr lang="vi-VN" sz="4800" b="1" dirty="0">
              <a:solidFill>
                <a:schemeClr val="bg1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-17817" y="43074"/>
            <a:ext cx="914400" cy="774105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bg2">
                    <a:lumMod val="10000"/>
                  </a:schemeClr>
                </a:solidFill>
              </a:rPr>
              <a:t>2</a:t>
            </a:r>
            <a:endParaRPr lang="vi-VN" sz="4800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350998" y="93904"/>
            <a:ext cx="2850515" cy="14452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88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ươm</a:t>
            </a:r>
            <a:r>
              <a:rPr lang="en-US" sz="8800" b="1" dirty="0" smtClean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endParaRPr lang="en-US" sz="8800" b="1" dirty="0">
              <a:solidFill>
                <a:srgbClr val="FF0066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638800" y="132629"/>
            <a:ext cx="2541270" cy="14452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88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ươp</a:t>
            </a:r>
            <a:r>
              <a:rPr lang="en-US" sz="8800" b="1" dirty="0" smtClean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endParaRPr lang="en-US" sz="8800" b="1" dirty="0">
              <a:solidFill>
                <a:srgbClr val="FF0066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570978" y="1531600"/>
            <a:ext cx="2411782" cy="112654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" name="Rounded Rectangle 17"/>
          <p:cNvSpPr/>
          <p:nvPr/>
        </p:nvSpPr>
        <p:spPr>
          <a:xfrm>
            <a:off x="4977600" y="1540453"/>
            <a:ext cx="2478589" cy="112654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9" name="Rounded Rectangle 18"/>
          <p:cNvSpPr/>
          <p:nvPr/>
        </p:nvSpPr>
        <p:spPr>
          <a:xfrm>
            <a:off x="2610223" y="2719082"/>
            <a:ext cx="4897136" cy="12192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0" name="Rectangle 19"/>
          <p:cNvSpPr/>
          <p:nvPr/>
        </p:nvSpPr>
        <p:spPr>
          <a:xfrm>
            <a:off x="3330899" y="1380451"/>
            <a:ext cx="1251585" cy="14452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8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8800" b="1" dirty="0" smtClean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endParaRPr lang="en-US" sz="8800" b="1" dirty="0">
              <a:solidFill>
                <a:srgbClr val="FF0066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945974" y="1290925"/>
            <a:ext cx="2850515" cy="14452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88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ươm</a:t>
            </a:r>
            <a:r>
              <a:rPr lang="en-US" sz="8800" b="1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618706" y="2605407"/>
            <a:ext cx="3472180" cy="14452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8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88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ướm</a:t>
            </a:r>
            <a:r>
              <a:rPr lang="en-US" sz="8800" b="1" dirty="0" smtClean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endParaRPr lang="en-US" sz="8800" b="1" dirty="0">
              <a:solidFill>
                <a:srgbClr val="FF0066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-97939" y="4486870"/>
            <a:ext cx="2727177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chườm</a:t>
            </a:r>
            <a:r>
              <a:rPr lang="en-US" sz="54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endParaRPr lang="en-US" sz="5400" b="1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684020" y="4468007"/>
            <a:ext cx="2372121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đượm</a:t>
            </a:r>
            <a:r>
              <a:rPr lang="en-US" sz="54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endParaRPr lang="en-US" sz="5400" b="1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066703" y="4453238"/>
            <a:ext cx="2372121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gươm</a:t>
            </a:r>
            <a:r>
              <a:rPr lang="en-US" sz="54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endParaRPr lang="en-US" sz="5400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533879" y="4447043"/>
            <a:ext cx="2372121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ướm</a:t>
            </a:r>
            <a:r>
              <a:rPr lang="en-US" sz="54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endParaRPr lang="en-US" sz="5400" b="1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Minus 34"/>
          <p:cNvSpPr/>
          <p:nvPr/>
        </p:nvSpPr>
        <p:spPr bwMode="auto">
          <a:xfrm>
            <a:off x="439383" y="5302095"/>
            <a:ext cx="1814258" cy="184305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vi-V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6" name="Minus 35"/>
          <p:cNvSpPr/>
          <p:nvPr/>
        </p:nvSpPr>
        <p:spPr bwMode="auto">
          <a:xfrm>
            <a:off x="2944042" y="5209942"/>
            <a:ext cx="1814258" cy="184305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vi-V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7" name="Minus 36"/>
          <p:cNvSpPr/>
          <p:nvPr/>
        </p:nvSpPr>
        <p:spPr bwMode="auto">
          <a:xfrm>
            <a:off x="5249273" y="5209940"/>
            <a:ext cx="1814258" cy="184305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vi-V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8" name="Minus 37"/>
          <p:cNvSpPr/>
          <p:nvPr/>
        </p:nvSpPr>
        <p:spPr bwMode="auto">
          <a:xfrm>
            <a:off x="7329742" y="5209942"/>
            <a:ext cx="1814258" cy="184305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vi-V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066703" y="5715000"/>
            <a:ext cx="181008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nượp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352789" y="5776012"/>
            <a:ext cx="3042348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ớp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227440" y="4946015"/>
            <a:ext cx="243840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 </a:t>
            </a:r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mướp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-49755" y="5753266"/>
            <a:ext cx="1986242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lượm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Minus 42"/>
          <p:cNvSpPr/>
          <p:nvPr/>
        </p:nvSpPr>
        <p:spPr bwMode="auto">
          <a:xfrm>
            <a:off x="304800" y="6597495"/>
            <a:ext cx="1814258" cy="184305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vi-V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4" name="Minus 43"/>
          <p:cNvSpPr/>
          <p:nvPr/>
        </p:nvSpPr>
        <p:spPr bwMode="auto">
          <a:xfrm>
            <a:off x="2657636" y="6597495"/>
            <a:ext cx="1814258" cy="184305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vi-V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5" name="Minus 44"/>
          <p:cNvSpPr/>
          <p:nvPr/>
        </p:nvSpPr>
        <p:spPr bwMode="auto">
          <a:xfrm>
            <a:off x="5470059" y="6597495"/>
            <a:ext cx="1502260" cy="184305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vi-V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6" name="Minus 45"/>
          <p:cNvSpPr/>
          <p:nvPr/>
        </p:nvSpPr>
        <p:spPr bwMode="auto">
          <a:xfrm>
            <a:off x="7518674" y="6597495"/>
            <a:ext cx="1177770" cy="184305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vi-V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  <p:bldP spid="35" grpId="0" animBg="1"/>
      <p:bldP spid="36" grpId="0" animBg="1"/>
      <p:bldP spid="37" grpId="0" animBg="1"/>
      <p:bldP spid="38" grpId="0" animBg="1"/>
      <p:bldP spid="39" grpId="0"/>
      <p:bldP spid="40" grpId="0"/>
      <p:bldP spid="41" grpId="0"/>
      <p:bldP spid="42" grpId="0"/>
      <p:bldP spid="43" grpId="0" animBg="1"/>
      <p:bldP spid="44" grpId="0" animBg="1"/>
      <p:bldP spid="45" grpId="0" animBg="1"/>
      <p:bldP spid="4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53441" y="43074"/>
            <a:ext cx="1600200" cy="762000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</a:rPr>
              <a:t>Đọc</a:t>
            </a:r>
            <a:endParaRPr lang="vi-VN" sz="4800" b="1" dirty="0">
              <a:solidFill>
                <a:schemeClr val="bg1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-17817" y="43074"/>
            <a:ext cx="914400" cy="774105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bg2">
                    <a:lumMod val="10000"/>
                  </a:schemeClr>
                </a:solidFill>
              </a:rPr>
              <a:t>2</a:t>
            </a:r>
            <a:endParaRPr lang="vi-VN" sz="4800" b="1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35923"/>
            <a:ext cx="2874961" cy="1931988"/>
          </a:xfrm>
          <a:prstGeom prst="ellipse">
            <a:avLst/>
          </a:prstGeom>
          <a:ln w="9525">
            <a:solidFill>
              <a:srgbClr val="92D050"/>
            </a:solidFill>
            <a:prstDash val="sysDot"/>
            <a:miter lim="800000"/>
            <a:headEnd/>
            <a:tailEnd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501898"/>
            <a:ext cx="2362200" cy="14946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solidFill>
              <a:srgbClr val="92D050"/>
            </a:solidFill>
            <a:miter lim="800000"/>
            <a:headEnd/>
            <a:tailEnd/>
          </a:ln>
          <a:effectLst>
            <a:reflection blurRad="12700" stA="38000" endPos="28000" dist="5000" dir="5400000" sy="-100000" algn="bl" rotWithShape="0"/>
          </a:effectLst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358955"/>
            <a:ext cx="2133600" cy="16859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ounded Rectangle 6"/>
          <p:cNvSpPr/>
          <p:nvPr/>
        </p:nvSpPr>
        <p:spPr bwMode="auto">
          <a:xfrm>
            <a:off x="0" y="4648200"/>
            <a:ext cx="3352799" cy="914400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Giàn</a:t>
            </a:r>
            <a:r>
              <a:rPr lang="en-US" sz="4400" b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mướp</a:t>
            </a:r>
            <a:endParaRPr kumimoji="0" lang="vi-VN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3044059" y="5775436"/>
            <a:ext cx="2895600" cy="914400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 </a:t>
            </a:r>
            <a:r>
              <a:rPr lang="en-US" sz="4000" b="1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bướm</a:t>
            </a:r>
            <a:endParaRPr kumimoji="0" lang="vi-VN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5410200" y="4495800"/>
            <a:ext cx="3733800" cy="914400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Nườm</a:t>
            </a:r>
            <a:r>
              <a:rPr lang="en-US" sz="4400" b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nượp</a:t>
            </a:r>
            <a:endParaRPr kumimoji="0" lang="vi-VN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 Box 23"/>
          <p:cNvSpPr txBox="1">
            <a:spLocks noChangeArrowheads="1"/>
          </p:cNvSpPr>
          <p:nvPr/>
        </p:nvSpPr>
        <p:spPr bwMode="auto">
          <a:xfrm>
            <a:off x="3200400" y="350553"/>
            <a:ext cx="5029200" cy="58477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defRPr sz="25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defRPr sz="22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Nối</a:t>
            </a:r>
            <a:r>
              <a:rPr lang="en-US" altLang="vi-VN" sz="3200" b="1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tranh</a:t>
            </a:r>
            <a:r>
              <a:rPr lang="en-US" altLang="vi-VN" sz="3200" b="1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vi-VN" sz="3200" b="1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vi-VN" sz="3200" b="1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từ</a:t>
            </a:r>
            <a:r>
              <a:rPr lang="en-US" altLang="vi-VN" sz="3200" b="1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vi-VN" sz="3200" b="1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đọc</a:t>
            </a:r>
            <a:endParaRPr lang="en-US" altLang="vi-VN" sz="3200" b="1" dirty="0">
              <a:solidFill>
                <a:srgbClr val="CC00CC"/>
              </a:solidFill>
              <a:latin typeface="Times New Roman" panose="02020603050405020304" pitchFamily="18" charset="0"/>
            </a:endParaRPr>
          </a:p>
        </p:txBody>
      </p:sp>
      <p:cxnSp>
        <p:nvCxnSpPr>
          <p:cNvPr id="5" name="Straight Connector 4"/>
          <p:cNvCxnSpPr>
            <a:stCxn id="1026" idx="4"/>
            <a:endCxn id="8" idx="0"/>
          </p:cNvCxnSpPr>
          <p:nvPr/>
        </p:nvCxnSpPr>
        <p:spPr>
          <a:xfrm>
            <a:off x="1666081" y="3167911"/>
            <a:ext cx="2825778" cy="26075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stCxn id="1027" idx="2"/>
            <a:endCxn id="9" idx="0"/>
          </p:cNvCxnSpPr>
          <p:nvPr/>
        </p:nvCxnSpPr>
        <p:spPr>
          <a:xfrm>
            <a:off x="4838700" y="2996529"/>
            <a:ext cx="2438400" cy="149927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endCxn id="7" idx="0"/>
          </p:cNvCxnSpPr>
          <p:nvPr/>
        </p:nvCxnSpPr>
        <p:spPr>
          <a:xfrm flipH="1">
            <a:off x="1676400" y="2996529"/>
            <a:ext cx="6019800" cy="165167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195</Words>
  <Application>Microsoft Office PowerPoint</Application>
  <PresentationFormat>On-screen Show (4:3)</PresentationFormat>
  <Paragraphs>90</Paragraphs>
  <Slides>15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宋体</vt:lpstr>
      <vt:lpstr>.VnAvant</vt:lpstr>
      <vt:lpstr>.VnCooper</vt:lpstr>
      <vt:lpstr>Arial</vt:lpstr>
      <vt:lpstr>Calibri</vt:lpstr>
      <vt:lpstr>Tahoma</vt:lpstr>
      <vt:lpstr>Times New Roman</vt:lpstr>
      <vt:lpstr>Trebuchet MS</vt:lpstr>
      <vt:lpstr>UTM Avo</vt:lpstr>
      <vt:lpstr>字魂17号-萌趣果冻体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Thuy</cp:lastModifiedBy>
  <cp:revision>56</cp:revision>
  <dcterms:created xsi:type="dcterms:W3CDTF">2020-11-10T02:18:00Z</dcterms:created>
  <dcterms:modified xsi:type="dcterms:W3CDTF">2023-11-05T11:06:48Z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EB42AA7333B34D81B45406FC2E33C21B</vt:lpwstr>
  </property>
  <property fmtid="{D5CDD505-2E9C-101B-9397-08002B2CF9AE}" pid="3" name="KSOProductBuildVer">
    <vt:lpwstr>1033-11.2.0.11440</vt:lpwstr>
  </property>
</Properties>
</file>