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embeddedFontLst>
    <p:embeddedFont>
      <p:font typeface="Calibri Light" panose="020F0302020204030204" pitchFamily="34" charset="0"/>
      <p:regular r:id="rId8"/>
      <p:italic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VNI-Avo" panose="020B0604020202020204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3" d="100"/>
          <a:sy n="63" d="100"/>
        </p:scale>
        <p:origin x="32" y="1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6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9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64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3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01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11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6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3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8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24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7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D0CEF-B417-44AB-A987-9193B90D188A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4KJdxTA14SyBEAm7x2c09w?sub_confirmation=1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4KJdxTA14SyBEAm7x2c09w?sub_confirmation=1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880" y="1513205"/>
            <a:ext cx="9514840" cy="1325563"/>
          </a:xfrm>
        </p:spPr>
        <p:txBody>
          <a:bodyPr>
            <a:noAutofit/>
          </a:bodyPr>
          <a:lstStyle/>
          <a:p>
            <a:r>
              <a:rPr lang="en-US" sz="13800" b="1" dirty="0" smtClean="0">
                <a:solidFill>
                  <a:srgbClr val="C00000"/>
                </a:solidFill>
                <a:latin typeface="+mn-lt"/>
              </a:rPr>
              <a:t>BÀI 58:</a:t>
            </a:r>
            <a:br>
              <a:rPr lang="en-US" sz="13800" b="1" dirty="0" smtClean="0">
                <a:solidFill>
                  <a:srgbClr val="C00000"/>
                </a:solidFill>
                <a:latin typeface="+mn-lt"/>
              </a:rPr>
            </a:br>
            <a:r>
              <a:rPr lang="en-US" sz="138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13800" b="1" dirty="0" smtClean="0">
                <a:solidFill>
                  <a:srgbClr val="C00000"/>
                </a:solidFill>
                <a:latin typeface="+mn-lt"/>
              </a:rPr>
              <a:t>ach </a:t>
            </a:r>
            <a:r>
              <a:rPr lang="en-US" sz="13800" b="1" dirty="0" err="1" smtClean="0">
                <a:solidFill>
                  <a:srgbClr val="C00000"/>
                </a:solidFill>
                <a:latin typeface="+mn-lt"/>
              </a:rPr>
              <a:t>êch</a:t>
            </a:r>
            <a:r>
              <a:rPr lang="en-US" sz="138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13800" b="1" dirty="0" err="1" smtClean="0">
                <a:solidFill>
                  <a:srgbClr val="C00000"/>
                </a:solidFill>
                <a:latin typeface="+mn-lt"/>
              </a:rPr>
              <a:t>ich</a:t>
            </a:r>
            <a:endParaRPr lang="en-US" sz="13800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44653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7283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88800" y="5257870"/>
            <a:ext cx="11253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VNI-Avo" pitchFamily="2" charset="0"/>
              </a:rPr>
              <a:t>EÁch</a:t>
            </a:r>
            <a:r>
              <a:rPr lang="en-US" sz="5400" b="1" dirty="0" smtClean="0">
                <a:latin typeface="VNI-Avo" pitchFamily="2" charset="0"/>
              </a:rPr>
              <a:t> con </a:t>
            </a:r>
            <a:r>
              <a:rPr lang="en-US" sz="5400" b="1" dirty="0" err="1" smtClean="0">
                <a:latin typeface="VNI-Avo" pitchFamily="2" charset="0"/>
              </a:rPr>
              <a:t>thích</a:t>
            </a:r>
            <a:r>
              <a:rPr lang="en-US" sz="5400" b="1" dirty="0" smtClean="0">
                <a:latin typeface="VNI-Avo" pitchFamily="2" charset="0"/>
              </a:rPr>
              <a:t> </a:t>
            </a:r>
            <a:r>
              <a:rPr lang="en-US" sz="5400" b="1" dirty="0" err="1" smtClean="0">
                <a:latin typeface="VNI-Avo" pitchFamily="2" charset="0"/>
              </a:rPr>
              <a:t>ñoïc</a:t>
            </a:r>
            <a:r>
              <a:rPr lang="en-US" sz="5400" b="1" dirty="0" smtClean="0">
                <a:latin typeface="VNI-Avo" pitchFamily="2" charset="0"/>
              </a:rPr>
              <a:t> </a:t>
            </a:r>
            <a:r>
              <a:rPr lang="en-US" sz="5400" b="1" dirty="0" err="1" smtClean="0">
                <a:latin typeface="VNI-Avo" pitchFamily="2" charset="0"/>
              </a:rPr>
              <a:t>saùch</a:t>
            </a:r>
            <a:r>
              <a:rPr lang="en-US" sz="5400" b="1" dirty="0" smtClean="0">
                <a:latin typeface="VNI-Avo" pitchFamily="2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2188800" y="5266012"/>
            <a:ext cx="154241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VNI-Avo" pitchFamily="2" charset="0"/>
              </a:rPr>
              <a:t>EÂch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974907" y="5266012"/>
            <a:ext cx="17540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VNI-Avo" pitchFamily="2" charset="0"/>
              </a:rPr>
              <a:t>ach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54559" y="5266012"/>
            <a:ext cx="121860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VNI-Avo" pitchFamily="2" charset="0"/>
              </a:rPr>
              <a:t>í</a:t>
            </a:r>
            <a:r>
              <a:rPr lang="en-US" sz="5400" b="1" dirty="0" err="1" smtClean="0">
                <a:solidFill>
                  <a:srgbClr val="FF0000"/>
                </a:solidFill>
                <a:latin typeface="VNI-Avo" pitchFamily="2" charset="0"/>
              </a:rPr>
              <a:t>ch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hlinkClick r:id="rId2"/>
          </p:cNvPr>
          <p:cNvSpPr/>
          <p:nvPr/>
        </p:nvSpPr>
        <p:spPr>
          <a:xfrm>
            <a:off x="10501061" y="11995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977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6464" y="4674550"/>
            <a:ext cx="1314633" cy="1385003"/>
          </a:xfrm>
          <a:prstGeom prst="rect">
            <a:avLst/>
          </a:prstGeom>
        </p:spPr>
      </p:pic>
      <p:sp>
        <p:nvSpPr>
          <p:cNvPr id="2" name="Rectangle 1">
            <a:hlinkClick r:id="rId3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42" y="1"/>
            <a:ext cx="1941467" cy="9815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4625" y="-34161"/>
            <a:ext cx="16511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VNI-Avo" pitchFamily="2" charset="0"/>
              </a:rPr>
              <a:t>ach</a:t>
            </a:r>
            <a:endParaRPr lang="en-US" sz="60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86375" y="-9177"/>
            <a:ext cx="18189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VNI-Avo" pitchFamily="2" charset="0"/>
              </a:rPr>
              <a:t>eâch</a:t>
            </a:r>
            <a:endParaRPr lang="en-US" sz="60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62232" y="-9177"/>
            <a:ext cx="15982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VNI-Avo" pitchFamily="2" charset="0"/>
              </a:rPr>
              <a:t>ich</a:t>
            </a:r>
            <a:endParaRPr lang="en-US" sz="6000" b="1">
              <a:solidFill>
                <a:srgbClr val="FF0000"/>
              </a:solidFill>
              <a:latin typeface="VNI-Avo" pitchFamily="2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489943"/>
              </p:ext>
            </p:extLst>
          </p:nvPr>
        </p:nvGraphicFramePr>
        <p:xfrm>
          <a:off x="4266135" y="909922"/>
          <a:ext cx="2844800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>
                  <a:extLst>
                    <a:ext uri="{9D8B030D-6E8A-4147-A177-3AD203B41FA5}">
                      <a16:colId xmlns:a16="http://schemas.microsoft.com/office/drawing/2014/main" val="228737469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3225892531"/>
                    </a:ext>
                  </a:extLst>
                </a:gridCol>
              </a:tblGrid>
              <a:tr h="433699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NI-Avo" pitchFamily="2" charset="0"/>
                        </a:rPr>
                        <a:t>s</a:t>
                      </a:r>
                      <a:endParaRPr lang="en-US" sz="4800" dirty="0">
                        <a:solidFill>
                          <a:schemeClr val="bg2">
                            <a:lumMod val="10000"/>
                          </a:schemeClr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NI-Avo" pitchFamily="2" charset="0"/>
                        </a:rPr>
                        <a:t>ach</a:t>
                      </a:r>
                      <a:endParaRPr lang="en-US" sz="4800" dirty="0">
                        <a:solidFill>
                          <a:schemeClr val="bg2">
                            <a:lumMod val="10000"/>
                          </a:schemeClr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49917"/>
                  </a:ext>
                </a:extLst>
              </a:tr>
              <a:tr h="433699">
                <a:tc gridSpan="2">
                  <a:txBody>
                    <a:bodyPr/>
                    <a:lstStyle/>
                    <a:p>
                      <a:pPr algn="ctr"/>
                      <a:r>
                        <a:rPr lang="en-US" sz="4400" b="1" i="0" dirty="0" err="1" smtClean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saùch</a:t>
                      </a:r>
                      <a:endParaRPr lang="en-US" sz="4400" b="1" i="0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09134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461339" y="2406550"/>
            <a:ext cx="2109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002060"/>
                </a:solidFill>
                <a:latin typeface="VNI-Avo" pitchFamily="2" charset="0"/>
              </a:rPr>
              <a:t>vaùch</a:t>
            </a:r>
            <a:endParaRPr lang="en-US" sz="4800" b="1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96333" y="2496240"/>
            <a:ext cx="2064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002060"/>
                </a:solidFill>
                <a:latin typeface="VNI-Avo" pitchFamily="2" charset="0"/>
              </a:rPr>
              <a:t>taùch</a:t>
            </a:r>
            <a:endParaRPr lang="en-US" sz="4800" b="1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16057" y="2477503"/>
            <a:ext cx="1764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002060"/>
                </a:solidFill>
                <a:latin typeface="VNI-Avo" pitchFamily="2" charset="0"/>
              </a:rPr>
              <a:t>saïch</a:t>
            </a:r>
            <a:endParaRPr lang="en-US" sz="4800" b="1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01912" y="5944464"/>
            <a:ext cx="3437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latin typeface="VNI-Avo" pitchFamily="2" charset="0"/>
              </a:rPr>
              <a:t>saùch vôû</a:t>
            </a:r>
            <a:endParaRPr lang="en-US" sz="4800" b="1"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39030" y="5944464"/>
            <a:ext cx="44108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latin typeface="VNI-Avo" pitchFamily="2" charset="0"/>
              </a:rPr>
              <a:t>cheânh leäch</a:t>
            </a:r>
            <a:endParaRPr lang="en-US" sz="4800" b="1">
              <a:latin typeface="VNI-Avo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72049" y="5987414"/>
            <a:ext cx="3124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latin typeface="VNI-Avo" pitchFamily="2" charset="0"/>
              </a:rPr>
              <a:t>tôø lòch</a:t>
            </a:r>
            <a:endParaRPr lang="en-US" sz="4800" b="1">
              <a:latin typeface="VNI-Avo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57080" y="3173243"/>
            <a:ext cx="2189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002060"/>
                </a:solidFill>
                <a:latin typeface="VNI-Avo" pitchFamily="2" charset="0"/>
              </a:rPr>
              <a:t>cheách</a:t>
            </a:r>
            <a:endParaRPr lang="en-US" sz="4800" b="1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64227" y="3230782"/>
            <a:ext cx="2064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002060"/>
                </a:solidFill>
                <a:latin typeface="VNI-Avo" pitchFamily="2" charset="0"/>
              </a:rPr>
              <a:t>meách</a:t>
            </a:r>
            <a:endParaRPr lang="en-US" sz="4800" b="1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852970" y="3213051"/>
            <a:ext cx="1764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002060"/>
                </a:solidFill>
                <a:latin typeface="VNI-Avo" pitchFamily="2" charset="0"/>
              </a:rPr>
              <a:t>leäch</a:t>
            </a:r>
            <a:endParaRPr lang="en-US" sz="4800" b="1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65232" y="3831597"/>
            <a:ext cx="1764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002060"/>
                </a:solidFill>
                <a:latin typeface="VNI-Avo" pitchFamily="2" charset="0"/>
              </a:rPr>
              <a:t>bích</a:t>
            </a:r>
            <a:endParaRPr lang="en-US" sz="4800" b="1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96333" y="3853532"/>
            <a:ext cx="1764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2060"/>
                </a:solidFill>
                <a:latin typeface="VNI-Avo" pitchFamily="2" charset="0"/>
              </a:rPr>
              <a:t>xích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852971" y="3902188"/>
            <a:ext cx="1764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002060"/>
                </a:solidFill>
                <a:latin typeface="VNI-Avo" pitchFamily="2" charset="0"/>
              </a:rPr>
              <a:t>kòch</a:t>
            </a:r>
            <a:endParaRPr lang="en-US" sz="4800" b="1">
              <a:solidFill>
                <a:srgbClr val="002060"/>
              </a:solidFill>
              <a:latin typeface="VNI-Avo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719" y="4662594"/>
            <a:ext cx="2276793" cy="14004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78429" y="4044048"/>
            <a:ext cx="1467055" cy="200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57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6" grpId="0"/>
      <p:bldP spid="17" grpId="0"/>
      <p:bldP spid="18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81351" b="73651"/>
          <a:stretch/>
        </p:blipFill>
        <p:spPr>
          <a:xfrm>
            <a:off x="0" y="148472"/>
            <a:ext cx="2264528" cy="893257"/>
          </a:xfrm>
          <a:prstGeom prst="rect">
            <a:avLst/>
          </a:prstGeom>
        </p:spPr>
      </p:pic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462" y="2109603"/>
            <a:ext cx="10889151" cy="263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0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41342" r="1"/>
          <a:stretch/>
        </p:blipFill>
        <p:spPr>
          <a:xfrm>
            <a:off x="6155703" y="25362"/>
            <a:ext cx="6036297" cy="66432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7607" y="605366"/>
            <a:ext cx="6131474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VNI-Avo" pitchFamily="2" charset="0"/>
              </a:rPr>
              <a:t>EÁch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coám</a:t>
            </a:r>
            <a:endParaRPr lang="en-US" sz="36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Coù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moät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hoâm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VNI-Avo" pitchFamily="2" charset="0"/>
              </a:rPr>
              <a:t>eách</a:t>
            </a:r>
            <a:r>
              <a:rPr lang="en-US" sz="36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coám</a:t>
            </a:r>
            <a:endParaRPr lang="en-US" sz="36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Tinh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ngh</a:t>
            </a:r>
            <a:r>
              <a:rPr lang="en-US" sz="3600" b="1" dirty="0" err="1" smtClean="0">
                <a:solidFill>
                  <a:srgbClr val="FF0000"/>
                </a:solidFill>
                <a:latin typeface="VNI-Avo" pitchFamily="2" charset="0"/>
              </a:rPr>
              <a:t>òch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naáp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bôø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ao</a:t>
            </a:r>
            <a:endParaRPr lang="en-US" sz="36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Maûi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rình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baét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caøo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caøo</a:t>
            </a:r>
            <a:endParaRPr lang="en-US" sz="36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Queân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s</a:t>
            </a:r>
            <a:r>
              <a:rPr lang="en-US" sz="3600" b="1" dirty="0" err="1" smtClean="0">
                <a:solidFill>
                  <a:srgbClr val="FF0000"/>
                </a:solidFill>
                <a:latin typeface="VNI-Avo" pitchFamily="2" charset="0"/>
              </a:rPr>
              <a:t>aùch</a:t>
            </a:r>
            <a:r>
              <a:rPr lang="en-US" sz="36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beân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bôø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coû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.</a:t>
            </a:r>
          </a:p>
          <a:p>
            <a:endParaRPr lang="en-US" sz="3600" b="1" dirty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Tôùi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lôùp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coâ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hoûi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nhoû</a:t>
            </a:r>
            <a:endParaRPr lang="en-US" sz="36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-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S</a:t>
            </a:r>
            <a:r>
              <a:rPr lang="en-US" sz="3600" b="1" dirty="0" err="1" smtClean="0">
                <a:solidFill>
                  <a:srgbClr val="FF0000"/>
                </a:solidFill>
                <a:latin typeface="VNI-Avo" pitchFamily="2" charset="0"/>
              </a:rPr>
              <a:t>aùch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ñaâu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VNI-Avo" pitchFamily="2" charset="0"/>
              </a:rPr>
              <a:t>eách</a:t>
            </a:r>
            <a:r>
              <a:rPr lang="en-US" sz="36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hoïc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baøi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?</a:t>
            </a:r>
          </a:p>
          <a:p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Caäu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gaõi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ñaàu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gaõi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tai:</a:t>
            </a:r>
          </a:p>
          <a:p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-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Thöa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coâ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em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xin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loãi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.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                              (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Moäc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Mieân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)</a:t>
            </a:r>
            <a:endParaRPr lang="en-US" sz="28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9" name="Rectangle 8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362"/>
            <a:ext cx="1428949" cy="6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61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9311"/>
            <a:ext cx="1621410" cy="6294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96886" y="184138"/>
            <a:ext cx="7761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latin typeface="VNI-Avo" pitchFamily="2" charset="0"/>
              </a:rPr>
              <a:t>Lôùp hoïc cuûa em</a:t>
            </a:r>
            <a:endParaRPr lang="en-US" sz="4400" b="1">
              <a:latin typeface="VNI-Avo" pitchFamily="2" charset="0"/>
            </a:endParaRPr>
          </a:p>
        </p:txBody>
      </p:sp>
      <p:sp>
        <p:nvSpPr>
          <p:cNvPr id="6" name="Rectangle 5">
            <a:hlinkClick r:id="rId3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2805" y="1199209"/>
            <a:ext cx="9880976" cy="556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18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474</TotalTime>
  <Words>112</Words>
  <Application>Microsoft Office PowerPoint</Application>
  <PresentationFormat>Widescreen</PresentationFormat>
  <Paragraphs>40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 Light</vt:lpstr>
      <vt:lpstr>Calibri</vt:lpstr>
      <vt:lpstr>VNI-Avo</vt:lpstr>
      <vt:lpstr>Office Theme</vt:lpstr>
      <vt:lpstr>BÀI 58:  ach êch ich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34</dc:title>
  <dc:subject>Vương Hà Bắc</dc:subject>
  <dc:creator>Admin</dc:creator>
  <cp:keywords>Mái Trường Tuổi Thơ</cp:keywords>
  <cp:lastModifiedBy>Admin</cp:lastModifiedBy>
  <cp:revision>233</cp:revision>
  <dcterms:created xsi:type="dcterms:W3CDTF">2020-10-19T12:51:54Z</dcterms:created>
  <dcterms:modified xsi:type="dcterms:W3CDTF">2022-11-25T11:36:22Z</dcterms:modified>
  <cp:category>Kết nối tri thức với cuộc sống</cp:category>
</cp:coreProperties>
</file>