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  <p:sldMasterId id="2147483724" r:id="rId4"/>
    <p:sldMasterId id="2147483819" r:id="rId5"/>
    <p:sldMasterId id="2147483833" r:id="rId6"/>
  </p:sldMasterIdLst>
  <p:notesMasterIdLst>
    <p:notesMasterId r:id="rId15"/>
  </p:notesMasterIdLst>
  <p:sldIdLst>
    <p:sldId id="452" r:id="rId7"/>
    <p:sldId id="460" r:id="rId8"/>
    <p:sldId id="474" r:id="rId9"/>
    <p:sldId id="411" r:id="rId10"/>
    <p:sldId id="475" r:id="rId11"/>
    <p:sldId id="453" r:id="rId12"/>
    <p:sldId id="455" r:id="rId13"/>
    <p:sldId id="463" r:id="rId14"/>
  </p:sldIdLst>
  <p:sldSz cx="9144000" cy="6858000" type="screen4x3"/>
  <p:notesSz cx="6858000" cy="9144000"/>
  <p:embeddedFontLst>
    <p:embeddedFont>
      <p:font typeface="Tw Cen M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NI-Avo" panose="020B0604020202020204" charset="0"/>
      <p:regular r:id="rId24"/>
      <p:bold r:id="rId25"/>
      <p:italic r:id="rId26"/>
      <p:boldItalic r:id="rId27"/>
    </p:embeddedFont>
    <p:embeddedFont>
      <p:font typeface="HP-087" panose="020B0604020202020204"/>
      <p:bold r:id="rId28"/>
    </p:embeddedFont>
    <p:embeddedFont>
      <p:font typeface="宋体" panose="02010600030101010101" pitchFamily="2" charset="-122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P001 4 hàng" panose="020B0604020202020204" charset="0"/>
      <p:regular r:id="rId32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08000"/>
    <a:srgbClr val="0066FF"/>
    <a:srgbClr val="CC3399"/>
    <a:srgbClr val="FFCCFF"/>
    <a:srgbClr val="993366"/>
    <a:srgbClr val="CC0099"/>
    <a:srgbClr val="FF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2268"/>
      </p:ext>
    </p:extLst>
  </p:cSld>
  <p:clrMapOvr>
    <a:masterClrMapping/>
  </p:clrMapOvr>
  <p:transition advTm="6645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72806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71613"/>
      </p:ext>
    </p:extLst>
  </p:cSld>
  <p:clrMapOvr>
    <a:masterClrMapping/>
  </p:clrMapOvr>
  <p:transition advTm="664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77"/>
      </p:ext>
    </p:extLst>
  </p:cSld>
  <p:clrMapOvr>
    <a:masterClrMapping/>
  </p:clrMapOvr>
  <p:transition advTm="664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72416"/>
      </p:ext>
    </p:extLst>
  </p:cSld>
  <p:clrMapOvr>
    <a:masterClrMapping/>
  </p:clrMapOvr>
  <p:transition advTm="664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4181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2181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76474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18836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68250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01760"/>
      </p:ext>
    </p:extLst>
  </p:cSld>
  <p:clrMapOvr>
    <a:masterClrMapping/>
  </p:clrMapOvr>
  <p:transition advTm="664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03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44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3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74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58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46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61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83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8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06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33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81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55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8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27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17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0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42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5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85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05137"/>
      </p:ext>
    </p:extLst>
  </p:cSld>
  <p:clrMapOvr>
    <a:masterClrMapping/>
  </p:clrMapOvr>
  <p:transition spd="med" advClick="0" advTm="10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09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04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844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36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03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44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6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7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58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9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3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7384"/>
            <a:ext cx="9191294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4" y="-528451"/>
            <a:ext cx="9649072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934376"/>
            <a:ext cx="9145588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" y="3934376"/>
            <a:ext cx="5806445" cy="27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1143000" y="228601"/>
            <a:ext cx="5867400" cy="29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39" y="2119194"/>
            <a:ext cx="3201194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101" y="-211791"/>
            <a:ext cx="1604839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426956"/>
            <a:ext cx="1905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47709" y="762002"/>
            <a:ext cx="7487866" cy="4323617"/>
          </a:xfrm>
          <a:prstGeom prst="rect">
            <a:avLst/>
          </a:prstGeom>
        </p:spPr>
        <p:txBody>
          <a:bodyPr spcFirstLastPara="1" wrap="none" lIns="68486" tIns="34289" rIns="68486" bIns="3428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5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vi-VN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EM</a:t>
            </a:r>
            <a:r>
              <a:rPr lang="en-US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</a:t>
            </a:r>
            <a:r>
              <a:rPr lang="en-US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vi-VN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HỌC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圆角矩形 1"/>
          <p:cNvSpPr/>
          <p:nvPr/>
        </p:nvSpPr>
        <p:spPr>
          <a:xfrm>
            <a:off x="1905000" y="3005747"/>
            <a:ext cx="4804894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73"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8382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TIẾT </a:t>
            </a:r>
            <a:r>
              <a:rPr lang="vi-VN" sz="13800" dirty="0" smtClean="0">
                <a:solidFill>
                  <a:srgbClr val="FF0000"/>
                </a:solidFill>
                <a:latin typeface="HP-087" pitchFamily="34" charset="0"/>
              </a:rPr>
              <a:t>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8485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48" y="457200"/>
            <a:ext cx="3585402" cy="4855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1955936"/>
            <a:ext cx="53109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b="1" kern="0" dirty="0" smtClean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Mẹ và Hà ghé nhà dì Kha.</a:t>
            </a:r>
            <a:endParaRPr lang="en-US" sz="3600" b="1" kern="0" dirty="0">
              <a:solidFill>
                <a:srgbClr val="FF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484" y="1193733"/>
            <a:ext cx="4714309" cy="66053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HÁI HOA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6161" y="2856341"/>
            <a:ext cx="566496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b="1" kern="0" dirty="0" smtClean="0">
                <a:solidFill>
                  <a:srgbClr val="FFC000"/>
                </a:solidFill>
                <a:latin typeface="Tw Cen MT" pitchFamily="34" charset="0"/>
                <a:cs typeface="Times New Roman" panose="02020603050405020304" charset="0"/>
              </a:rPr>
              <a:t>Nhà bé ở Thủ đô. Thủ đô có Bờ Hồ</a:t>
            </a:r>
            <a:r>
              <a:rPr lang="vi-VN" sz="3600" b="1" kern="0" dirty="0" smtClean="0">
                <a:solidFill>
                  <a:srgbClr val="FFC000"/>
                </a:solidFill>
                <a:latin typeface="Tw Cen MT" pitchFamily="34" charset="0"/>
                <a:cs typeface="Times New Roman" panose="02020603050405020304" charset="0"/>
              </a:rPr>
              <a:t>.</a:t>
            </a:r>
            <a:endParaRPr lang="en-US" sz="3600" b="1" kern="0" dirty="0">
              <a:solidFill>
                <a:srgbClr val="FFC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722606"/>
            <a:ext cx="512845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Quê bé </a:t>
            </a:r>
            <a:r>
              <a:rPr lang="vi-VN" sz="28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ở</a:t>
            </a:r>
            <a:r>
              <a:rPr lang="vi-VN" sz="32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 Phú Th</a:t>
            </a:r>
            <a:r>
              <a:rPr lang="vi-VN" sz="28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ọ</a:t>
            </a:r>
            <a:r>
              <a:rPr lang="vi-VN" sz="32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. </a:t>
            </a:r>
          </a:p>
          <a:p>
            <a:pPr algn="ctr"/>
            <a:r>
              <a:rPr lang="vi-VN" sz="32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Phú Th</a:t>
            </a:r>
            <a:r>
              <a:rPr lang="vi-VN" sz="28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ọ</a:t>
            </a:r>
            <a:r>
              <a:rPr lang="vi-VN" sz="32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 có chè, có c</a:t>
            </a:r>
            <a:r>
              <a:rPr lang="vi-VN" sz="28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ọ</a:t>
            </a:r>
            <a:r>
              <a:rPr lang="vi-VN" sz="3200" b="1" kern="0" dirty="0" smtClean="0">
                <a:solidFill>
                  <a:srgbClr val="0000FF"/>
                </a:solidFill>
                <a:latin typeface="Tw Cen MT" pitchFamily="34" charset="0"/>
                <a:cs typeface="Times New Roman" panose="02020603050405020304" charset="0"/>
              </a:rPr>
              <a:t>.</a:t>
            </a:r>
            <a:endParaRPr lang="en-US" sz="3200" b="1" kern="0" dirty="0">
              <a:solidFill>
                <a:srgbClr val="0000FF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23" y="5020464"/>
            <a:ext cx="5313278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kern="0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Xa quê bé nh</a:t>
            </a:r>
            <a:r>
              <a:rPr lang="vi-VN" sz="2400" b="1" kern="0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ớ</a:t>
            </a:r>
            <a:r>
              <a:rPr lang="vi-VN" sz="3200" b="1" kern="0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bà.</a:t>
            </a:r>
            <a:endParaRPr lang="en-US" sz="3200" b="1" kern="0" dirty="0">
              <a:solidFill>
                <a:srgbClr val="7030A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11149" r="8423" b="5566"/>
          <a:stretch/>
        </p:blipFill>
        <p:spPr>
          <a:xfrm>
            <a:off x="7648998" y="1524001"/>
            <a:ext cx="1209252" cy="1655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1458434"/>
            <a:ext cx="1249343" cy="1421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7762" r="24363"/>
          <a:stretch/>
        </p:blipFill>
        <p:spPr>
          <a:xfrm>
            <a:off x="6645436" y="2885034"/>
            <a:ext cx="1126963" cy="1714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9253" r="12384" b="8960"/>
          <a:stretch/>
        </p:blipFill>
        <p:spPr>
          <a:xfrm>
            <a:off x="7772400" y="3886200"/>
            <a:ext cx="108585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3"/>
          <a:stretch/>
        </p:blipFill>
        <p:spPr>
          <a:xfrm>
            <a:off x="5638801" y="3982845"/>
            <a:ext cx="1131101" cy="1427355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677835" y="76200"/>
            <a:ext cx="4975766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93809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400" b="1" dirty="0" smtClean="0">
                <a:solidFill>
                  <a:prstClr val="white"/>
                </a:solidFill>
                <a:latin typeface="VNI-Avo" pitchFamily="2" charset="0"/>
                <a:cs typeface="Arial" pitchFamily="34" charset="0"/>
              </a:rPr>
              <a:t>1. Khởi động</a:t>
            </a:r>
            <a:endParaRPr lang="en-US" sz="5400" b="1" dirty="0">
              <a:solidFill>
                <a:prstClr val="white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5901" y="5907949"/>
            <a:ext cx="56387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b="1" kern="0" dirty="0" smtClean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Nói câu có t</a:t>
            </a:r>
            <a:r>
              <a:rPr lang="vi-VN" sz="2400" b="1" kern="0" dirty="0" smtClean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ừ:</a:t>
            </a:r>
            <a:r>
              <a:rPr lang="vi-VN" sz="2800" b="1" kern="0" dirty="0" smtClean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vi-VN" sz="2800" b="1" kern="0" dirty="0" smtClean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vỉa hè</a:t>
            </a:r>
            <a:endParaRPr lang="en-US" sz="2800" b="1" kern="0" dirty="0">
              <a:solidFill>
                <a:srgbClr val="FF000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105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21" name="Rectangle 20"/>
          <p:cNvSpPr/>
          <p:nvPr/>
        </p:nvSpPr>
        <p:spPr>
          <a:xfrm>
            <a:off x="2514600" y="585151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32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  </a:t>
            </a:r>
            <a:r>
              <a:rPr 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on  </a:t>
            </a:r>
            <a:r>
              <a:rPr lang="vi-VN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ôn  ơn</a:t>
            </a:r>
            <a:r>
              <a:rPr 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  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90186" y="6381892"/>
            <a:ext cx="71454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6410803"/>
            <a:ext cx="71454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24800" y="6419177"/>
            <a:ext cx="990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9175" r="776" b="66746"/>
          <a:stretch/>
        </p:blipFill>
        <p:spPr bwMode="auto">
          <a:xfrm>
            <a:off x="126442" y="1241286"/>
            <a:ext cx="8788958" cy="424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3" t="33086" r="20917" b="63787"/>
          <a:stretch/>
        </p:blipFill>
        <p:spPr bwMode="auto">
          <a:xfrm>
            <a:off x="126442" y="5638800"/>
            <a:ext cx="8991600" cy="73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410200" y="6419177"/>
            <a:ext cx="71454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43896" y="6406481"/>
            <a:ext cx="71454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26442" y="1676400"/>
            <a:ext cx="2527996" cy="688509"/>
            <a:chOff x="325161" y="575104"/>
            <a:chExt cx="2984328" cy="877694"/>
          </a:xfrm>
        </p:grpSpPr>
        <p:sp>
          <p:nvSpPr>
            <p:cNvPr id="20" name="Rounded Rectangle 19"/>
            <p:cNvSpPr/>
            <p:nvPr/>
          </p:nvSpPr>
          <p:spPr>
            <a:xfrm>
              <a:off x="871091" y="575104"/>
              <a:ext cx="2438398" cy="838199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biết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25161" y="614599"/>
              <a:ext cx="792519" cy="83819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48" y="1085531"/>
            <a:ext cx="12112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3</a:t>
            </a:r>
            <a:r>
              <a:rPr lang="vi-VN" sz="2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 </a:t>
            </a:r>
            <a:r>
              <a:rPr lang="vi-VN" sz="2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Đọc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1" y="1524000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714451" y="2652621"/>
            <a:ext cx="1273232" cy="914401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5595" y="2684585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endParaRPr lang="en-US" sz="800" dirty="0">
              <a:latin typeface="VNI-Avo" pitchFamily="2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122931" y="2667000"/>
            <a:ext cx="1318951" cy="914401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prstClr val="white"/>
              </a:solidFill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771948" y="3641034"/>
            <a:ext cx="2667000" cy="914401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944" y="3641034"/>
            <a:ext cx="1611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303" y="1534048"/>
            <a:ext cx="112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1531203"/>
            <a:ext cx="112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ô</a:t>
            </a:r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800" y="1531203"/>
            <a:ext cx="112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82869" y="2684584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on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3717" y="4944070"/>
            <a:ext cx="1611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54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vi-VN" sz="4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2600" y="4960203"/>
            <a:ext cx="1611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2800" y="49602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bốn</a:t>
            </a:r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52739" y="4969133"/>
            <a:ext cx="200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nhộn</a:t>
            </a:r>
            <a:r>
              <a:rPr lang="en-GB" sz="48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9800" y="49602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48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ợ</a:t>
            </a:r>
            <a:r>
              <a:rPr lang="vi-VN" sz="4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GB" sz="48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75006" y="496913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vi-VN" sz="48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ớ</a:t>
            </a:r>
            <a:r>
              <a:rPr lang="vi-VN" sz="40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GB" sz="48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6" grpId="0"/>
      <p:bldP spid="18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9660" y="3104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vi-VN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446" y="1329544"/>
            <a:ext cx="4091354" cy="423056"/>
            <a:chOff x="728019" y="84323"/>
            <a:chExt cx="3375821" cy="509748"/>
          </a:xfrm>
        </p:grpSpPr>
        <p:sp>
          <p:nvSpPr>
            <p:cNvPr id="14" name="Rounded Rectangle 13"/>
            <p:cNvSpPr/>
            <p:nvPr/>
          </p:nvSpPr>
          <p:spPr>
            <a:xfrm>
              <a:off x="891184" y="84323"/>
              <a:ext cx="3212656" cy="5097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Đọc</a:t>
              </a:r>
              <a:r>
                <a:rPr lang="vi-VN" sz="2400" b="1" dirty="0" smtClean="0">
                  <a:solidFill>
                    <a:srgbClr val="0070C0"/>
                  </a:solidFill>
                </a:rPr>
                <a:t> vần, tiếng, từ ngữ</a:t>
              </a:r>
              <a:endParaRPr lang="vi-VN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28019" y="114212"/>
              <a:ext cx="277465" cy="4191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59669" r="63478" b="33597"/>
          <a:stretch/>
        </p:blipFill>
        <p:spPr bwMode="auto">
          <a:xfrm>
            <a:off x="23446" y="2133600"/>
            <a:ext cx="302455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1" t="59421" r="37921" b="33678"/>
          <a:stretch/>
        </p:blipFill>
        <p:spPr bwMode="auto">
          <a:xfrm>
            <a:off x="3406390" y="1981200"/>
            <a:ext cx="307060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6" t="60231" r="18096" b="33598"/>
          <a:stretch/>
        </p:blipFill>
        <p:spPr bwMode="auto">
          <a:xfrm>
            <a:off x="6553200" y="1752600"/>
            <a:ext cx="2514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t="66597" r="67543" b="31189"/>
          <a:stretch/>
        </p:blipFill>
        <p:spPr bwMode="auto">
          <a:xfrm>
            <a:off x="221196" y="5334000"/>
            <a:ext cx="2293404" cy="62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 t="66612" r="40687" b="31213"/>
          <a:stretch/>
        </p:blipFill>
        <p:spPr bwMode="auto">
          <a:xfrm>
            <a:off x="3810000" y="5333999"/>
            <a:ext cx="2514600" cy="62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6" t="67176" r="18096" b="31030"/>
          <a:stretch/>
        </p:blipFill>
        <p:spPr bwMode="auto">
          <a:xfrm>
            <a:off x="6705600" y="5486400"/>
            <a:ext cx="2209800" cy="47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674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9660" y="3104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2" y="1219210"/>
            <a:ext cx="20494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5. Viết bảng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78873" r="76197" b="18045"/>
          <a:stretch/>
        </p:blipFill>
        <p:spPr bwMode="auto">
          <a:xfrm>
            <a:off x="2133600" y="1972783"/>
            <a:ext cx="3429000" cy="19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6" t="78873" r="65916" b="18076"/>
          <a:stretch/>
        </p:blipFill>
        <p:spPr bwMode="auto">
          <a:xfrm>
            <a:off x="2133600" y="1972783"/>
            <a:ext cx="3429000" cy="19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 t="78873" r="55634" b="17995"/>
          <a:stretch/>
        </p:blipFill>
        <p:spPr bwMode="auto">
          <a:xfrm>
            <a:off x="2133600" y="1972783"/>
            <a:ext cx="3428999" cy="19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83712" r="57989" b="10500"/>
          <a:stretch/>
        </p:blipFill>
        <p:spPr bwMode="auto">
          <a:xfrm>
            <a:off x="762000" y="2057400"/>
            <a:ext cx="702965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0" t="85051" r="36108" b="10440"/>
          <a:stretch/>
        </p:blipFill>
        <p:spPr bwMode="auto">
          <a:xfrm>
            <a:off x="838200" y="1972783"/>
            <a:ext cx="6953459" cy="19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7701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762001" y="4978958"/>
            <a:ext cx="2649104" cy="685800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-76200" y="914400"/>
            <a:ext cx="3039052" cy="15350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090618"/>
            <a:ext cx="22142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*Đọc toàn bài tiết 1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32409" r="8541" b="9983"/>
          <a:stretch/>
        </p:blipFill>
        <p:spPr bwMode="auto">
          <a:xfrm>
            <a:off x="2366674" y="1074706"/>
            <a:ext cx="5481925" cy="578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7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4898</TotalTime>
  <Words>119</Words>
  <Application>Microsoft Office PowerPoint</Application>
  <PresentationFormat>On-screen Show (4:3)</PresentationFormat>
  <Paragraphs>39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Tw Cen MT</vt:lpstr>
      <vt:lpstr>Calibri</vt:lpstr>
      <vt:lpstr>Times New Roman</vt:lpstr>
      <vt:lpstr>VNI-Avo</vt:lpstr>
      <vt:lpstr>HP-087</vt:lpstr>
      <vt:lpstr>Arial</vt:lpstr>
      <vt:lpstr>宋体</vt:lpstr>
      <vt:lpstr>Calibri Light</vt:lpstr>
      <vt:lpstr>HP001 4 hàng</vt:lpstr>
      <vt:lpstr>Arial-Rounded</vt:lpstr>
      <vt:lpstr>Office Theme</vt:lpstr>
      <vt:lpstr>1_Default Design</vt:lpstr>
      <vt:lpstr>1_Office Theme</vt:lpstr>
      <vt:lpstr>4_Office Theme</vt:lpstr>
      <vt:lpstr>4_Default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Thuy</cp:lastModifiedBy>
  <cp:revision>354</cp:revision>
  <dcterms:created xsi:type="dcterms:W3CDTF">2006-08-16T00:00:00Z</dcterms:created>
  <dcterms:modified xsi:type="dcterms:W3CDTF">2023-10-22T14:22:16Z</dcterms:modified>
</cp:coreProperties>
</file>