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94" r:id="rId2"/>
    <p:sldMasterId id="2147483698" r:id="rId3"/>
    <p:sldMasterId id="2147483703" r:id="rId4"/>
    <p:sldMasterId id="2147483707" r:id="rId5"/>
  </p:sldMasterIdLst>
  <p:notesMasterIdLst>
    <p:notesMasterId r:id="rId18"/>
  </p:notesMasterIdLst>
  <p:sldIdLst>
    <p:sldId id="2007577116" r:id="rId6"/>
    <p:sldId id="2007577115" r:id="rId7"/>
    <p:sldId id="289" r:id="rId8"/>
    <p:sldId id="290" r:id="rId9"/>
    <p:sldId id="2007577120" r:id="rId10"/>
    <p:sldId id="291" r:id="rId11"/>
    <p:sldId id="292" r:id="rId12"/>
    <p:sldId id="2007577117" r:id="rId13"/>
    <p:sldId id="2007577119" r:id="rId14"/>
    <p:sldId id="2007577118" r:id="rId15"/>
    <p:sldId id="293" r:id="rId16"/>
    <p:sldId id="289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9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65364" autoAdjust="0"/>
  </p:normalViewPr>
  <p:slideViewPr>
    <p:cSldViewPr snapToGrid="0">
      <p:cViewPr varScale="1">
        <p:scale>
          <a:sx n="69" d="100"/>
          <a:sy n="69" d="100"/>
        </p:scale>
        <p:origin x="77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13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D98E650A-89FF-4CC3-B1B5-DF8CF759A315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 defTabSz="914400">
                <a:defRPr/>
              </a:pPr>
              <a:t>1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16699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54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03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3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69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95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212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6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51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501"/>
            <a:ext cx="3773431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20" y="3169722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2"/>
            <a:ext cx="4465331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1" y="1050118"/>
            <a:ext cx="7329807" cy="1200327"/>
          </a:xfrm>
          <a:prstGeom prst="rect">
            <a:avLst/>
          </a:prstGeom>
          <a:noFill/>
        </p:spPr>
        <p:txBody>
          <a:bodyPr wrap="square" lIns="68577" tIns="34289" rIns="68577" bIns="34289">
            <a:sp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36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3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0035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3" y="1179058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7" y="1082086"/>
            <a:ext cx="2211023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4" y="1522000"/>
            <a:ext cx="2397503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9" y="2004298"/>
            <a:ext cx="42278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3"/>
            <a:ext cx="2842231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199" dirty="0"/>
          </a:p>
        </p:txBody>
      </p:sp>
    </p:spTree>
    <p:extLst>
      <p:ext uri="{BB962C8B-B14F-4D97-AF65-F5344CB8AC3E}">
        <p14:creationId xmlns:p14="http://schemas.microsoft.com/office/powerpoint/2010/main" val="376136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/>
          </a:p>
        </p:txBody>
      </p:sp>
    </p:spTree>
    <p:extLst>
      <p:ext uri="{BB962C8B-B14F-4D97-AF65-F5344CB8AC3E}">
        <p14:creationId xmlns:p14="http://schemas.microsoft.com/office/powerpoint/2010/main" val="191970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787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249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0">
            <a:extLst>
              <a:ext uri="{FF2B5EF4-FFF2-40B4-BE49-F238E27FC236}">
                <a16:creationId xmlns:a16="http://schemas.microsoft.com/office/drawing/2014/main" id="{9CB81897-4A43-4CCC-BCF1-7B4FADC56E1E}"/>
              </a:ext>
            </a:extLst>
          </p:cNvPr>
          <p:cNvSpPr/>
          <p:nvPr userDrawn="1"/>
        </p:nvSpPr>
        <p:spPr>
          <a:xfrm flipV="1">
            <a:off x="2205" y="926508"/>
            <a:ext cx="12187592" cy="45708"/>
          </a:xfrm>
          <a:prstGeom prst="rect">
            <a:avLst/>
          </a:prstGeom>
          <a:solidFill>
            <a:srgbClr val="5D8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>
              <a:solidFill>
                <a:srgbClr val="FFFFFF"/>
              </a:solidFill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1491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:a16="http://schemas.microsoft.com/office/drawing/2014/main" id="{44773403-DE5C-44A4-8777-AEED10B84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" y="2480"/>
            <a:ext cx="12187592" cy="68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59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39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932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2022/1/10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9728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8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9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70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9" y="4602422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3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4" y="750716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9" y="6059221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4" y="5216312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34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34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9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9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9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9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21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12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258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4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78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39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6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9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02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2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7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7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72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6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5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51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8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17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5717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40" lvl="1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7"/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568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11881"/>
      </p:ext>
    </p:extLst>
  </p:cSld>
  <p:clrMapOvr>
    <a:masterClrMapping/>
  </p:clrMapOvr>
  <p:transition spd="slow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44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1pPr>
            <a:lvl2pPr marL="342880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760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639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4pPr>
            <a:lvl5pPr marL="137152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5pPr>
            <a:lvl6pPr marL="171440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6pPr>
            <a:lvl7pPr marL="205728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7pPr>
            <a:lvl8pPr marL="240016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8pPr>
            <a:lvl9pPr marL="274304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2022/1/10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49" y="1616718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9" y="459897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1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3" y="1223061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7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6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6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3" y="286933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1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8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1" y="487237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2" y="703324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3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2" y="4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7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73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6" y="1157471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8" y="1477608"/>
            <a:ext cx="2211023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4" y="1064033"/>
            <a:ext cx="2397503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3" y="1982712"/>
            <a:ext cx="42278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9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5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3" y="1179058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7" y="1082086"/>
            <a:ext cx="2211023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4" y="1522000"/>
            <a:ext cx="2397503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9" y="2004297"/>
            <a:ext cx="42278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11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3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5" y="983096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4" y="1261475"/>
            <a:ext cx="2211023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1" y="1148482"/>
            <a:ext cx="2397503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1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2" y="6560137"/>
            <a:ext cx="324939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199" dirty="0"/>
          </a:p>
        </p:txBody>
      </p:sp>
    </p:spTree>
    <p:extLst>
      <p:ext uri="{BB962C8B-B14F-4D97-AF65-F5344CB8AC3E}">
        <p14:creationId xmlns:p14="http://schemas.microsoft.com/office/powerpoint/2010/main" val="256795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44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76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0" indent="-171440" algn="l" defTabSz="68576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857201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20008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542959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88584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22872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57160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91448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88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76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9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52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440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728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40016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304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7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hf hdr="0" ftr="0" dt="0"/>
  <p:txStyles>
    <p:titleStyle>
      <a:lvl1pPr algn="ctr" defTabSz="1218321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09" indent="-457109" algn="l" defTabSz="1218321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402" indent="-380924" algn="l" defTabSz="1218321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95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73" indent="-304739" algn="l" defTabSz="1218321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651" indent="-304739" algn="l" defTabSz="1218321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129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608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1086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564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8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56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34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12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90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68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47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25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4012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28202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9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Relationship Id="rId6" Type="http://schemas.openxmlformats.org/officeDocument/2006/relationships/image" Target="../media/image31.png"/><Relationship Id="rId11" Type="http://schemas.openxmlformats.org/officeDocument/2006/relationships/image" Target="../media/image48.png"/><Relationship Id="rId5" Type="http://schemas.openxmlformats.org/officeDocument/2006/relationships/image" Target="../media/image43.png"/><Relationship Id="rId10" Type="http://schemas.openxmlformats.org/officeDocument/2006/relationships/image" Target="../media/image47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Relationship Id="rId4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Relationship Id="rId4" Type="http://schemas.openxmlformats.org/officeDocument/2006/relationships/image" Target="../media/image5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4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Relationship Id="rId4" Type="http://schemas.openxmlformats.org/officeDocument/2006/relationships/image" Target="../media/image5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Relationship Id="rId4" Type="http://schemas.openxmlformats.org/officeDocument/2006/relationships/image" Target="../media/image5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56" y="373462"/>
            <a:ext cx="1503363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18" y="1680310"/>
            <a:ext cx="1892506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" y="2913485"/>
            <a:ext cx="12192000" cy="3923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57924" y="-10429"/>
            <a:ext cx="12192000" cy="23774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457" y="4276684"/>
            <a:ext cx="6167457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64" y="4255974"/>
            <a:ext cx="6167457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2" y="318622"/>
            <a:ext cx="1855631" cy="21649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24" y="355755"/>
            <a:ext cx="1676754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7" y="3339017"/>
            <a:ext cx="889995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2" y="2956868"/>
            <a:ext cx="1288686" cy="1418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2332201" y="1565038"/>
            <a:ext cx="76062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mừng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đến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với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môn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Tiếng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Việt</a:t>
            </a:r>
            <a:endParaRPr lang="en-US" sz="5400" b="1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346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360">
        <p:random/>
      </p:transition>
    </mc:Choice>
    <mc:Fallback xmlns="">
      <p:transition spd="slow" advTm="836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97" r="60085"/>
          <a:stretch/>
        </p:blipFill>
        <p:spPr>
          <a:xfrm>
            <a:off x="214601" y="2827006"/>
            <a:ext cx="3544865" cy="3868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415744" y="322986"/>
            <a:ext cx="1371491" cy="69858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cs typeface="Times New Roman" panose="02020603050405020304" pitchFamily="18" charset="0"/>
              </a:rPr>
              <a:t>BÀI 2: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15528" y="427472"/>
            <a:ext cx="1371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ĐỌC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0741DF-BEEE-4C10-8268-F5A17C6BF855}"/>
              </a:ext>
            </a:extLst>
          </p:cNvPr>
          <p:cNvSpPr txBox="1"/>
          <p:nvPr/>
        </p:nvSpPr>
        <p:spPr>
          <a:xfrm>
            <a:off x="4356224" y="385907"/>
            <a:ext cx="4974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Tết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đang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nhà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5746B0-9CDD-4AEE-AF17-F5505D15E9D6}"/>
              </a:ext>
            </a:extLst>
          </p:cNvPr>
          <p:cNvSpPr txBox="1"/>
          <p:nvPr/>
        </p:nvSpPr>
        <p:spPr>
          <a:xfrm>
            <a:off x="3069772" y="1174756"/>
            <a:ext cx="38574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</a:rPr>
              <a:t>Hoa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đào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trước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ngõ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Cười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tươi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sáng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hồng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Hoa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mai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trong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vườn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>
                <a:solidFill>
                  <a:prstClr val="black"/>
                </a:solidFill>
              </a:rPr>
              <a:t>Lung </a:t>
            </a:r>
            <a:r>
              <a:rPr lang="en-US" sz="2800" dirty="0" err="1">
                <a:solidFill>
                  <a:prstClr val="black"/>
                </a:solidFill>
              </a:rPr>
              <a:t>linh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trắng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9F7AB8-AFF5-498A-B2E3-A3C6114E878C}"/>
              </a:ext>
            </a:extLst>
          </p:cNvPr>
          <p:cNvSpPr txBox="1"/>
          <p:nvPr/>
        </p:nvSpPr>
        <p:spPr>
          <a:xfrm>
            <a:off x="5381421" y="3027018"/>
            <a:ext cx="32291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</a:rPr>
              <a:t>Sân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nhà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đầy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nắng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Mẹ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phơi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áo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hoa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Em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dán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tranh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gà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Ông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treo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câu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đối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B3E3AD-4C10-4EF0-B285-B370D72EBEAC}"/>
              </a:ext>
            </a:extLst>
          </p:cNvPr>
          <p:cNvSpPr txBox="1"/>
          <p:nvPr/>
        </p:nvSpPr>
        <p:spPr>
          <a:xfrm>
            <a:off x="7917792" y="4761084"/>
            <a:ext cx="32291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</a:rPr>
              <a:t>Tết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đang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nhà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Sắp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thêm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tuổi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Đất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trời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nở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hoa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925152-580B-4C53-B2FA-4752677951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6" r="-2183" b="42116"/>
          <a:stretch/>
        </p:blipFill>
        <p:spPr>
          <a:xfrm>
            <a:off x="8549162" y="322986"/>
            <a:ext cx="3581400" cy="396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428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7607">
        <p:random/>
      </p:transition>
    </mc:Choice>
    <mc:Fallback xmlns="">
      <p:transition spd="slow" advTm="27607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734CE2F-90A8-4B13-9FF8-621D41AF81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5"/>
          <a:stretch/>
        </p:blipFill>
        <p:spPr bwMode="auto">
          <a:xfrm>
            <a:off x="1542340" y="581891"/>
            <a:ext cx="9014834" cy="575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5401">
        <p:random/>
      </p:transition>
    </mc:Choice>
    <mc:Fallback xmlns="">
      <p:transition spd="slow" advTm="55401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819499" y="1431697"/>
            <a:ext cx="6255239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</a:t>
            </a:r>
            <a:r>
              <a:rPr lang="en-US" sz="600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HỌC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2546">
        <p14:gallery dir="l"/>
      </p:transition>
    </mc:Choice>
    <mc:Fallback xmlns="">
      <p:transition spd="slow" advTm="325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2956994" y="2681432"/>
            <a:ext cx="6278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0">
              <a:defRPr/>
            </a:pPr>
            <a:r>
              <a:rPr lang="en-US" sz="8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Bài</a:t>
            </a:r>
            <a:r>
              <a:rPr lang="en-US" sz="8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 81: </a:t>
            </a:r>
            <a:r>
              <a:rPr lang="en-US" sz="8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Ôn</a:t>
            </a:r>
            <a:r>
              <a:rPr lang="en-US" sz="8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 </a:t>
            </a:r>
            <a:r>
              <a:rPr lang="en-US" sz="8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tập</a:t>
            </a:r>
            <a:endParaRPr lang="en-US" sz="8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21824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444">
        <p:random/>
      </p:transition>
    </mc:Choice>
    <mc:Fallback xmlns="">
      <p:transition spd="slow" advTm="10444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5274" y="1006159"/>
            <a:ext cx="1440494" cy="85177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323840"/>
              </p:ext>
            </p:extLst>
          </p:nvPr>
        </p:nvGraphicFramePr>
        <p:xfrm>
          <a:off x="2164721" y="2401798"/>
          <a:ext cx="4083482" cy="4283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72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latin typeface="+mn-lt"/>
                          <a:cs typeface="UTM Avo" panose="02040603050506020204" charset="0"/>
                        </a:rPr>
                        <a:t> 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latin typeface="+mn-lt"/>
                          <a:cs typeface="UTM Avo" panose="02040603050506020204" charset="0"/>
                        </a:rPr>
                        <a:t>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latin typeface="+mn-lt"/>
                          <a:cs typeface="UTM Avo" panose="02040603050506020204" charset="0"/>
                        </a:rPr>
                        <a:t> 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08" y="2411261"/>
            <a:ext cx="4409161" cy="4283900"/>
          </a:xfrm>
          <a:prstGeom prst="roundRect">
            <a:avLst>
              <a:gd name="adj" fmla="val 21631"/>
            </a:avLst>
          </a:prstGeom>
        </p:spPr>
      </p:pic>
      <p:sp>
        <p:nvSpPr>
          <p:cNvPr id="4" name="TextBox 3"/>
          <p:cNvSpPr txBox="1"/>
          <p:nvPr/>
        </p:nvSpPr>
        <p:spPr>
          <a:xfrm>
            <a:off x="1726901" y="954990"/>
            <a:ext cx="10349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họa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62"/>
    </mc:Choice>
    <mc:Fallback xmlns="">
      <p:transition spd="slow" advTm="413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86839" y="162838"/>
            <a:ext cx="1440494" cy="85177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  <a:cs typeface="UTM Avo" panose="02040603050506020204" charset="0"/>
              </a:rPr>
              <a:t>BÀI 1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385031"/>
              </p:ext>
            </p:extLst>
          </p:nvPr>
        </p:nvGraphicFramePr>
        <p:xfrm>
          <a:off x="2742158" y="1465545"/>
          <a:ext cx="4083482" cy="4308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72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903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j-lt"/>
                          <a:cs typeface="UTM Avo" panose="02040603050506020204" charset="0"/>
                        </a:rPr>
                        <a:t>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j-lt"/>
                          <a:cs typeface="UTM Avo" panose="02040603050506020204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j-lt"/>
                          <a:cs typeface="UTM Avo" panose="02040603050506020204" charset="0"/>
                        </a:rPr>
                        <a:t>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 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 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21277" y="162839"/>
            <a:ext cx="72087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  <a:cs typeface="UTM Avo" panose="02040603050506020204" charset="0"/>
              </a:rPr>
              <a:t>Ghép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các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chữ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đứng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liền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nhau</a:t>
            </a:r>
            <a:r>
              <a:rPr lang="en-US" sz="2800" dirty="0">
                <a:latin typeface="+mj-lt"/>
                <a:cs typeface="UTM Avo" panose="02040603050506020204" charset="0"/>
              </a:rPr>
              <a:t> (</a:t>
            </a:r>
            <a:r>
              <a:rPr lang="en-US" sz="2800" dirty="0" err="1">
                <a:latin typeface="+mj-lt"/>
                <a:cs typeface="UTM Avo" panose="02040603050506020204" charset="0"/>
              </a:rPr>
              <a:t>thêm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dấu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thanh</a:t>
            </a:r>
            <a:r>
              <a:rPr lang="en-US" sz="2800" dirty="0">
                <a:latin typeface="+mj-lt"/>
                <a:cs typeface="UTM Avo" panose="02040603050506020204" charset="0"/>
              </a:rPr>
              <a:t>)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để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tạo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tên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các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loài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vật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được</a:t>
            </a:r>
            <a:r>
              <a:rPr lang="en-US" sz="2800" dirty="0">
                <a:latin typeface="+mj-lt"/>
                <a:cs typeface="UTM Avo" panose="02040603050506020204" charset="0"/>
              </a:rPr>
              <a:t> minh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họa</a:t>
            </a:r>
            <a:r>
              <a:rPr lang="en-US" sz="2800" dirty="0">
                <a:latin typeface="+mj-lt"/>
                <a:cs typeface="UTM Avo" panose="02040603050506020204" charset="0"/>
              </a:rPr>
              <a:t> ở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dưới</a:t>
            </a:r>
            <a:r>
              <a:rPr lang="en-US" sz="2800" dirty="0">
                <a:latin typeface="+mj-lt"/>
                <a:cs typeface="UTM Avo" panose="02040603050506020204" charset="0"/>
              </a:rPr>
              <a:t>.</a:t>
            </a:r>
          </a:p>
        </p:txBody>
      </p:sp>
      <p:sp>
        <p:nvSpPr>
          <p:cNvPr id="2" name="Right Arrow 1"/>
          <p:cNvSpPr/>
          <p:nvPr/>
        </p:nvSpPr>
        <p:spPr>
          <a:xfrm>
            <a:off x="6985349" y="1691014"/>
            <a:ext cx="413359" cy="325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7976" y="1530304"/>
            <a:ext cx="1465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cs typeface="UTM Avo" panose="02040603050506020204" charset="0"/>
              </a:rPr>
              <a:t>sói</a:t>
            </a:r>
          </a:p>
        </p:txBody>
      </p:sp>
      <p:sp>
        <p:nvSpPr>
          <p:cNvPr id="8" name="Right Arrow 7"/>
          <p:cNvSpPr/>
          <p:nvPr/>
        </p:nvSpPr>
        <p:spPr>
          <a:xfrm>
            <a:off x="6985348" y="3117545"/>
            <a:ext cx="413359" cy="325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30171" y="2969413"/>
            <a:ext cx="1691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cs typeface="UTM Avo" panose="02040603050506020204" charset="0"/>
              </a:rPr>
              <a:t> </a:t>
            </a:r>
            <a:r>
              <a:rPr lang="en-US" sz="2800" dirty="0" err="1">
                <a:cs typeface="UTM Avo" panose="02040603050506020204" charset="0"/>
              </a:rPr>
              <a:t>lạc</a:t>
            </a:r>
            <a:r>
              <a:rPr lang="en-US" sz="2800" dirty="0">
                <a:cs typeface="UTM Avo" panose="02040603050506020204" charset="0"/>
              </a:rPr>
              <a:t> </a:t>
            </a:r>
            <a:r>
              <a:rPr lang="en-US" sz="2800" dirty="0" err="1">
                <a:cs typeface="UTM Avo" panose="02040603050506020204" charset="0"/>
              </a:rPr>
              <a:t>đà</a:t>
            </a:r>
            <a:endParaRPr lang="en-US" sz="2800" dirty="0">
              <a:cs typeface="UTM Avo" panose="0204060305050602020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931069" y="3810001"/>
            <a:ext cx="413359" cy="325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28247" y="3699312"/>
            <a:ext cx="789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cs typeface="UTM Avo" panose="02040603050506020204" charset="0"/>
              </a:rPr>
              <a:t> </a:t>
            </a:r>
            <a:r>
              <a:rPr lang="en-US" sz="2800" dirty="0" err="1">
                <a:cs typeface="UTM Avo" panose="02040603050506020204" charset="0"/>
              </a:rPr>
              <a:t>khỉ</a:t>
            </a:r>
            <a:r>
              <a:rPr lang="en-US" sz="2800" dirty="0">
                <a:cs typeface="UTM Avo" panose="02040603050506020204" charset="0"/>
              </a:rPr>
              <a:t> 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6931068" y="4549035"/>
            <a:ext cx="413359" cy="325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23757" y="4429211"/>
            <a:ext cx="713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cs typeface="UTM Avo" panose="02040603050506020204" charset="0"/>
              </a:rPr>
              <a:t>hổ</a:t>
            </a:r>
            <a:endParaRPr lang="en-US" sz="2800" dirty="0">
              <a:cs typeface="UTM Avo" panose="0204060305050602020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871824" y="5171463"/>
            <a:ext cx="416497" cy="404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3225" y="5087304"/>
            <a:ext cx="105218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cs typeface="UTM Avo" panose="02040603050506020204" charset="0"/>
              </a:rPr>
              <a:t>mèo</a:t>
            </a:r>
            <a:endParaRPr lang="en-US" sz="2800" dirty="0">
              <a:cs typeface="UTM Avo" panose="0204060305050602020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171168"/>
              </p:ext>
            </p:extLst>
          </p:nvPr>
        </p:nvGraphicFramePr>
        <p:xfrm>
          <a:off x="4793294" y="1462273"/>
          <a:ext cx="2032350" cy="718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88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186741"/>
              </p:ext>
            </p:extLst>
          </p:nvPr>
        </p:nvGraphicFramePr>
        <p:xfrm>
          <a:off x="3427956" y="2931092"/>
          <a:ext cx="3397685" cy="651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135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644324"/>
              </p:ext>
            </p:extLst>
          </p:nvPr>
        </p:nvGraphicFramePr>
        <p:xfrm>
          <a:off x="4129414" y="3629619"/>
          <a:ext cx="2013558" cy="715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55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279369"/>
              </p:ext>
            </p:extLst>
          </p:nvPr>
        </p:nvGraphicFramePr>
        <p:xfrm>
          <a:off x="5494750" y="4332400"/>
          <a:ext cx="1330890" cy="715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55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258201"/>
              </p:ext>
            </p:extLst>
          </p:nvPr>
        </p:nvGraphicFramePr>
        <p:xfrm>
          <a:off x="2717361" y="5069817"/>
          <a:ext cx="2044623" cy="719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1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964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993220"/>
              </p:ext>
            </p:extLst>
          </p:nvPr>
        </p:nvGraphicFramePr>
        <p:xfrm>
          <a:off x="4839476" y="5087304"/>
          <a:ext cx="1954173" cy="702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215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585290" y="5087304"/>
            <a:ext cx="88934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cs typeface="UTM Avo" panose="02040603050506020204" charset="0"/>
              </a:rPr>
              <a:t>gấu</a:t>
            </a:r>
            <a:endParaRPr lang="en-US" sz="2800" dirty="0">
              <a:cs typeface="UTM Avo" panose="0204060305050602020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927592"/>
              </p:ext>
            </p:extLst>
          </p:nvPr>
        </p:nvGraphicFramePr>
        <p:xfrm>
          <a:off x="3415430" y="2926625"/>
          <a:ext cx="688929" cy="2112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429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UTM Avo" panose="02040603050506020204" charset="0"/>
                        </a:rPr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29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UTM Avo" panose="02040603050506020204" charset="0"/>
                        </a:rPr>
                        <a:t>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29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UTM Avo" panose="02040603050506020204" charset="0"/>
                        </a:rPr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" name="Down Arrow 23"/>
          <p:cNvSpPr/>
          <p:nvPr/>
        </p:nvSpPr>
        <p:spPr>
          <a:xfrm>
            <a:off x="3640899" y="5862182"/>
            <a:ext cx="313150" cy="325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27328" y="6177993"/>
            <a:ext cx="977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cs typeface="UTM Avo" panose="02040603050506020204" charset="0"/>
              </a:rPr>
              <a:t> </a:t>
            </a:r>
            <a:r>
              <a:rPr lang="en-US" sz="2800" dirty="0" err="1">
                <a:cs typeface="UTM Avo" panose="02040603050506020204" charset="0"/>
              </a:rPr>
              <a:t>lợn</a:t>
            </a:r>
            <a:endParaRPr lang="en-US" sz="2800" dirty="0">
              <a:cs typeface="UTM Avo" panose="02040603050506020204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652211"/>
              </p:ext>
            </p:extLst>
          </p:nvPr>
        </p:nvGraphicFramePr>
        <p:xfrm>
          <a:off x="4104358" y="1458919"/>
          <a:ext cx="676404" cy="2193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11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Segoe UI Semibold" panose="020B0702040204020203" pitchFamily="34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1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Segoe UI Semibold" panose="020B0702040204020203" pitchFamily="34" charset="0"/>
                        </a:rPr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1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Segoe UI Semibold" panose="020B0702040204020203" pitchFamily="3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Down Arrow 26"/>
          <p:cNvSpPr/>
          <p:nvPr/>
        </p:nvSpPr>
        <p:spPr>
          <a:xfrm>
            <a:off x="4294341" y="5851743"/>
            <a:ext cx="313150" cy="325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04358" y="6173191"/>
            <a:ext cx="749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cs typeface="UTM Avo" panose="02040603050506020204" charset="0"/>
              </a:rPr>
              <a:t>rùa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588886"/>
              </p:ext>
            </p:extLst>
          </p:nvPr>
        </p:nvGraphicFramePr>
        <p:xfrm>
          <a:off x="4787032" y="2924949"/>
          <a:ext cx="682669" cy="2123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768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68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68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" name="Down Arrow 29"/>
          <p:cNvSpPr/>
          <p:nvPr/>
        </p:nvSpPr>
        <p:spPr>
          <a:xfrm>
            <a:off x="5020850" y="5851742"/>
            <a:ext cx="313150" cy="325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33619" y="6158230"/>
            <a:ext cx="920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cs typeface="UTM Avo" panose="02040603050506020204" charset="0"/>
              </a:rPr>
              <a:t>chó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633137"/>
              </p:ext>
            </p:extLst>
          </p:nvPr>
        </p:nvGraphicFramePr>
        <p:xfrm>
          <a:off x="6161763" y="1462272"/>
          <a:ext cx="676404" cy="1468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441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441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Down Arrow 32"/>
          <p:cNvSpPr/>
          <p:nvPr/>
        </p:nvSpPr>
        <p:spPr>
          <a:xfrm>
            <a:off x="6311031" y="5791850"/>
            <a:ext cx="313150" cy="325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63850" y="6187859"/>
            <a:ext cx="674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cs typeface="UTM Avo" panose="02040603050506020204" charset="0"/>
              </a:rPr>
              <a:t>cá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A584A50-85B4-4DF1-A4B5-4B1C1C8409D7}"/>
              </a:ext>
            </a:extLst>
          </p:cNvPr>
          <p:cNvCxnSpPr/>
          <p:nvPr/>
        </p:nvCxnSpPr>
        <p:spPr>
          <a:xfrm flipH="1">
            <a:off x="8258665" y="5060215"/>
            <a:ext cx="513373" cy="569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3521">
        <p:random/>
      </p:transition>
    </mc:Choice>
    <mc:Fallback xmlns="">
      <p:transition spd="slow" advTm="11352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22" grpId="0"/>
      <p:bldP spid="24" grpId="0" animBg="1"/>
      <p:bldP spid="25" grpId="0"/>
      <p:bldP spid="27" grpId="0" animBg="1"/>
      <p:bldP spid="28" grpId="0"/>
      <p:bldP spid="30" grpId="0" animBg="1"/>
      <p:bldP spid="31" grpId="0"/>
      <p:bldP spid="33" grpId="0" animBg="1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gradFill flip="none" rotWithShape="1">
              <a:gsLst>
                <a:gs pos="0">
                  <a:schemeClr val="accent1">
                    <a:tint val="66000"/>
                    <a:satMod val="160000"/>
                    <a:alpha val="99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2">
                <a:lumMod val="40000"/>
                <a:lumOff val="60000"/>
              </a:schemeClr>
            </a:extrusionClr>
            <a:contourClr>
              <a:schemeClr val="accent1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096000" y="2685974"/>
            <a:ext cx="4648200" cy="2146578"/>
          </a:xfrm>
          <a:prstGeom prst="rect">
            <a:avLst/>
          </a:prstGeom>
          <a:noFill/>
        </p:spPr>
        <p:txBody>
          <a:bodyPr spcFirstLastPara="1" wrap="square" lIns="68580" tIns="34290" rIns="68580" bIns="34290" numCol="1" rtlCol="0">
            <a:prstTxWarp prst="textArchUp">
              <a:avLst>
                <a:gd name="adj" fmla="val 10088593"/>
              </a:avLst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defTabSz="914400"/>
            <a:r>
              <a:rPr lang="en-US" sz="7200" b="1" spc="15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THƯ GIÃN</a:t>
            </a:r>
          </a:p>
        </p:txBody>
      </p:sp>
      <p:pic>
        <p:nvPicPr>
          <p:cNvPr id="4" name="图片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3265" flipH="1">
            <a:off x="7981110" y="132510"/>
            <a:ext cx="1885815" cy="1885815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id="{5A2F1B6D-9D15-4C84-A8B6-F0482B2E13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320" y="3200401"/>
            <a:ext cx="3048000" cy="32643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242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97" r="60085"/>
          <a:stretch/>
        </p:blipFill>
        <p:spPr>
          <a:xfrm>
            <a:off x="214601" y="2827006"/>
            <a:ext cx="3544865" cy="3868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415745" y="322986"/>
            <a:ext cx="1140912" cy="69858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  <a:cs typeface="Times New Roman" panose="02020603050405020304" pitchFamily="18" charset="0"/>
              </a:rPr>
              <a:t>BÀI 2: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2464" y="410668"/>
            <a:ext cx="951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  <a:cs typeface="Times New Roman" panose="02020603050405020304" pitchFamily="18" charset="0"/>
              </a:rPr>
              <a:t>ĐỌC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0741DF-BEEE-4C10-8268-F5A17C6BF855}"/>
              </a:ext>
            </a:extLst>
          </p:cNvPr>
          <p:cNvSpPr txBox="1"/>
          <p:nvPr/>
        </p:nvSpPr>
        <p:spPr>
          <a:xfrm>
            <a:off x="4356224" y="385907"/>
            <a:ext cx="4974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Tết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đang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nhà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5746B0-9CDD-4AEE-AF17-F5505D15E9D6}"/>
              </a:ext>
            </a:extLst>
          </p:cNvPr>
          <p:cNvSpPr txBox="1"/>
          <p:nvPr/>
        </p:nvSpPr>
        <p:spPr>
          <a:xfrm>
            <a:off x="3069772" y="1174756"/>
            <a:ext cx="38574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đào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ngõ</a:t>
            </a:r>
            <a:endParaRPr lang="en-US" sz="2800" dirty="0"/>
          </a:p>
          <a:p>
            <a:r>
              <a:rPr lang="en-US" sz="2800" dirty="0" err="1"/>
              <a:t>Cười</a:t>
            </a:r>
            <a:r>
              <a:rPr lang="en-US" sz="2800" dirty="0"/>
              <a:t> </a:t>
            </a:r>
            <a:r>
              <a:rPr lang="en-US" sz="2800" dirty="0" err="1"/>
              <a:t>tươi</a:t>
            </a:r>
            <a:r>
              <a:rPr lang="en-US" sz="2800" dirty="0"/>
              <a:t> </a:t>
            </a:r>
            <a:r>
              <a:rPr lang="en-US" sz="2800" dirty="0" err="1"/>
              <a:t>sáng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endParaRPr lang="en-US" sz="2800" dirty="0"/>
          </a:p>
          <a:p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mai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vườn</a:t>
            </a:r>
            <a:endParaRPr lang="en-US" sz="2800" dirty="0"/>
          </a:p>
          <a:p>
            <a:r>
              <a:rPr lang="en-US" sz="2800" dirty="0"/>
              <a:t>Lung </a:t>
            </a:r>
            <a:r>
              <a:rPr lang="en-US" sz="2800" dirty="0" err="1"/>
              <a:t>linh</a:t>
            </a:r>
            <a:r>
              <a:rPr lang="en-US" sz="2800" dirty="0"/>
              <a:t> </a:t>
            </a:r>
            <a:r>
              <a:rPr lang="en-US" sz="2800" dirty="0" err="1"/>
              <a:t>cánh</a:t>
            </a:r>
            <a:r>
              <a:rPr lang="en-US" sz="2800" dirty="0"/>
              <a:t> </a:t>
            </a:r>
            <a:r>
              <a:rPr lang="en-US" sz="2800" dirty="0" err="1"/>
              <a:t>trắng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9F7AB8-AFF5-498A-B2E3-A3C6114E878C}"/>
              </a:ext>
            </a:extLst>
          </p:cNvPr>
          <p:cNvSpPr txBox="1"/>
          <p:nvPr/>
        </p:nvSpPr>
        <p:spPr>
          <a:xfrm>
            <a:off x="5381421" y="3027018"/>
            <a:ext cx="32291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Sân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đầy</a:t>
            </a:r>
            <a:r>
              <a:rPr lang="en-US" sz="2800" dirty="0"/>
              <a:t> </a:t>
            </a:r>
            <a:r>
              <a:rPr lang="en-US" sz="2800" dirty="0" err="1"/>
              <a:t>nắng</a:t>
            </a:r>
            <a:endParaRPr lang="en-US" sz="2800" dirty="0"/>
          </a:p>
          <a:p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phơi</a:t>
            </a:r>
            <a:r>
              <a:rPr lang="en-US" sz="2800" dirty="0"/>
              <a:t> </a:t>
            </a:r>
            <a:r>
              <a:rPr lang="en-US" sz="2800" dirty="0" err="1"/>
              <a:t>áo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endParaRPr lang="en-US" sz="2800" dirty="0"/>
          </a:p>
          <a:p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dán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endParaRPr lang="en-US" sz="2800" dirty="0"/>
          </a:p>
          <a:p>
            <a:r>
              <a:rPr lang="en-US" sz="2800" dirty="0" err="1"/>
              <a:t>Ông</a:t>
            </a:r>
            <a:r>
              <a:rPr lang="en-US" sz="2800" dirty="0"/>
              <a:t> </a:t>
            </a:r>
            <a:r>
              <a:rPr lang="en-US" sz="2800" dirty="0" err="1"/>
              <a:t>treo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B3E3AD-4C10-4EF0-B285-B370D72EBEAC}"/>
              </a:ext>
            </a:extLst>
          </p:cNvPr>
          <p:cNvSpPr txBox="1"/>
          <p:nvPr/>
        </p:nvSpPr>
        <p:spPr>
          <a:xfrm>
            <a:off x="7917792" y="4761084"/>
            <a:ext cx="32291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Tết</a:t>
            </a:r>
            <a:r>
              <a:rPr lang="en-US" sz="2800" dirty="0"/>
              <a:t>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endParaRPr lang="en-US" sz="2800" dirty="0"/>
          </a:p>
          <a:p>
            <a:r>
              <a:rPr lang="en-US" sz="2800" dirty="0" err="1"/>
              <a:t>Sắp</a:t>
            </a:r>
            <a:r>
              <a:rPr lang="en-US" sz="2800" dirty="0"/>
              <a:t> </a:t>
            </a:r>
            <a:r>
              <a:rPr lang="en-US" sz="2800" dirty="0" err="1"/>
              <a:t>thêm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tuổi</a:t>
            </a:r>
            <a:endParaRPr lang="en-US" sz="2800" dirty="0"/>
          </a:p>
          <a:p>
            <a:r>
              <a:rPr lang="en-US" sz="2800" dirty="0" err="1"/>
              <a:t>Đất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 </a:t>
            </a:r>
            <a:r>
              <a:rPr lang="en-US" sz="2800" dirty="0" err="1"/>
              <a:t>nở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925152-580B-4C53-B2FA-4752677951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6" r="-2183" b="42116"/>
          <a:stretch/>
        </p:blipFill>
        <p:spPr>
          <a:xfrm>
            <a:off x="8549162" y="322986"/>
            <a:ext cx="3581400" cy="396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6063049" y="3902007"/>
            <a:ext cx="642552" cy="82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638685" y="6098996"/>
            <a:ext cx="521045" cy="13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34714" y="1616007"/>
            <a:ext cx="642552" cy="82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30428" y="3910245"/>
            <a:ext cx="3581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441835" y="5235415"/>
            <a:ext cx="642552" cy="82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580192" y="2932804"/>
            <a:ext cx="7642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581717" y="3535665"/>
            <a:ext cx="7642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7294">
        <p:random/>
      </p:transition>
    </mc:Choice>
    <mc:Fallback xmlns="">
      <p:transition spd="slow" advTm="12729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33937" y="619364"/>
            <a:ext cx="1903956" cy="85177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  <a:cs typeface="UTM Avo" panose="02040603050506020204" charset="0"/>
              </a:rPr>
              <a:t>BÀI 3:</a:t>
            </a:r>
          </a:p>
        </p:txBody>
      </p:sp>
      <p:sp>
        <p:nvSpPr>
          <p:cNvPr id="6" name="Oval 5"/>
          <p:cNvSpPr/>
          <p:nvPr/>
        </p:nvSpPr>
        <p:spPr>
          <a:xfrm>
            <a:off x="2811475" y="1471134"/>
            <a:ext cx="6290961" cy="138701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+mj-lt"/>
                <a:cs typeface="UTM Avo" panose="02040603050506020204" charset="0"/>
              </a:rPr>
              <a:t>Tiếng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UTM Avo" panose="0204060305050602020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UTM Avo" panose="02040603050506020204" charset="0"/>
              </a:rPr>
              <a:t>vần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+mj-lt"/>
                <a:cs typeface="UTM Avo" panose="02040603050506020204" charset="0"/>
              </a:rPr>
              <a:t>ơi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UTM Avo" panose="02040603050506020204" charset="0"/>
              </a:rPr>
              <a:t>:</a:t>
            </a: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phơi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trời</a:t>
            </a:r>
            <a:endParaRPr lang="en-US" sz="2800" b="1" dirty="0">
              <a:solidFill>
                <a:schemeClr val="tx1"/>
              </a:solidFill>
              <a:latin typeface="+mj-lt"/>
              <a:cs typeface="UTM Avo" panose="0204060305050602020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355EF02-CDA9-472A-A616-28F7BBB11663}"/>
              </a:ext>
            </a:extLst>
          </p:cNvPr>
          <p:cNvSpPr/>
          <p:nvPr/>
        </p:nvSpPr>
        <p:spPr>
          <a:xfrm>
            <a:off x="2811474" y="3105970"/>
            <a:ext cx="6290961" cy="138701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cs typeface="UTM Avo" panose="02040603050506020204" charset="0"/>
              </a:rPr>
              <a:t>Tiếng</a:t>
            </a:r>
            <a:r>
              <a:rPr lang="en-US" sz="2800" b="1" dirty="0">
                <a:solidFill>
                  <a:srgbClr val="FF0000"/>
                </a:solidFill>
                <a:cs typeface="UTM Avo" panose="020406030505060202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UTM Avo" panose="0204060305050602020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cs typeface="UTM Avo" panose="020406030505060202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UTM Avo" panose="02040603050506020204" charset="0"/>
              </a:rPr>
              <a:t>vần</a:t>
            </a:r>
            <a:r>
              <a:rPr lang="en-US" sz="2800" b="1" dirty="0">
                <a:solidFill>
                  <a:srgbClr val="FF0000"/>
                </a:solidFill>
                <a:cs typeface="UTM Avo" panose="0204060305050602020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cs typeface="UTM Avo" panose="02040603050506020204" charset="0"/>
              </a:rPr>
              <a:t>ao</a:t>
            </a:r>
            <a:r>
              <a:rPr lang="en-US" sz="2800" b="1" dirty="0">
                <a:solidFill>
                  <a:srgbClr val="FF0000"/>
                </a:solidFill>
                <a:cs typeface="UTM Avo" panose="02040603050506020204" charset="0"/>
              </a:rPr>
              <a:t>:</a:t>
            </a:r>
            <a:endParaRPr lang="en-US" sz="2800" b="1" dirty="0">
              <a:solidFill>
                <a:schemeClr val="tx1"/>
              </a:solidFill>
              <a:latin typeface="+mj-lt"/>
              <a:cs typeface="UTM Avo" panose="02040603050506020204" charset="0"/>
            </a:endParaRP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vào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đào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áo</a:t>
            </a:r>
            <a:endParaRPr lang="en-US" sz="2800" b="1" dirty="0">
              <a:solidFill>
                <a:schemeClr val="tx1"/>
              </a:solidFill>
              <a:latin typeface="+mj-lt"/>
              <a:cs typeface="UTM Avo" panose="0204060305050602020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88C27C1-E7E2-47FE-BBFA-C90346C273CF}"/>
              </a:ext>
            </a:extLst>
          </p:cNvPr>
          <p:cNvSpPr/>
          <p:nvPr/>
        </p:nvSpPr>
        <p:spPr>
          <a:xfrm>
            <a:off x="2811474" y="4837789"/>
            <a:ext cx="6290961" cy="138701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cs typeface="UTM Avo" panose="02040603050506020204" charset="0"/>
              </a:rPr>
              <a:t>Tiếng</a:t>
            </a:r>
            <a:r>
              <a:rPr lang="en-US" sz="2800" b="1" dirty="0">
                <a:solidFill>
                  <a:srgbClr val="FF0000"/>
                </a:solidFill>
                <a:cs typeface="UTM Avo" panose="020406030505060202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UTM Avo" panose="0204060305050602020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cs typeface="UTM Avo" panose="0204060305050602020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UTM Avo" panose="02040603050506020204" charset="0"/>
              </a:rPr>
              <a:t>vần</a:t>
            </a:r>
            <a:r>
              <a:rPr lang="en-US" sz="2800" b="1" dirty="0">
                <a:solidFill>
                  <a:srgbClr val="FF0000"/>
                </a:solidFill>
                <a:cs typeface="UTM Avo" panose="0204060305050602020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cs typeface="UTM Avo" panose="02040603050506020204" charset="0"/>
              </a:rPr>
              <a:t>ăng</a:t>
            </a:r>
            <a:r>
              <a:rPr lang="en-US" sz="2800" b="1" dirty="0">
                <a:solidFill>
                  <a:srgbClr val="FF0000"/>
                </a:solidFill>
                <a:cs typeface="UTM Avo" panose="02040603050506020204" charset="0"/>
              </a:rPr>
              <a:t>:</a:t>
            </a:r>
            <a:endParaRPr lang="en-US" sz="2800" b="1" dirty="0">
              <a:solidFill>
                <a:schemeClr val="tx1"/>
              </a:solidFill>
              <a:latin typeface="+mj-lt"/>
              <a:cs typeface="UTM Avo" panose="02040603050506020204" charset="0"/>
            </a:endParaRP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trắng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nắng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259">
        <p:random/>
      </p:transition>
    </mc:Choice>
    <mc:Fallback xmlns="">
      <p:transition spd="slow" advTm="2425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97" r="60085"/>
          <a:stretch/>
        </p:blipFill>
        <p:spPr>
          <a:xfrm>
            <a:off x="214601" y="2827006"/>
            <a:ext cx="3544865" cy="3868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14601" y="322986"/>
            <a:ext cx="1342056" cy="69858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cs typeface="Times New Roman" panose="02020603050405020304" pitchFamily="18" charset="0"/>
              </a:rPr>
              <a:t>BÀI 2: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2463" y="410668"/>
            <a:ext cx="1342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ĐỌC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0741DF-BEEE-4C10-8268-F5A17C6BF855}"/>
              </a:ext>
            </a:extLst>
          </p:cNvPr>
          <p:cNvSpPr txBox="1"/>
          <p:nvPr/>
        </p:nvSpPr>
        <p:spPr>
          <a:xfrm>
            <a:off x="4356224" y="385907"/>
            <a:ext cx="4974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Tết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đang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nhà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5746B0-9CDD-4AEE-AF17-F5505D15E9D6}"/>
              </a:ext>
            </a:extLst>
          </p:cNvPr>
          <p:cNvSpPr txBox="1"/>
          <p:nvPr/>
        </p:nvSpPr>
        <p:spPr>
          <a:xfrm>
            <a:off x="3069772" y="1174756"/>
            <a:ext cx="38574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</a:rPr>
              <a:t>Hoa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đào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trước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ngõ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 err="1">
                <a:solidFill>
                  <a:schemeClr val="accent1"/>
                </a:solidFill>
              </a:rPr>
              <a:t>Cười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tươi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sáng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hồng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 err="1">
                <a:solidFill>
                  <a:schemeClr val="accent1"/>
                </a:solidFill>
              </a:rPr>
              <a:t>Hoa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mai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trong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vườn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>
                <a:solidFill>
                  <a:schemeClr val="accent1"/>
                </a:solidFill>
              </a:rPr>
              <a:t>Lung </a:t>
            </a:r>
            <a:r>
              <a:rPr lang="en-US" sz="2800" dirty="0" err="1">
                <a:solidFill>
                  <a:schemeClr val="accent1"/>
                </a:solidFill>
              </a:rPr>
              <a:t>linh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cánh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trắng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9F7AB8-AFF5-498A-B2E3-A3C6114E878C}"/>
              </a:ext>
            </a:extLst>
          </p:cNvPr>
          <p:cNvSpPr txBox="1"/>
          <p:nvPr/>
        </p:nvSpPr>
        <p:spPr>
          <a:xfrm>
            <a:off x="5381421" y="3027018"/>
            <a:ext cx="32291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</a:rPr>
              <a:t>Sân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nhà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đầy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nắng</a:t>
            </a:r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 err="1">
                <a:solidFill>
                  <a:srgbClr val="7030A0"/>
                </a:solidFill>
              </a:rPr>
              <a:t>Mẹ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phơi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áo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hoa</a:t>
            </a:r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 err="1">
                <a:solidFill>
                  <a:srgbClr val="7030A0"/>
                </a:solidFill>
              </a:rPr>
              <a:t>Em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dán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tranh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gà</a:t>
            </a:r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 err="1">
                <a:solidFill>
                  <a:srgbClr val="7030A0"/>
                </a:solidFill>
              </a:rPr>
              <a:t>Ông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treo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câu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đối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B3E3AD-4C10-4EF0-B285-B370D72EBEAC}"/>
              </a:ext>
            </a:extLst>
          </p:cNvPr>
          <p:cNvSpPr txBox="1"/>
          <p:nvPr/>
        </p:nvSpPr>
        <p:spPr>
          <a:xfrm>
            <a:off x="7917792" y="4761084"/>
            <a:ext cx="32291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</a:rPr>
              <a:t>Tết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đang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vào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nhà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 err="1">
                <a:solidFill>
                  <a:srgbClr val="00B050"/>
                </a:solidFill>
              </a:rPr>
              <a:t>Sắp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thêm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một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tuổi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 err="1">
                <a:solidFill>
                  <a:srgbClr val="00B050"/>
                </a:solidFill>
              </a:rPr>
              <a:t>Đất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trời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nở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hoa</a:t>
            </a:r>
            <a:r>
              <a:rPr lang="en-US" sz="2800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925152-580B-4C53-B2FA-4752677951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6" r="-2183" b="42116"/>
          <a:stretch/>
        </p:blipFill>
        <p:spPr>
          <a:xfrm>
            <a:off x="8549162" y="322986"/>
            <a:ext cx="3581400" cy="396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598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5176">
        <p:random/>
      </p:transition>
    </mc:Choice>
    <mc:Fallback xmlns="">
      <p:transition spd="slow" advTm="9517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609599" y="552093"/>
            <a:ext cx="3323590" cy="1381760"/>
          </a:xfrm>
          <a:prstGeom prst="cloud">
            <a:avLst/>
          </a:prstGeom>
          <a:solidFill>
            <a:srgbClr val="DF93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CHIA SẺ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99920" y="1969622"/>
            <a:ext cx="80556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1.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Loài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hoa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nào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nói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tới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9920" y="2735519"/>
            <a:ext cx="8176260" cy="1032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2.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Tìm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từ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ngữ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miêu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tả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vẻ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đẹp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loài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hoa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Gia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đình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bạn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nhỏ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chuẩn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bị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đón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Tết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?</a:t>
            </a:r>
            <a:endParaRPr lang="en-US" sz="2800" dirty="0">
              <a:solidFill>
                <a:srgbClr val="0070C0"/>
              </a:solidFill>
              <a:latin typeface="+mj-lt"/>
              <a:ea typeface="Calibri" panose="020F0502020204030204"/>
              <a:cs typeface="UTM Avo" panose="0204060305050602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9920" y="4253093"/>
            <a:ext cx="9183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3.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Còn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gia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đình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thường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chuẩn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bị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đón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Tết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? </a:t>
            </a:r>
            <a:endParaRPr lang="en-US" sz="2800" dirty="0">
              <a:solidFill>
                <a:srgbClr val="0070C0"/>
              </a:solidFill>
              <a:latin typeface="+mj-lt"/>
              <a:cs typeface="UTM Avo" panose="0204060305050602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9920" y="5260976"/>
            <a:ext cx="7867650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4.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thích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Tết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?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Vì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sao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thích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Tết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?</a:t>
            </a:r>
            <a:endParaRPr lang="en-US" sz="2800" dirty="0">
              <a:solidFill>
                <a:srgbClr val="0070C0"/>
              </a:solidFill>
              <a:latin typeface="+mj-lt"/>
              <a:ea typeface="Calibri" panose="020F0502020204030204"/>
              <a:cs typeface="UTM Avo" panose="0204060305050602020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123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9940">
        <p:random/>
      </p:transition>
    </mc:Choice>
    <mc:Fallback xmlns="">
      <p:transition spd="slow" advTm="6994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6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3|1.4|2.8|3.4|1.3|1.2|2.7|1.5|1.5|2.2|1.5|1.5|2.6|1.5|1.7|1.7|1.4|1.5|2.5|1.1|1.6|1.7|1.6|1.5|1.9|1.7|0.6|1.2|1.5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4.8|13.9|17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12|8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0.9|35.3|4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4.8|13.9|17.9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8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</TotalTime>
  <Words>466</Words>
  <Application>Microsoft Office PowerPoint</Application>
  <PresentationFormat>Widescreen</PresentationFormat>
  <Paragraphs>190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等线</vt:lpstr>
      <vt:lpstr>微软雅黑</vt:lpstr>
      <vt:lpstr>Arial</vt:lpstr>
      <vt:lpstr>Arial-Rounded</vt:lpstr>
      <vt:lpstr>Calibri</vt:lpstr>
      <vt:lpstr>DFPOP1-W9</vt:lpstr>
      <vt:lpstr>UTM Avo</vt:lpstr>
      <vt:lpstr>UTM Avo</vt:lpstr>
      <vt:lpstr>2_Office Theme</vt:lpstr>
      <vt:lpstr>3_Office Theme</vt:lpstr>
      <vt:lpstr>自定义设计方案</vt:lpstr>
      <vt:lpstr>3_Office 主题​​</vt:lpstr>
      <vt:lpstr>18_Office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MyPC</cp:lastModifiedBy>
  <cp:revision>48</cp:revision>
  <dcterms:created xsi:type="dcterms:W3CDTF">2020-08-06T11:51:00Z</dcterms:created>
  <dcterms:modified xsi:type="dcterms:W3CDTF">2022-01-10T07:42:41Z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