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57" r:id="rId4"/>
    <p:sldId id="328" r:id="rId5"/>
    <p:sldId id="261" r:id="rId6"/>
    <p:sldId id="329" r:id="rId7"/>
    <p:sldId id="262" r:id="rId8"/>
    <p:sldId id="330" r:id="rId9"/>
    <p:sldId id="263" r:id="rId10"/>
    <p:sldId id="327" r:id="rId11"/>
    <p:sldId id="317" r:id="rId12"/>
    <p:sldId id="324" r:id="rId13"/>
    <p:sldId id="325" r:id="rId14"/>
    <p:sldId id="320" r:id="rId15"/>
    <p:sldId id="331" r:id="rId16"/>
    <p:sldId id="332" r:id="rId17"/>
    <p:sldId id="270" r:id="rId18"/>
    <p:sldId id="333" r:id="rId19"/>
    <p:sldId id="267" r:id="rId20"/>
    <p:sldId id="318" r:id="rId21"/>
    <p:sldId id="271" r:id="rId22"/>
    <p:sldId id="319" r:id="rId23"/>
    <p:sldId id="273" r:id="rId24"/>
    <p:sldId id="326" r:id="rId25"/>
  </p:sldIdLst>
  <p:sldSz cx="12192000" cy="6858000"/>
  <p:notesSz cx="6858000" cy="9144000"/>
  <p:embeddedFontLst>
    <p:embeddedFont>
      <p:font typeface="iCiel Cadena" panose="020B0604020202020204" charset="0"/>
      <p:bold r:id="rId26"/>
    </p:embeddedFont>
    <p:embeddedFont>
      <p:font typeface="Lato" panose="020B060402020202020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Lato bold" panose="020B0604020202020204" charset="0"/>
      <p:bold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9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ũ Nam" initials="VN" lastIdx="4" clrIdx="0">
    <p:extLst>
      <p:ext uri="{19B8F6BF-5375-455C-9EA6-DF929625EA0E}">
        <p15:presenceInfo xmlns:p15="http://schemas.microsoft.com/office/powerpoint/2012/main" userId="17ed5d9f0e16367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864A"/>
    <a:srgbClr val="FFFF66"/>
    <a:srgbClr val="F8F200"/>
    <a:srgbClr val="CC409D"/>
    <a:srgbClr val="AC2E82"/>
    <a:srgbClr val="FFF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82" y="276"/>
      </p:cViewPr>
      <p:guideLst>
        <p:guide pos="3840"/>
        <p:guide pos="39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1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9T15:48:51.977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9T15:48:51.977" idx="2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9T15:48:51.977" idx="3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9T15:48:51.977" idx="4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92342-D5CF-4864-B5FB-149E58D279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E539A9-30A4-4A08-A785-8EFA60D8D9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9ADF5-E27E-4C25-86A8-7B6D65A2D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B8721-8857-4D99-A2AE-D88E9BCB8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7AFE3-FC99-499E-9674-7197285C8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49943"/>
      </p:ext>
    </p:extLst>
  </p:cSld>
  <p:clrMapOvr>
    <a:masterClrMapping/>
  </p:clrMapOvr>
  <p:transition advClick="0" advTm="1077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EC44F-6374-47D4-B31E-B2CEA35C4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8DDCA7-6612-4200-A749-55404F97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553C68-EC4E-4445-8AC3-0B4ECE3E4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3AF2B-32B4-41B3-9B1C-57C3E0B91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8A00C-3FEA-4770-AFDE-19C671632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13286"/>
      </p:ext>
    </p:extLst>
  </p:cSld>
  <p:clrMapOvr>
    <a:masterClrMapping/>
  </p:clrMapOvr>
  <p:transition advClick="0" advTm="1077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A3099C-22C4-43D7-B310-28F169B758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4CC39B-90A2-43D3-AA3B-1ACA2A0B0B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8A15CE-E97B-4EDF-9D39-66D242543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57B26-0B86-4DFC-B1FD-3B82B1197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5270A-4E56-49D6-A08F-D539EC05B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73522"/>
      </p:ext>
    </p:extLst>
  </p:cSld>
  <p:clrMapOvr>
    <a:masterClrMapping/>
  </p:clrMapOvr>
  <p:transition advClick="0" advTm="1077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0F8D0-63FD-47D4-B96D-FA7183E93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F7F2B-828A-4E80-AAE9-FFA24564D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51081-FE0D-419B-B740-1680470A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9841DD-1865-44DD-8A1E-4642C1065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323DF-B635-4CAB-9387-42B29C602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470147"/>
      </p:ext>
    </p:extLst>
  </p:cSld>
  <p:clrMapOvr>
    <a:masterClrMapping/>
  </p:clrMapOvr>
  <p:transition advClick="0" advTm="1077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5ABD8-FE81-4919-B5FA-056158CC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A28C5-F102-47DC-9842-3FDD40E01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CDC97-F969-4E95-9767-13F96A391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FCF26-218F-474B-9454-1C40E71DE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A7718-1B0F-4D80-887D-5B58CFBD2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90501"/>
      </p:ext>
    </p:extLst>
  </p:cSld>
  <p:clrMapOvr>
    <a:masterClrMapping/>
  </p:clrMapOvr>
  <p:transition advClick="0" advTm="1077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322FB-6B93-4BF6-A461-91190B024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1082E-CD6C-4385-AD4B-B520732A90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34A520-2A04-4C6A-93AB-171575402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AD38A3-CA9A-4982-969C-C53586A23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BC20F-EF49-4532-8EE7-47310FBB6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94F5C6-5DE5-4795-A0A5-C02B35BCD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939751"/>
      </p:ext>
    </p:extLst>
  </p:cSld>
  <p:clrMapOvr>
    <a:masterClrMapping/>
  </p:clrMapOvr>
  <p:transition advClick="0" advTm="1077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54CE3-CFA7-4C65-B32A-2DD6836AB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DE8F8-B009-4B50-942A-72C01D871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BA8A05-925A-4BFD-992D-D5043E4DB6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1B0856-2859-441A-AC4A-A909014C50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7EBE06-18ED-48CF-B3CE-9FE025ADE9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5B466F-3068-4AA1-BDF0-C4C96A8D5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7DA9DD-3309-4C45-B1F6-BA3D27671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C65608-13A6-47A2-8A2E-A435E45CF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11245"/>
      </p:ext>
    </p:extLst>
  </p:cSld>
  <p:clrMapOvr>
    <a:masterClrMapping/>
  </p:clrMapOvr>
  <p:transition advClick="0" advTm="1077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DA1D4-4E45-4952-8DC0-E7BF95D81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E04FAF-1EF6-4147-B6EC-2954F9B41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3BB8C-CE5C-4E45-833E-3DE924018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E7F676-A583-4FB0-B710-4BC950C0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95134"/>
      </p:ext>
    </p:extLst>
  </p:cSld>
  <p:clrMapOvr>
    <a:masterClrMapping/>
  </p:clrMapOvr>
  <p:transition advClick="0" advTm="1077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388097-1741-4C49-8BD4-07809EB9C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BBF7F-E5F5-4CC1-BF6E-5E824DC91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B4387-C53A-4B26-A2F2-861F169E1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833704"/>
      </p:ext>
    </p:extLst>
  </p:cSld>
  <p:clrMapOvr>
    <a:masterClrMapping/>
  </p:clrMapOvr>
  <p:transition advClick="0" advTm="1077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615E9-D0AB-4EC1-AABF-DB5B35E0A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B2BB97-6DC5-4EA6-8983-1D2E503B3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084049-C120-444D-96B6-C5F891904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750BC7-D326-4936-ABB0-6D2322337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69A418-638E-4EC2-96AE-5A65B4D6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5DAB1D-CAE5-42E1-965E-804F36D01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01708"/>
      </p:ext>
    </p:extLst>
  </p:cSld>
  <p:clrMapOvr>
    <a:masterClrMapping/>
  </p:clrMapOvr>
  <p:transition advClick="0" advTm="1077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26963-0C2A-477F-9BA8-63FB18142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3F7CFD-6A97-4660-B4DB-B96FF8640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E7A7A-AD15-403B-A950-A8E4C8678E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49EA38-00E5-4D68-8381-445942781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D2D9C3-8195-4557-B7AA-9376838F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9C9FD-3004-41AC-804F-BB4A59492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543480"/>
      </p:ext>
    </p:extLst>
  </p:cSld>
  <p:clrMapOvr>
    <a:masterClrMapping/>
  </p:clrMapOvr>
  <p:transition advClick="0" advTm="1077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>
            <a:extLst>
              <a:ext uri="{FF2B5EF4-FFF2-40B4-BE49-F238E27FC236}">
                <a16:creationId xmlns:a16="http://schemas.microsoft.com/office/drawing/2014/main" id="{8E1BE5AE-0F5D-498E-A797-7340236478DB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1AF473-1E4E-45EC-923B-F9C2AA70A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A5689-FB4F-471B-B788-7BAD3ACD9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FF050-C18B-4C49-8950-413E1404D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BBC50-44FF-4C4C-83BB-73178D04F2B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381BE-CEC5-4BFC-BACB-6453CC98F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FB61B-C189-4FAA-B331-9AFDD831A4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34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77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1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11" Type="http://schemas.openxmlformats.org/officeDocument/2006/relationships/image" Target="../media/image21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1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comments" Target="../comments/comment2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comments" Target="../comments/commen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comments" Target="../comments/comment4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A5B2A3-AAE4-48E6-BB56-349C92EAC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9569" y="1150901"/>
            <a:ext cx="7311688" cy="1461670"/>
          </a:xfrm>
        </p:spPr>
        <p:txBody>
          <a:bodyPr>
            <a:normAutofit fontScale="90000"/>
          </a:bodyPr>
          <a:lstStyle/>
          <a:p>
            <a:r>
              <a:rPr lang="en-US" sz="5400" dirty="0" err="1">
                <a:solidFill>
                  <a:srgbClr val="FFFF2D"/>
                </a:solidFill>
                <a:latin typeface="iCiel Cadena" panose="02000503000000020004" pitchFamily="2" charset="0"/>
              </a:rPr>
              <a:t>Bài</a:t>
            </a:r>
            <a:r>
              <a:rPr lang="en-US" sz="5400" dirty="0">
                <a:solidFill>
                  <a:srgbClr val="FFFF2D"/>
                </a:solidFill>
                <a:latin typeface="iCiel Cadena" panose="02000503000000020004" pitchFamily="2" charset="0"/>
              </a:rPr>
              <a:t> 3: </a:t>
            </a:r>
            <a:r>
              <a:rPr lang="en-US" sz="5400" dirty="0" err="1">
                <a:solidFill>
                  <a:srgbClr val="FFFF2D"/>
                </a:solidFill>
                <a:latin typeface="iCiel Cadena" panose="02000503000000020004" pitchFamily="2" charset="0"/>
              </a:rPr>
              <a:t>Đồ</a:t>
            </a:r>
            <a:r>
              <a:rPr lang="en-US" sz="5400" dirty="0">
                <a:solidFill>
                  <a:srgbClr val="FFFF2D"/>
                </a:solidFill>
                <a:latin typeface="iCiel Cadena" panose="02000503000000020004" pitchFamily="2" charset="0"/>
              </a:rPr>
              <a:t> </a:t>
            </a:r>
            <a:r>
              <a:rPr lang="en-US" sz="5400" dirty="0" err="1">
                <a:solidFill>
                  <a:srgbClr val="FFFF2D"/>
                </a:solidFill>
                <a:latin typeface="iCiel Cadena" panose="02000503000000020004" pitchFamily="2" charset="0"/>
              </a:rPr>
              <a:t>dùng</a:t>
            </a:r>
            <a:r>
              <a:rPr lang="en-US" sz="5400" dirty="0">
                <a:solidFill>
                  <a:srgbClr val="FFFF2D"/>
                </a:solidFill>
                <a:latin typeface="iCiel Cadena" panose="02000503000000020004" pitchFamily="2" charset="0"/>
              </a:rPr>
              <a:t> </a:t>
            </a:r>
            <a:r>
              <a:rPr lang="en-US" sz="5400" dirty="0" err="1">
                <a:solidFill>
                  <a:srgbClr val="FFFF2D"/>
                </a:solidFill>
                <a:latin typeface="iCiel Cadena" panose="02000503000000020004" pitchFamily="2" charset="0"/>
              </a:rPr>
              <a:t>trong</a:t>
            </a:r>
            <a:r>
              <a:rPr lang="en-US" sz="5400" dirty="0">
                <a:solidFill>
                  <a:srgbClr val="FFFF2D"/>
                </a:solidFill>
                <a:latin typeface="iCiel Cadena" panose="02000503000000020004" pitchFamily="2" charset="0"/>
              </a:rPr>
              <a:t> </a:t>
            </a:r>
            <a:r>
              <a:rPr lang="en-US" sz="5400" dirty="0" err="1">
                <a:solidFill>
                  <a:srgbClr val="FFFF2D"/>
                </a:solidFill>
                <a:latin typeface="iCiel Cadena" panose="02000503000000020004" pitchFamily="2" charset="0"/>
              </a:rPr>
              <a:t>nhà</a:t>
            </a:r>
            <a:endParaRPr lang="en-US" sz="5400" dirty="0">
              <a:solidFill>
                <a:srgbClr val="FFFF2D"/>
              </a:solidFill>
              <a:latin typeface="iCiel Cadena" panose="02000503000000020004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524637-72DD-408C-9ECA-6ACDA8910362}"/>
              </a:ext>
            </a:extLst>
          </p:cNvPr>
          <p:cNvSpPr/>
          <p:nvPr/>
        </p:nvSpPr>
        <p:spPr>
          <a:xfrm>
            <a:off x="4227170" y="0"/>
            <a:ext cx="72681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 smtClean="0">
                <a:solidFill>
                  <a:srgbClr val="FFFF00"/>
                </a:solidFill>
                <a:latin typeface="iCiel Cadena" panose="02000503000000020004" pitchFamily="2" charset="0"/>
              </a:rPr>
              <a:t>Tự</a:t>
            </a:r>
            <a:r>
              <a:rPr lang="en-US" sz="4400" dirty="0" smtClean="0">
                <a:solidFill>
                  <a:srgbClr val="FFFF00"/>
                </a:solidFill>
                <a:latin typeface="iCiel Cadena" panose="02000503000000020004" pitchFamily="2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iCiel Cadena" panose="02000503000000020004" pitchFamily="2" charset="0"/>
              </a:rPr>
              <a:t>nhiên</a:t>
            </a:r>
            <a:r>
              <a:rPr lang="en-US" sz="4400" dirty="0" smtClean="0">
                <a:solidFill>
                  <a:srgbClr val="FFFF00"/>
                </a:solidFill>
                <a:latin typeface="iCiel Cadena" panose="02000503000000020004" pitchFamily="2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iCiel Cadena" panose="02000503000000020004" pitchFamily="2" charset="0"/>
              </a:rPr>
              <a:t>và</a:t>
            </a:r>
            <a:r>
              <a:rPr lang="en-US" sz="4400" dirty="0" smtClean="0">
                <a:solidFill>
                  <a:srgbClr val="FFFF00"/>
                </a:solidFill>
                <a:latin typeface="iCiel Cadena" panose="02000503000000020004" pitchFamily="2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iCiel Cadena" panose="02000503000000020004" pitchFamily="2" charset="0"/>
              </a:rPr>
              <a:t>Xã</a:t>
            </a:r>
            <a:r>
              <a:rPr lang="en-US" sz="4400" dirty="0" smtClean="0">
                <a:solidFill>
                  <a:srgbClr val="FFFF00"/>
                </a:solidFill>
                <a:latin typeface="iCiel Cadena" panose="02000503000000020004" pitchFamily="2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iCiel Cadena" panose="02000503000000020004" pitchFamily="2" charset="0"/>
              </a:rPr>
              <a:t>hội</a:t>
            </a:r>
            <a:r>
              <a:rPr lang="en-US" sz="4400" dirty="0" smtClean="0">
                <a:solidFill>
                  <a:srgbClr val="FFFF00"/>
                </a:solidFill>
                <a:latin typeface="iCiel Cadena" panose="02000503000000020004" pitchFamily="2" charset="0"/>
              </a:rPr>
              <a:t/>
            </a:r>
            <a:br>
              <a:rPr lang="en-US" sz="4400" dirty="0" smtClean="0">
                <a:solidFill>
                  <a:srgbClr val="FFFF00"/>
                </a:solidFill>
                <a:latin typeface="iCiel Cadena" panose="02000503000000020004" pitchFamily="2" charset="0"/>
              </a:rPr>
            </a:br>
            <a:r>
              <a:rPr lang="en-US" sz="4400" dirty="0" err="1" smtClean="0">
                <a:solidFill>
                  <a:srgbClr val="FFFF00"/>
                </a:solidFill>
                <a:latin typeface="iCiel Cadena" panose="02000503000000020004" pitchFamily="2" charset="0"/>
              </a:rPr>
              <a:t>Chủ</a:t>
            </a:r>
            <a:r>
              <a:rPr lang="en-US" sz="4400" dirty="0" smtClean="0">
                <a:solidFill>
                  <a:srgbClr val="FFFF00"/>
                </a:solidFill>
                <a:latin typeface="iCiel Cadena" panose="02000503000000020004" pitchFamily="2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iCiel Cadena" panose="02000503000000020004" pitchFamily="2" charset="0"/>
              </a:rPr>
              <a:t>đề</a:t>
            </a:r>
            <a:r>
              <a:rPr lang="en-US" sz="4400" dirty="0">
                <a:solidFill>
                  <a:srgbClr val="FFFF00"/>
                </a:solidFill>
                <a:latin typeface="iCiel Cadena" panose="02000503000000020004" pitchFamily="2" charset="0"/>
              </a:rPr>
              <a:t> 1: Gia </a:t>
            </a:r>
            <a:r>
              <a:rPr lang="en-US" sz="4400" dirty="0" err="1">
                <a:solidFill>
                  <a:srgbClr val="FFFF00"/>
                </a:solidFill>
                <a:latin typeface="iCiel Cadena" panose="02000503000000020004" pitchFamily="2" charset="0"/>
              </a:rPr>
              <a:t>đình</a:t>
            </a:r>
            <a:endParaRPr lang="en-US" sz="4400" dirty="0">
              <a:solidFill>
                <a:srgbClr val="FFFF00"/>
              </a:solidFill>
              <a:latin typeface="iCiel Cadena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576279"/>
      </p:ext>
    </p:extLst>
  </p:cSld>
  <p:clrMapOvr>
    <a:masterClrMapping/>
  </p:clrMapOvr>
  <p:transition advClick="0" advTm="1077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9550DA9-86FB-4DAE-96FF-C97CD6F20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86" y="-962025"/>
            <a:ext cx="7772400" cy="7772400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FFF36E96-7777-4C81-B55E-B50F0DD7C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83" y="4071257"/>
            <a:ext cx="2840697" cy="2205718"/>
          </a:xfrm>
          <a:prstGeom prst="rect">
            <a:avLst/>
          </a:prstGeom>
        </p:spPr>
      </p:pic>
      <p:sp>
        <p:nvSpPr>
          <p:cNvPr id="10" name="Title 3">
            <a:extLst>
              <a:ext uri="{FF2B5EF4-FFF2-40B4-BE49-F238E27FC236}">
                <a16:creationId xmlns:a16="http://schemas.microsoft.com/office/drawing/2014/main" id="{3C9B4409-8141-4209-8A24-4EFB99756E09}"/>
              </a:ext>
            </a:extLst>
          </p:cNvPr>
          <p:cNvSpPr txBox="1">
            <a:spLocks/>
          </p:cNvSpPr>
          <p:nvPr/>
        </p:nvSpPr>
        <p:spPr>
          <a:xfrm>
            <a:off x="3180384" y="2272130"/>
            <a:ext cx="4481403" cy="146167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>
                <a:solidFill>
                  <a:srgbClr val="FFFF2D"/>
                </a:solidFill>
                <a:latin typeface="iCiel Cadena" panose="02000503000000020004" pitchFamily="2" charset="0"/>
              </a:rPr>
              <a:t>Bài 3: </a:t>
            </a:r>
          </a:p>
          <a:p>
            <a:pPr algn="ctr"/>
            <a:r>
              <a:rPr lang="en-US" sz="4000">
                <a:solidFill>
                  <a:srgbClr val="FFFF2D"/>
                </a:solidFill>
                <a:latin typeface="iCiel Cadena" panose="02000503000000020004" pitchFamily="2" charset="0"/>
              </a:rPr>
              <a:t>Đồ dùng trong nhà</a:t>
            </a:r>
            <a:endParaRPr lang="en-US" sz="4000" dirty="0">
              <a:solidFill>
                <a:srgbClr val="FFFF2D"/>
              </a:solidFill>
              <a:latin typeface="iCiel Cadena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504363"/>
      </p:ext>
    </p:extLst>
  </p:cSld>
  <p:clrMapOvr>
    <a:masterClrMapping/>
  </p:clrMapOvr>
  <p:transition advTm="23206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06263D-FC53-4CCF-9BF7-21C7C257C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452" y="2514600"/>
            <a:ext cx="5801096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79459"/>
      </p:ext>
    </p:extLst>
  </p:cSld>
  <p:clrMapOvr>
    <a:masterClrMapping/>
  </p:clrMapOvr>
  <p:transition advClick="0" advTm="5513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F4EC84-49FC-4E46-BF37-65D9A22F3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311" y="1000388"/>
            <a:ext cx="8185244" cy="53536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F870F6-FBB6-41D0-8913-4741A7E6404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631" y="1141181"/>
            <a:ext cx="2302547" cy="21262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0A7234-D0C2-4AFB-8384-89E89CE224E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352" y="3436392"/>
            <a:ext cx="1466958" cy="13041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CE0DAA-55A0-482E-B6FE-D2693BDF16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156" y="2599594"/>
            <a:ext cx="1801797" cy="3429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248B77-7215-47F7-8590-0AABAB8CFE1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46889" y="3881155"/>
            <a:ext cx="299231" cy="6407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DB1B49-933B-45D2-B68C-B3AC1E85B16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002" y="4128720"/>
            <a:ext cx="824503" cy="507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8923B9-F516-498F-83EA-15E7FFC6EBA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81" y="5214900"/>
            <a:ext cx="1801798" cy="10714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A45D83-6C9E-40CF-8E05-9A66AAE4DC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399" y="2847901"/>
            <a:ext cx="1361738" cy="3429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2092DB-CB4E-4AF9-895C-7A85724C5BF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040" y="3881155"/>
            <a:ext cx="1070367" cy="233607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48D0969E-E4A5-415D-8153-2BE2CD26D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084" y="6092198"/>
            <a:ext cx="1427956" cy="635263"/>
          </a:xfrm>
        </p:spPr>
        <p:txBody>
          <a:bodyPr>
            <a:normAutofit/>
          </a:bodyPr>
          <a:lstStyle/>
          <a:p>
            <a:r>
              <a:rPr lang="en-US" sz="1800" dirty="0" err="1">
                <a:latin typeface="Lato bold" panose="020F0802020204030203" pitchFamily="34" charset="0"/>
                <a:cs typeface="Lato bold" panose="020F0802020204030203" pitchFamily="34" charset="0"/>
              </a:rPr>
              <a:t>Mẹ</a:t>
            </a:r>
            <a:r>
              <a:rPr lang="en-US" sz="1800" dirty="0">
                <a:latin typeface="Lato bold" panose="020F0802020204030203" pitchFamily="34" charset="0"/>
                <a:cs typeface="Lato bold" panose="020F0802020204030203" pitchFamily="34" charset="0"/>
              </a:rPr>
              <a:t> Minh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F9E014E-E008-4C65-9BA5-5A8200C90CDE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646" y="3935552"/>
            <a:ext cx="1170909" cy="75708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3B47C2B-E78C-4B64-B103-9B97FE366B22}"/>
              </a:ext>
            </a:extLst>
          </p:cNvPr>
          <p:cNvSpPr/>
          <p:nvPr/>
        </p:nvSpPr>
        <p:spPr>
          <a:xfrm>
            <a:off x="6564723" y="6169386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Lato bold" panose="020F0802020204030203" pitchFamily="34" charset="0"/>
                <a:cs typeface="Lato bold" panose="020F0802020204030203" pitchFamily="34" charset="0"/>
              </a:rPr>
              <a:t> Minh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D39C9F-F426-4435-8FA3-1C8B1DAB98C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439" y="4364590"/>
            <a:ext cx="1086950" cy="75708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125EF3B-B8A5-451D-9B05-E217E94858EB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3" y="767707"/>
            <a:ext cx="474703" cy="6816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6784730"/>
      </p:ext>
    </p:extLst>
  </p:cSld>
  <p:clrMapOvr>
    <a:masterClrMapping/>
  </p:clrMapOvr>
  <p:transition advClick="0" advTm="178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09E3BA8-7EDE-4C00-A29B-802F3EA30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311" y="1000388"/>
            <a:ext cx="8185244" cy="53536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B872F0-13ED-4303-9275-6D10D615A0A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631" y="1141181"/>
            <a:ext cx="2302547" cy="21262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335BF0-ED1D-4F66-AEA7-FE89BA113F7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352" y="3436392"/>
            <a:ext cx="1466958" cy="13041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BEED5F-55C9-43D7-A99C-5789D2BF9F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156" y="2599594"/>
            <a:ext cx="1801797" cy="3429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0C9D1A-1BC3-4C0E-89B8-5FC27F42890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46889" y="3881155"/>
            <a:ext cx="299231" cy="6407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75FFCC-1FB0-4C09-8774-BA979647BC3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002" y="4128720"/>
            <a:ext cx="824503" cy="50759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A61125-5FBA-4421-89EA-ED9190F3AF6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81" y="5214900"/>
            <a:ext cx="1801798" cy="10714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E55A5DE-54B1-4E95-99BE-D29231F938F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399" y="2847901"/>
            <a:ext cx="1361738" cy="3429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320EA7-2887-4EC2-8F6A-C91B5C701DC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040" y="3881155"/>
            <a:ext cx="1070367" cy="2336076"/>
          </a:xfrm>
          <a:prstGeom prst="rect">
            <a:avLst/>
          </a:prstGeom>
        </p:spPr>
      </p:pic>
      <p:sp>
        <p:nvSpPr>
          <p:cNvPr id="17" name="Title 14">
            <a:extLst>
              <a:ext uri="{FF2B5EF4-FFF2-40B4-BE49-F238E27FC236}">
                <a16:creationId xmlns:a16="http://schemas.microsoft.com/office/drawing/2014/main" id="{FA6F8908-BA4B-4172-9354-95902B412951}"/>
              </a:ext>
            </a:extLst>
          </p:cNvPr>
          <p:cNvSpPr txBox="1">
            <a:spLocks/>
          </p:cNvSpPr>
          <p:nvPr/>
        </p:nvSpPr>
        <p:spPr>
          <a:xfrm>
            <a:off x="4937084" y="6092198"/>
            <a:ext cx="1427956" cy="635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800" dirty="0">
              <a:latin typeface="Lato bold" panose="020F0802020204030203" pitchFamily="34" charset="0"/>
              <a:cs typeface="Lato bold" panose="020F0802020204030203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AAE4D17-EE31-4AEE-9BD5-53DBE4714AEC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646" y="3935552"/>
            <a:ext cx="1170909" cy="75708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B0F67F6-975B-4EDD-B6A7-FB56407DEAA6}"/>
              </a:ext>
            </a:extLst>
          </p:cNvPr>
          <p:cNvSpPr/>
          <p:nvPr/>
        </p:nvSpPr>
        <p:spPr>
          <a:xfrm>
            <a:off x="6564723" y="6169386"/>
            <a:ext cx="240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421E3D1-3BC6-4273-B13A-1944A3D0751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439" y="4364590"/>
            <a:ext cx="1086950" cy="7570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9840C87-2DE6-4635-BC10-B5F8ED8EDB75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074" y="2548047"/>
            <a:ext cx="2657706" cy="9746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E83E71-2EC5-4AEE-B01B-2FEEBE655D05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641" y="2205521"/>
            <a:ext cx="1652583" cy="6120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E778A8F-C08A-4B86-9A23-088F94A505B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3" y="767707"/>
            <a:ext cx="474703" cy="6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9933"/>
      </p:ext>
    </p:extLst>
  </p:cSld>
  <p:clrMapOvr>
    <a:masterClrMapping/>
  </p:clrMapOvr>
  <p:transition advClick="0" advTm="11132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025853-4CD7-42B5-AEEE-8F49C4BCF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311" y="1000388"/>
            <a:ext cx="8185244" cy="53536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49FB3AB-3E97-41D0-A282-E82B5F6703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631" y="1141181"/>
            <a:ext cx="2302547" cy="21262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3EC5D4C-456A-44F8-BFF8-7E01A06A7BB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352" y="3436392"/>
            <a:ext cx="1466958" cy="13041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5E3763-AF04-4D42-9394-7E2FCD5874C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81421" y="3876351"/>
            <a:ext cx="299231" cy="6407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90A5AC-452C-4869-99CC-81D2D24C51B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002" y="4128720"/>
            <a:ext cx="824503" cy="50759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44C46C-0C32-44A2-A690-BFB2862FFBA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646" y="3935552"/>
            <a:ext cx="1170909" cy="7570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B365F8-EB33-4CBC-8CD5-2079840C719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439" y="4364590"/>
            <a:ext cx="1086950" cy="7570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C8A0174-53D2-4974-8917-F25FB4F1FA57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81" y="5214900"/>
            <a:ext cx="1801798" cy="10714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1BAA04C-5C9F-450C-898D-DBB4B054E0CE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3" y="767707"/>
            <a:ext cx="474703" cy="681674"/>
          </a:xfrm>
          <a:prstGeom prst="rect">
            <a:avLst/>
          </a:prstGeom>
        </p:spPr>
      </p:pic>
      <p:sp>
        <p:nvSpPr>
          <p:cNvPr id="27" name="Title 26">
            <a:extLst>
              <a:ext uri="{FF2B5EF4-FFF2-40B4-BE49-F238E27FC236}">
                <a16:creationId xmlns:a16="http://schemas.microsoft.com/office/drawing/2014/main" id="{40CF6B25-C178-4BC5-A43E-F9270589A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458" y="3086317"/>
            <a:ext cx="2438542" cy="1176207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Tủ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lạnh</a:t>
            </a:r>
            <a:endParaRPr lang="en-US" sz="3600" dirty="0">
              <a:solidFill>
                <a:schemeClr val="accent6">
                  <a:lumMod val="75000"/>
                </a:schemeClr>
              </a:solidFill>
              <a:latin typeface="r0c0i Linotte" pitchFamily="2" charset="0"/>
              <a:cs typeface="Lato bold" panose="020F080202020403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AE04378-004C-4DB8-BFD7-C49CC1EA33AC}"/>
              </a:ext>
            </a:extLst>
          </p:cNvPr>
          <p:cNvSpPr/>
          <p:nvPr/>
        </p:nvSpPr>
        <p:spPr>
          <a:xfrm>
            <a:off x="9820504" y="3238753"/>
            <a:ext cx="26522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Chai </a:t>
            </a:r>
            <a:r>
              <a:rPr lang="en-US" sz="36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nước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rửa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bát</a:t>
            </a:r>
            <a:endParaRPr lang="en-US" sz="3600" dirty="0">
              <a:latin typeface="r0c0i Linotte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5CB0F0E-8F35-486E-96B5-CDCBED987D93}"/>
              </a:ext>
            </a:extLst>
          </p:cNvPr>
          <p:cNvSpPr/>
          <p:nvPr/>
        </p:nvSpPr>
        <p:spPr>
          <a:xfrm>
            <a:off x="10079601" y="3337742"/>
            <a:ext cx="19234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Giá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để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bát</a:t>
            </a:r>
            <a:endParaRPr lang="en-US" sz="3200" dirty="0">
              <a:latin typeface="r0c0i Linotte" pitchFamily="2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5165583-EBFC-42F6-B565-302FBD7BD8B9}"/>
              </a:ext>
            </a:extLst>
          </p:cNvPr>
          <p:cNvSpPr/>
          <p:nvPr/>
        </p:nvSpPr>
        <p:spPr>
          <a:xfrm>
            <a:off x="10446770" y="3536721"/>
            <a:ext cx="13730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Rổ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rau</a:t>
            </a:r>
            <a:endParaRPr lang="en-US" sz="3200" dirty="0">
              <a:latin typeface="r0c0i Linotte" pitchFamily="2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EE7C18B-4D66-4086-8E4A-2B954638C0BA}"/>
              </a:ext>
            </a:extLst>
          </p:cNvPr>
          <p:cNvSpPr/>
          <p:nvPr/>
        </p:nvSpPr>
        <p:spPr>
          <a:xfrm>
            <a:off x="10199829" y="3261524"/>
            <a:ext cx="16829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Lò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vi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sóng</a:t>
            </a:r>
            <a:endParaRPr lang="en-US" sz="3200" dirty="0">
              <a:latin typeface="r0c0i Linotte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4BD4A4-5B2C-41D3-8A3B-286440C49B92}"/>
              </a:ext>
            </a:extLst>
          </p:cNvPr>
          <p:cNvSpPr/>
          <p:nvPr/>
        </p:nvSpPr>
        <p:spPr>
          <a:xfrm>
            <a:off x="10182017" y="3536720"/>
            <a:ext cx="181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Chạn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bát</a:t>
            </a:r>
            <a:endParaRPr lang="en-US" sz="3200" dirty="0">
              <a:latin typeface="r0c0i Linotte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18032-CEB8-49CB-BD79-8C7A2B527DD0}"/>
              </a:ext>
            </a:extLst>
          </p:cNvPr>
          <p:cNvSpPr/>
          <p:nvPr/>
        </p:nvSpPr>
        <p:spPr>
          <a:xfrm>
            <a:off x="9893836" y="3237402"/>
            <a:ext cx="24385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Bình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n</a:t>
            </a:r>
            <a:r>
              <a:rPr lang="vi-VN" sz="32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ư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ớc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</a:p>
          <a:p>
            <a:pPr algn="ctr"/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và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cốc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n</a:t>
            </a:r>
            <a:r>
              <a:rPr lang="vi-VN" sz="32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ư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ớc</a:t>
            </a:r>
            <a:endParaRPr lang="en-US" sz="3200" dirty="0">
              <a:latin typeface="r0c0i Linotte" pitchFamily="2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4DC89CD-5C1F-455D-85C6-B153C122EC68}"/>
              </a:ext>
            </a:extLst>
          </p:cNvPr>
          <p:cNvSpPr/>
          <p:nvPr/>
        </p:nvSpPr>
        <p:spPr>
          <a:xfrm>
            <a:off x="10466542" y="3676636"/>
            <a:ext cx="1431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Bếp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75000"/>
                  </a:schemeClr>
                </a:solidFill>
                <a:latin typeface="r0c0i Linotte" pitchFamily="2" charset="0"/>
                <a:cs typeface="Lato bold" panose="020F0802020204030203" pitchFamily="34" charset="0"/>
              </a:rPr>
              <a:t>ga</a:t>
            </a:r>
            <a:endParaRPr lang="en-US" sz="3200" dirty="0">
              <a:latin typeface="r0c0i Linotte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6C98D9-B70C-465E-8072-A99C1658D58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156" y="2599594"/>
            <a:ext cx="1801797" cy="3429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7944950"/>
      </p:ext>
    </p:extLst>
  </p:cSld>
  <p:clrMapOvr>
    <a:masterClrMapping/>
  </p:clrMapOvr>
  <p:transition advTm="7596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26289 -0.1134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38" y="-567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1375 -0.0935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467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81481E-6 L -0.03477 -0.07129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-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7 L -0.17057 -0.1215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6088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-0.25417 -0.1053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527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6 L -0.19753 0.19629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3" y="981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1 0.00162 L -0.2332 -0.16991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8588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-0.21693 -0.32385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46" y="-16204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  <p:bldP spid="32" grpId="0" build="allAtOnce"/>
      <p:bldP spid="34" grpId="0"/>
      <p:bldP spid="34" grpId="1"/>
      <p:bldP spid="35" grpId="0"/>
      <p:bldP spid="35" grpId="1"/>
      <p:bldP spid="3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228600"/>
            <a:ext cx="6315468" cy="6357257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029200" y="6096000"/>
            <a:ext cx="2971800" cy="6096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Phòng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khách</a:t>
            </a:r>
            <a:endParaRPr lang="vi-VN" sz="3200" b="1" dirty="0">
              <a:solidFill>
                <a:schemeClr val="bg1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 rot="680801">
            <a:off x="4067695" y="3941073"/>
            <a:ext cx="1143000" cy="381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ight Arrow 4"/>
          <p:cNvSpPr/>
          <p:nvPr/>
        </p:nvSpPr>
        <p:spPr>
          <a:xfrm rot="680801">
            <a:off x="7353262" y="1662329"/>
            <a:ext cx="663536" cy="3217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ight Arrow 5"/>
          <p:cNvSpPr/>
          <p:nvPr/>
        </p:nvSpPr>
        <p:spPr>
          <a:xfrm rot="8629142">
            <a:off x="4298199" y="2527028"/>
            <a:ext cx="663536" cy="3217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Right Arrow 6"/>
          <p:cNvSpPr/>
          <p:nvPr/>
        </p:nvSpPr>
        <p:spPr>
          <a:xfrm rot="9653817">
            <a:off x="5444583" y="1166517"/>
            <a:ext cx="663536" cy="3217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Right Arrow 7"/>
          <p:cNvSpPr/>
          <p:nvPr/>
        </p:nvSpPr>
        <p:spPr>
          <a:xfrm rot="680801">
            <a:off x="6273569" y="2881529"/>
            <a:ext cx="663536" cy="3217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1E30EB-A605-484D-A6D0-4A88820AD0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079" y="387871"/>
            <a:ext cx="356027" cy="68167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53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òng ngủ.PNG"/>
          <p:cNvPicPr>
            <a:picLocks noChangeAspect="1"/>
          </p:cNvPicPr>
          <p:nvPr/>
        </p:nvPicPr>
        <p:blipFill>
          <a:blip r:embed="rId3" cstate="print"/>
          <a:srcRect t="766"/>
          <a:stretch>
            <a:fillRect/>
          </a:stretch>
        </p:blipFill>
        <p:spPr>
          <a:xfrm rot="21480000">
            <a:off x="3172920" y="243909"/>
            <a:ext cx="6191264" cy="6043457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953000" y="5638800"/>
            <a:ext cx="2971800" cy="6096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Phòng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ngủ</a:t>
            </a:r>
            <a:endParaRPr lang="vi-VN" sz="32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1E30EB-A605-484D-A6D0-4A88820AD0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381000"/>
            <a:ext cx="356027" cy="681674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19040152">
            <a:off x="3374518" y="4287789"/>
            <a:ext cx="794764" cy="3744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ight Arrow 5"/>
          <p:cNvSpPr/>
          <p:nvPr/>
        </p:nvSpPr>
        <p:spPr>
          <a:xfrm rot="1336918">
            <a:off x="5527720" y="2422693"/>
            <a:ext cx="794764" cy="3744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Right Arrow 6"/>
          <p:cNvSpPr/>
          <p:nvPr/>
        </p:nvSpPr>
        <p:spPr>
          <a:xfrm rot="6839744">
            <a:off x="8241075" y="1242546"/>
            <a:ext cx="794764" cy="3744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custDataLst>
      <p:tags r:id="rId1"/>
    </p:custDataLst>
  </p:cSld>
  <p:clrMapOvr>
    <a:masterClrMapping/>
  </p:clrMapOvr>
  <p:transition advTm="203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1E30EB-A605-484D-A6D0-4A88820AD0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609600"/>
            <a:ext cx="356027" cy="681674"/>
          </a:xfrm>
          <a:prstGeom prst="rect">
            <a:avLst/>
          </a:prstGeom>
        </p:spPr>
      </p:pic>
      <p:pic>
        <p:nvPicPr>
          <p:cNvPr id="3" name="Picture 2" descr="nhà tắ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120000">
            <a:off x="3228575" y="537759"/>
            <a:ext cx="5734851" cy="5782482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572000" y="5786504"/>
            <a:ext cx="3200400" cy="6096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bg1"/>
                </a:solidFill>
              </a:rPr>
              <a:t>Phòng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vệ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err="1">
                <a:solidFill>
                  <a:schemeClr val="bg1"/>
                </a:solidFill>
              </a:rPr>
              <a:t>sinh</a:t>
            </a:r>
            <a:endParaRPr lang="vi-VN" sz="3200" b="1" dirty="0">
              <a:solidFill>
                <a:schemeClr val="bg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5144094">
            <a:off x="7722065" y="2375556"/>
            <a:ext cx="7620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ight Arrow 5"/>
          <p:cNvSpPr/>
          <p:nvPr/>
        </p:nvSpPr>
        <p:spPr>
          <a:xfrm rot="9630965">
            <a:off x="5058213" y="880352"/>
            <a:ext cx="7620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Right Arrow 6"/>
          <p:cNvSpPr/>
          <p:nvPr/>
        </p:nvSpPr>
        <p:spPr>
          <a:xfrm rot="9630965">
            <a:off x="4061963" y="2281046"/>
            <a:ext cx="464960" cy="21992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Right Arrow 7"/>
          <p:cNvSpPr/>
          <p:nvPr/>
        </p:nvSpPr>
        <p:spPr>
          <a:xfrm rot="20063334">
            <a:off x="4067043" y="5026517"/>
            <a:ext cx="7620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ight Arrow 8"/>
          <p:cNvSpPr/>
          <p:nvPr/>
        </p:nvSpPr>
        <p:spPr>
          <a:xfrm rot="19396575">
            <a:off x="3215911" y="4388574"/>
            <a:ext cx="7620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ight Arrow 9"/>
          <p:cNvSpPr/>
          <p:nvPr/>
        </p:nvSpPr>
        <p:spPr>
          <a:xfrm rot="9630965">
            <a:off x="5210614" y="1947152"/>
            <a:ext cx="7620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custDataLst>
      <p:tags r:id="rId1"/>
    </p:custDataLst>
  </p:cSld>
  <p:clrMapOvr>
    <a:masterClrMapping/>
  </p:clrMapOvr>
  <p:transition advTm="2501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045029"/>
            <a:ext cx="11353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r0c0i Linotte" pitchFamily="2" charset="0"/>
                <a:cs typeface="Arial" pitchFamily="34" charset="0"/>
              </a:rPr>
              <a:t>Kết</a:t>
            </a:r>
            <a:r>
              <a:rPr lang="en-US" sz="4400" b="1" dirty="0">
                <a:solidFill>
                  <a:srgbClr val="FF0000"/>
                </a:solidFill>
                <a:latin typeface="r0c0i Linotte" pitchFamily="2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r0c0i Linotte" pitchFamily="2" charset="0"/>
                <a:cs typeface="Arial" pitchFamily="34" charset="0"/>
              </a:rPr>
              <a:t>luận</a:t>
            </a:r>
            <a:r>
              <a:rPr lang="en-US" sz="4400" b="1" dirty="0">
                <a:solidFill>
                  <a:srgbClr val="FF0000"/>
                </a:solidFill>
                <a:latin typeface="r0c0i Linotte" pitchFamily="2" charset="0"/>
                <a:cs typeface="Arial" pitchFamily="34" charset="0"/>
              </a:rPr>
              <a:t>:</a:t>
            </a:r>
          </a:p>
          <a:p>
            <a:pPr algn="ctr"/>
            <a:r>
              <a:rPr lang="en-US" sz="4400" b="1" dirty="0">
                <a:solidFill>
                  <a:srgbClr val="FF0000"/>
                </a:solidFill>
                <a:latin typeface="r0c0i Linotte" pitchFamily="2" charset="0"/>
                <a:cs typeface="Arial" pitchFamily="34" charset="0"/>
              </a:rPr>
              <a:t>  </a:t>
            </a:r>
          </a:p>
          <a:p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Gia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đình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nào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cũng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đồ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dùng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để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sử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dụng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sinh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hoạt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hằng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ngày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.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Mỗi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loại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đồ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dùng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chức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năng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khác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r0c0i Linotte" pitchFamily="2" charset="0"/>
              </a:rPr>
              <a:t>nhau</a:t>
            </a:r>
            <a:r>
              <a:rPr lang="en-US" sz="4000" dirty="0">
                <a:solidFill>
                  <a:srgbClr val="0070C0"/>
                </a:solidFill>
                <a:latin typeface="r0c0i Linotte" pitchFamily="2" charset="0"/>
              </a:rPr>
              <a:t>.</a:t>
            </a:r>
            <a:endParaRPr lang="vi-VN" sz="4000" dirty="0">
              <a:solidFill>
                <a:srgbClr val="0070C0"/>
              </a:solidFill>
            </a:endParaRPr>
          </a:p>
          <a:p>
            <a:pPr algn="ctr"/>
            <a:endParaRPr lang="en-US" sz="4400" b="1" dirty="0">
              <a:solidFill>
                <a:srgbClr val="FF0000"/>
              </a:solidFill>
              <a:latin typeface="r0c0i Linotte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 advTm="17019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36E3A1-E470-45F0-8A84-00BE7C705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2457" y="1449381"/>
            <a:ext cx="5199902" cy="42783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A6A7CC-C0D7-4E50-9552-7567E7880E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3471" y="1296980"/>
            <a:ext cx="5957873" cy="49019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6FADAD-FE8F-431B-AE88-F5735A192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588" y="825748"/>
            <a:ext cx="10515600" cy="623633"/>
          </a:xfrm>
        </p:spPr>
        <p:txBody>
          <a:bodyPr>
            <a:normAutofit/>
          </a:bodyPr>
          <a:lstStyle/>
          <a:p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Minh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và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em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gái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đang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làm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gì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?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Nêu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tác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dụng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của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việc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làm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" panose="020F0502020204030203" pitchFamily="34" charset="0"/>
              </a:rPr>
              <a:t>đó</a:t>
            </a:r>
            <a:r>
              <a:rPr lang="en-US" sz="1800" b="1" dirty="0">
                <a:latin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1E30EB-A605-484D-A6D0-4A88820AD05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3" y="767707"/>
            <a:ext cx="474703" cy="6816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2694239"/>
      </p:ext>
    </p:extLst>
  </p:cSld>
  <p:clrMapOvr>
    <a:masterClrMapping/>
  </p:clrMapOvr>
  <p:transition advTm="12470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1351CDA9-FC70-4B2D-9798-B079F10503B5}"/>
              </a:ext>
            </a:extLst>
          </p:cNvPr>
          <p:cNvSpPr/>
          <p:nvPr/>
        </p:nvSpPr>
        <p:spPr>
          <a:xfrm>
            <a:off x="6953995" y="3977634"/>
            <a:ext cx="4341192" cy="241010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“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Miệng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tròn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lòng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trắng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</a:b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cơm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thịt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rau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hằng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ngày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.”</a:t>
            </a: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C9BB6ABA-AEA8-42A3-BB52-304776C26A61}"/>
              </a:ext>
            </a:extLst>
          </p:cNvPr>
          <p:cNvSpPr/>
          <p:nvPr/>
        </p:nvSpPr>
        <p:spPr>
          <a:xfrm>
            <a:off x="896812" y="3989289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cs typeface="Lato" panose="020F0502020204030203" pitchFamily="34" charset="0"/>
              </a:rPr>
              <a:t>“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la 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lánh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Treo ở </a:t>
            </a:r>
            <a:r>
              <a:rPr lang="en-US" sz="2800" b="1" dirty="0" err="1">
                <a:cs typeface="Lato" panose="020F0502020204030203" pitchFamily="34" charset="0"/>
              </a:rPr>
              <a:t>trên</a:t>
            </a:r>
            <a:r>
              <a:rPr lang="en-US" sz="2800" b="1" dirty="0">
                <a:cs typeface="Lato" panose="020F0502020204030203" pitchFamily="34" charset="0"/>
              </a:rPr>
              <a:t> t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endParaRPr lang="en-US" sz="2800" b="1" dirty="0"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ớc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khi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đến</a:t>
            </a:r>
            <a:r>
              <a:rPr lang="en-US" sz="2800" b="1" dirty="0">
                <a:cs typeface="Lato" panose="020F0502020204030203" pitchFamily="34" charset="0"/>
              </a:rPr>
              <a:t> 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err="1">
                <a:cs typeface="Lato" panose="020F0502020204030203" pitchFamily="34" charset="0"/>
              </a:rPr>
              <a:t>Bé</a:t>
            </a:r>
            <a:r>
              <a:rPr lang="en-US" sz="2800" b="1">
                <a:cs typeface="Lato" panose="020F0502020204030203" pitchFamily="34" charset="0"/>
              </a:rPr>
              <a:t> soi chải </a:t>
            </a:r>
            <a:r>
              <a:rPr lang="en-US" sz="2800" b="1" dirty="0" err="1">
                <a:cs typeface="Lato" panose="020F0502020204030203" pitchFamily="34" charset="0"/>
              </a:rPr>
              <a:t>tóc</a:t>
            </a:r>
            <a:r>
              <a:rPr lang="en-US" sz="2800" b="1" dirty="0">
                <a:cs typeface="Lato" panose="020F0502020204030203" pitchFamily="34" charset="0"/>
              </a:rPr>
              <a:t>.”</a:t>
            </a:r>
          </a:p>
        </p:txBody>
      </p:sp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E7C24212-4D9E-4274-98B5-B0E82271EC89}"/>
              </a:ext>
            </a:extLst>
          </p:cNvPr>
          <p:cNvSpPr/>
          <p:nvPr/>
        </p:nvSpPr>
        <p:spPr>
          <a:xfrm>
            <a:off x="6953994" y="1028718"/>
            <a:ext cx="4341193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“Ai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muốn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chân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sạch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dùng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đến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Nhưng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phải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một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thế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nhỉ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?”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2" name="Rectangle: Rounded Corners 1">
            <a:hlinkClick r:id="rId5" action="ppaction://hlinksldjump"/>
            <a:extLst>
              <a:ext uri="{FF2B5EF4-FFF2-40B4-BE49-F238E27FC236}">
                <a16:creationId xmlns:a16="http://schemas.microsoft.com/office/drawing/2014/main" id="{ECAC0788-9885-4111-A501-9FE6F6096BDD}"/>
              </a:ext>
            </a:extLst>
          </p:cNvPr>
          <p:cNvSpPr/>
          <p:nvPr/>
        </p:nvSpPr>
        <p:spPr>
          <a:xfrm>
            <a:off x="896812" y="1028718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“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Cái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sừng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sững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Đứng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ở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góc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nhà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Bé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mở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cửa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ra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Lấy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quần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áo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đẹp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.”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A244E97-E48A-4E14-9E1F-918953951FF0}"/>
              </a:ext>
            </a:extLst>
          </p:cNvPr>
          <p:cNvSpPr/>
          <p:nvPr/>
        </p:nvSpPr>
        <p:spPr>
          <a:xfrm>
            <a:off x="502247" y="741404"/>
            <a:ext cx="5529717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55FEAE1-94F5-4463-A07D-75B0D65C6E9E}"/>
              </a:ext>
            </a:extLst>
          </p:cNvPr>
          <p:cNvSpPr/>
          <p:nvPr/>
        </p:nvSpPr>
        <p:spPr>
          <a:xfrm>
            <a:off x="6160037" y="741404"/>
            <a:ext cx="5529716" cy="277053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/>
              <a:t>2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3B9FB42-C00B-4BD3-88D8-F81E3C10A6E2}"/>
              </a:ext>
            </a:extLst>
          </p:cNvPr>
          <p:cNvSpPr/>
          <p:nvPr/>
        </p:nvSpPr>
        <p:spPr>
          <a:xfrm>
            <a:off x="461313" y="3677794"/>
            <a:ext cx="5529717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04EAFB-DA3B-43D9-A070-7877A495F648}"/>
              </a:ext>
            </a:extLst>
          </p:cNvPr>
          <p:cNvSpPr/>
          <p:nvPr/>
        </p:nvSpPr>
        <p:spPr>
          <a:xfrm>
            <a:off x="6160037" y="3677794"/>
            <a:ext cx="5529716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74862059"/>
      </p:ext>
    </p:extLst>
  </p:cSld>
  <p:clrMapOvr>
    <a:masterClrMapping/>
  </p:clrMapOvr>
  <p:transition advClick="0" advTm="21581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21" grpId="0" animBg="1"/>
      <p:bldP spid="22" grpId="0" animBg="1"/>
    </p:bldLst>
  </p:timing>
  <p:extLst mod="1">
    <p:ext uri="{E180D4A7-C9FB-4DFB-919C-405C955672EB}">
      <p14:showEvtLst xmlns:p14="http://schemas.microsoft.com/office/powerpoint/2010/main">
        <p14:triggerEvt type="onClick" time="8406" objId="9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3A836F1-629E-4ABE-AA36-BC9F40884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740" y="2514600"/>
            <a:ext cx="705652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26563"/>
      </p:ext>
    </p:extLst>
  </p:cSld>
  <p:clrMapOvr>
    <a:masterClrMapping/>
  </p:clrMapOvr>
  <p:transition advTm="10412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71466AC-87EE-456A-915D-1E5B8F8C6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800" y="4198227"/>
            <a:ext cx="2020559" cy="21031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EF70D3-2CE4-420E-AA87-87DF21216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800" y="1429623"/>
            <a:ext cx="2120126" cy="21380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7D3E6A-6D80-462B-862D-FD0D17E299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754" y="1377840"/>
            <a:ext cx="2120125" cy="22416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8C6B6A-C38E-496B-9A39-166C0E2BFF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921" y="4142741"/>
            <a:ext cx="2162958" cy="215860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68F460-42B2-49DB-BC11-0BC7BE87DE59}"/>
              </a:ext>
            </a:extLst>
          </p:cNvPr>
          <p:cNvSpPr/>
          <p:nvPr/>
        </p:nvSpPr>
        <p:spPr>
          <a:xfrm>
            <a:off x="1828801" y="1221741"/>
            <a:ext cx="3251198" cy="239776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2308333-C894-4450-8135-47630A890030}"/>
              </a:ext>
            </a:extLst>
          </p:cNvPr>
          <p:cNvSpPr/>
          <p:nvPr/>
        </p:nvSpPr>
        <p:spPr>
          <a:xfrm>
            <a:off x="6562267" y="3903587"/>
            <a:ext cx="3393440" cy="239776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FDDA7E-EA40-462A-9DBE-386498DC5A55}"/>
              </a:ext>
            </a:extLst>
          </p:cNvPr>
          <p:cNvSpPr/>
          <p:nvPr/>
        </p:nvSpPr>
        <p:spPr>
          <a:xfrm>
            <a:off x="1828801" y="4023164"/>
            <a:ext cx="3251199" cy="239776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28F35E-A401-41F5-817A-ECB693E2F03E}"/>
              </a:ext>
            </a:extLst>
          </p:cNvPr>
          <p:cNvSpPr/>
          <p:nvPr/>
        </p:nvSpPr>
        <p:spPr>
          <a:xfrm>
            <a:off x="6562267" y="1221741"/>
            <a:ext cx="3393440" cy="239776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970EEF1-2949-434E-846C-72C390536CF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56" y="818903"/>
            <a:ext cx="510744" cy="52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69473"/>
      </p:ext>
    </p:extLst>
  </p:cSld>
  <p:clrMapOvr>
    <a:masterClrMapping/>
  </p:clrMapOvr>
  <p:transition advClick="0" advTm="13587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  <p:extLst mod="1">
    <p:ext uri="{E180D4A7-C9FB-4DFB-919C-405C955672EB}">
      <p14:showEvtLst xmlns:p14="http://schemas.microsoft.com/office/powerpoint/2010/main">
        <p14:triggerEvt type="onClick" time="28421" objId="2"/>
        <p14:triggerEvt type="onClick" time="58540" objId="6"/>
        <p14:triggerEvt type="onClick" time="72196" objId="5"/>
        <p14:triggerEvt type="onClick" time="97108" objId="4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E722CD-0DD0-49C0-8139-E0C4ABD8D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176" y="2514600"/>
            <a:ext cx="6195647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40482"/>
      </p:ext>
    </p:extLst>
  </p:cSld>
  <p:clrMapOvr>
    <a:masterClrMapping/>
  </p:clrMapOvr>
  <p:transition advTm="5164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879945-1CB5-45D2-9D04-154BB06A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018" y="2076183"/>
            <a:ext cx="5311964" cy="3437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D37026-F24E-45BD-9A43-634B7D3129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304" y="1819195"/>
            <a:ext cx="6280858" cy="4064086"/>
          </a:xfrm>
          <a:prstGeom prst="rect">
            <a:avLst/>
          </a:prstGeom>
          <a:effectLst>
            <a:softEdge rad="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FFA8D1-ABAA-4A27-81B7-C980BE4F14D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22" y="761576"/>
            <a:ext cx="646526" cy="6853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EF0507-E3FB-45A3-A787-80638372A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548" y="860715"/>
            <a:ext cx="10515600" cy="487039"/>
          </a:xfrm>
        </p:spPr>
        <p:txBody>
          <a:bodyPr>
            <a:normAutofit/>
          </a:bodyPr>
          <a:lstStyle/>
          <a:p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Gia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đình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em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th</a:t>
            </a:r>
            <a:r>
              <a:rPr lang="vi-VN" sz="1800" b="1" dirty="0">
                <a:latin typeface="Lato bold" panose="020F0802020204030203" pitchFamily="34" charset="0"/>
                <a:cs typeface="Lato bold" panose="020F0802020204030203" pitchFamily="34" charset="0"/>
              </a:rPr>
              <a:t>ư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ờng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làm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gì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để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giữ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gìn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đồ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dùng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?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Nói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lợi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ích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của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việc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làm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 </a:t>
            </a:r>
            <a:r>
              <a:rPr lang="en-US" sz="1800" b="1" dirty="0" err="1">
                <a:latin typeface="Lato" panose="020F0502020204030203" pitchFamily="34" charset="0"/>
                <a:cs typeface="Lato bold" panose="020F0802020204030203" pitchFamily="34" charset="0"/>
              </a:rPr>
              <a:t>đó</a:t>
            </a:r>
            <a:r>
              <a:rPr lang="en-US" sz="1800" b="1" dirty="0">
                <a:latin typeface="Lato" panose="020F0502020204030203" pitchFamily="34" charset="0"/>
                <a:cs typeface="Lato bold" panose="020F0802020204030203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3808363"/>
      </p:ext>
    </p:extLst>
  </p:cSld>
  <p:clrMapOvr>
    <a:masterClrMapping/>
  </p:clrMapOvr>
  <p:transition advTm="11868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1096AA02-592F-47EE-B772-EE5623503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86" y="-153761"/>
            <a:ext cx="12738706" cy="7165522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8357020E-CED8-4AF5-81AC-9EF6C9AE3296}"/>
              </a:ext>
            </a:extLst>
          </p:cNvPr>
          <p:cNvSpPr txBox="1"/>
          <p:nvPr/>
        </p:nvSpPr>
        <p:spPr>
          <a:xfrm>
            <a:off x="1872344" y="434828"/>
            <a:ext cx="9514114" cy="2156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Hẹn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gặp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lại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các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con </a:t>
            </a:r>
          </a:p>
          <a:p>
            <a:pPr algn="ctr">
              <a:lnSpc>
                <a:spcPct val="150000"/>
              </a:lnSpc>
            </a:pP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vào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buổi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học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tiếp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iCiel Cadena" panose="02000503000000020004" pitchFamily="2" charset="0"/>
              </a:rPr>
              <a:t>theo</a:t>
            </a:r>
            <a:r>
              <a:rPr lang="en-US" sz="4800" dirty="0">
                <a:solidFill>
                  <a:srgbClr val="C00000"/>
                </a:solidFill>
                <a:latin typeface="iCiel Cadena" panose="02000503000000020004" pitchFamily="2" charset="0"/>
              </a:rPr>
              <a:t>!</a:t>
            </a:r>
            <a:endParaRPr lang="vi-VN" sz="4800" dirty="0">
              <a:solidFill>
                <a:srgbClr val="C00000"/>
              </a:solidFill>
              <a:latin typeface="iCiel Cadena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297106"/>
      </p:ext>
    </p:extLst>
  </p:cSld>
  <p:clrMapOvr>
    <a:masterClrMapping/>
  </p:clrMapOvr>
  <p:transition advClick="0" advTm="8044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hlinkClick r:id="rId3" action="ppaction://hlinksldjump"/>
            <a:extLst>
              <a:ext uri="{FF2B5EF4-FFF2-40B4-BE49-F238E27FC236}">
                <a16:creationId xmlns:a16="http://schemas.microsoft.com/office/drawing/2014/main" id="{A327019D-2337-44D5-8081-37CC88E7CE0E}"/>
              </a:ext>
            </a:extLst>
          </p:cNvPr>
          <p:cNvSpPr/>
          <p:nvPr/>
        </p:nvSpPr>
        <p:spPr>
          <a:xfrm>
            <a:off x="6966857" y="2337679"/>
            <a:ext cx="3711907" cy="218264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Tủ</a:t>
            </a:r>
            <a:r>
              <a:rPr lang="en-US" sz="3600" b="1" dirty="0"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quần</a:t>
            </a:r>
            <a:r>
              <a:rPr lang="en-US" sz="3600" b="1" dirty="0"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áo</a:t>
            </a:r>
            <a:endParaRPr lang="en-US" sz="3600" b="1" dirty="0">
              <a:latin typeface="r0c0i Linotte" pitchFamily="2" charset="0"/>
              <a:cs typeface="Lato bold" panose="020F0802020204030203" pitchFamily="34" charset="0"/>
            </a:endParaRPr>
          </a:p>
        </p:txBody>
      </p:sp>
      <p:pic>
        <p:nvPicPr>
          <p:cNvPr id="3" name="Picture 2">
            <a:hlinkClick r:id="rId4" action="ppaction://hlinksldjump"/>
            <a:extLst>
              <a:ext uri="{FF2B5EF4-FFF2-40B4-BE49-F238E27FC236}">
                <a16:creationId xmlns:a16="http://schemas.microsoft.com/office/drawing/2014/main" id="{3A5BB026-3F63-4174-B4F4-273D278FD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135" y="955595"/>
            <a:ext cx="3118865" cy="49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99437"/>
      </p:ext>
    </p:extLst>
  </p:cSld>
  <p:clrMapOvr>
    <a:masterClrMapping/>
  </p:clrMapOvr>
  <p:transition advTm="43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1351CDA9-FC70-4B2D-9798-B079F10503B5}"/>
              </a:ext>
            </a:extLst>
          </p:cNvPr>
          <p:cNvSpPr/>
          <p:nvPr/>
        </p:nvSpPr>
        <p:spPr>
          <a:xfrm>
            <a:off x="6953995" y="3977634"/>
            <a:ext cx="4341192" cy="241010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“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Miệng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tròn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lòng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trắng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</a:b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cơm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thịt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rau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hằng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ngày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.”</a:t>
            </a: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C9BB6ABA-AEA8-42A3-BB52-304776C26A61}"/>
              </a:ext>
            </a:extLst>
          </p:cNvPr>
          <p:cNvSpPr/>
          <p:nvPr/>
        </p:nvSpPr>
        <p:spPr>
          <a:xfrm>
            <a:off x="896812" y="3989289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cs typeface="Lato" panose="020F0502020204030203" pitchFamily="34" charset="0"/>
              </a:rPr>
              <a:t>“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la 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lánh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Treo ở </a:t>
            </a:r>
            <a:r>
              <a:rPr lang="en-US" sz="2800" b="1" dirty="0" err="1">
                <a:cs typeface="Lato" panose="020F0502020204030203" pitchFamily="34" charset="0"/>
              </a:rPr>
              <a:t>trên</a:t>
            </a:r>
            <a:r>
              <a:rPr lang="en-US" sz="2800" b="1" dirty="0">
                <a:cs typeface="Lato" panose="020F0502020204030203" pitchFamily="34" charset="0"/>
              </a:rPr>
              <a:t> t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endParaRPr lang="en-US" sz="2800" b="1" dirty="0"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ớc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khi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đến</a:t>
            </a:r>
            <a:r>
              <a:rPr lang="en-US" sz="2800" b="1" dirty="0">
                <a:cs typeface="Lato" panose="020F0502020204030203" pitchFamily="34" charset="0"/>
              </a:rPr>
              <a:t> 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err="1">
                <a:cs typeface="Lato" panose="020F0502020204030203" pitchFamily="34" charset="0"/>
              </a:rPr>
              <a:t>Bé</a:t>
            </a:r>
            <a:r>
              <a:rPr lang="en-US" sz="2800" b="1">
                <a:cs typeface="Lato" panose="020F0502020204030203" pitchFamily="34" charset="0"/>
              </a:rPr>
              <a:t> soi chải </a:t>
            </a:r>
            <a:r>
              <a:rPr lang="en-US" sz="2800" b="1" dirty="0" err="1">
                <a:cs typeface="Lato" panose="020F0502020204030203" pitchFamily="34" charset="0"/>
              </a:rPr>
              <a:t>tóc</a:t>
            </a:r>
            <a:r>
              <a:rPr lang="en-US" sz="2800" b="1" dirty="0">
                <a:cs typeface="Lato" panose="020F0502020204030203" pitchFamily="34" charset="0"/>
              </a:rPr>
              <a:t>.”</a:t>
            </a:r>
          </a:p>
        </p:txBody>
      </p:sp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E7C24212-4D9E-4274-98B5-B0E82271EC89}"/>
              </a:ext>
            </a:extLst>
          </p:cNvPr>
          <p:cNvSpPr/>
          <p:nvPr/>
        </p:nvSpPr>
        <p:spPr>
          <a:xfrm>
            <a:off x="6953994" y="1028718"/>
            <a:ext cx="4341193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“Ai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muốn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chân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sạch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dùng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đến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Nhưng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phải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một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thế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nhỉ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?”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2" name="Rectangle: Rounded Corners 1">
            <a:hlinkClick r:id="rId5" action="ppaction://hlinksldjump"/>
            <a:extLst>
              <a:ext uri="{FF2B5EF4-FFF2-40B4-BE49-F238E27FC236}">
                <a16:creationId xmlns:a16="http://schemas.microsoft.com/office/drawing/2014/main" id="{ECAC0788-9885-4111-A501-9FE6F6096BDD}"/>
              </a:ext>
            </a:extLst>
          </p:cNvPr>
          <p:cNvSpPr/>
          <p:nvPr/>
        </p:nvSpPr>
        <p:spPr>
          <a:xfrm>
            <a:off x="896812" y="1028718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“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Cái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sừng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sững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Đứng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ở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góc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nhà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Bé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mở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cửa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ra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Lấy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quần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áo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đẹp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.”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55FEAE1-94F5-4463-A07D-75B0D65C6E9E}"/>
              </a:ext>
            </a:extLst>
          </p:cNvPr>
          <p:cNvSpPr/>
          <p:nvPr/>
        </p:nvSpPr>
        <p:spPr>
          <a:xfrm>
            <a:off x="6160037" y="757340"/>
            <a:ext cx="5529716" cy="277053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/>
              <a:t>2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3B9FB42-C00B-4BD3-88D8-F81E3C10A6E2}"/>
              </a:ext>
            </a:extLst>
          </p:cNvPr>
          <p:cNvSpPr/>
          <p:nvPr/>
        </p:nvSpPr>
        <p:spPr>
          <a:xfrm>
            <a:off x="378750" y="3677794"/>
            <a:ext cx="5529717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04EAFB-DA3B-43D9-A070-7877A495F648}"/>
              </a:ext>
            </a:extLst>
          </p:cNvPr>
          <p:cNvSpPr/>
          <p:nvPr/>
        </p:nvSpPr>
        <p:spPr>
          <a:xfrm>
            <a:off x="6160037" y="3677794"/>
            <a:ext cx="5529716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95926504"/>
      </p:ext>
    </p:extLst>
  </p:cSld>
  <p:clrMapOvr>
    <a:masterClrMapping/>
  </p:clrMapOvr>
  <p:transition advClick="0" advTm="15126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22" grpId="0" animBg="1"/>
    </p:bldLst>
  </p:timing>
  <p:extLst mod="1">
    <p:ext uri="{E180D4A7-C9FB-4DFB-919C-405C955672EB}">
      <p14:showEvtLst xmlns:p14="http://schemas.microsoft.com/office/powerpoint/2010/main">
        <p14:triggerEvt type="onClick" time="2795" objId="2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63AA53B5-27F5-4B24-8E5E-F8C9640A77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931" y="-272374"/>
            <a:ext cx="6858000" cy="6858000"/>
          </a:xfrm>
          <a:prstGeom prst="rect">
            <a:avLst/>
          </a:prstGeom>
        </p:spPr>
      </p:pic>
      <p:sp>
        <p:nvSpPr>
          <p:cNvPr id="6" name="Oval 5">
            <a:hlinkClick r:id="rId5" action="ppaction://hlinksldjump"/>
            <a:extLst>
              <a:ext uri="{FF2B5EF4-FFF2-40B4-BE49-F238E27FC236}">
                <a16:creationId xmlns:a16="http://schemas.microsoft.com/office/drawing/2014/main" id="{92F45893-049A-4EBC-82B9-87C1BAAA4E95}"/>
              </a:ext>
            </a:extLst>
          </p:cNvPr>
          <p:cNvSpPr/>
          <p:nvPr/>
        </p:nvSpPr>
        <p:spPr>
          <a:xfrm>
            <a:off x="1661808" y="2337679"/>
            <a:ext cx="2722123" cy="218264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err="1">
                <a:latin typeface="r0c0i Linotte" pitchFamily="2" charset="0"/>
                <a:cs typeface="Lato bold" panose="020F0802020204030203" pitchFamily="34" charset="0"/>
              </a:rPr>
              <a:t>Đôi</a:t>
            </a:r>
            <a:r>
              <a:rPr lang="en-US" sz="3600" b="1">
                <a:latin typeface="r0c0i Linotte" pitchFamily="2" charset="0"/>
                <a:cs typeface="Lato bold" panose="020F0802020204030203" pitchFamily="34" charset="0"/>
              </a:rPr>
              <a:t> giày</a:t>
            </a:r>
          </a:p>
          <a:p>
            <a:pPr algn="ctr"/>
            <a:r>
              <a:rPr lang="en-US" sz="3600" b="1">
                <a:latin typeface="r0c0i Linotte" pitchFamily="2" charset="0"/>
                <a:cs typeface="Lato bold" panose="020F0802020204030203" pitchFamily="34" charset="0"/>
              </a:rPr>
              <a:t>đôi dép</a:t>
            </a:r>
            <a:endParaRPr lang="en-US" sz="3600" b="1" dirty="0">
              <a:latin typeface="r0c0i Linotte" pitchFamily="2" charset="0"/>
              <a:cs typeface="Lato bold" panose="020F08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386270"/>
      </p:ext>
    </p:extLst>
  </p:cSld>
  <p:clrMapOvr>
    <a:masterClrMapping/>
  </p:clrMapOvr>
  <p:transition advTm="44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1351CDA9-FC70-4B2D-9798-B079F10503B5}"/>
              </a:ext>
            </a:extLst>
          </p:cNvPr>
          <p:cNvSpPr/>
          <p:nvPr/>
        </p:nvSpPr>
        <p:spPr>
          <a:xfrm>
            <a:off x="6953995" y="3977634"/>
            <a:ext cx="4341192" cy="241010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“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Miệng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tròn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lòng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trắng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</a:b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cơm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thịt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rau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hằng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ngày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.”</a:t>
            </a: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C9BB6ABA-AEA8-42A3-BB52-304776C26A61}"/>
              </a:ext>
            </a:extLst>
          </p:cNvPr>
          <p:cNvSpPr/>
          <p:nvPr/>
        </p:nvSpPr>
        <p:spPr>
          <a:xfrm>
            <a:off x="896812" y="3989289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cs typeface="Lato" panose="020F0502020204030203" pitchFamily="34" charset="0"/>
              </a:rPr>
              <a:t>“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la 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lánh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Treo ở </a:t>
            </a:r>
            <a:r>
              <a:rPr lang="en-US" sz="2800" b="1" dirty="0" err="1">
                <a:cs typeface="Lato" panose="020F0502020204030203" pitchFamily="34" charset="0"/>
              </a:rPr>
              <a:t>trên</a:t>
            </a:r>
            <a:r>
              <a:rPr lang="en-US" sz="2800" b="1" dirty="0">
                <a:cs typeface="Lato" panose="020F0502020204030203" pitchFamily="34" charset="0"/>
              </a:rPr>
              <a:t> t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endParaRPr lang="en-US" sz="2800" b="1" dirty="0"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ớc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khi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đến</a:t>
            </a:r>
            <a:r>
              <a:rPr lang="en-US" sz="2800" b="1" dirty="0">
                <a:cs typeface="Lato" panose="020F0502020204030203" pitchFamily="34" charset="0"/>
              </a:rPr>
              <a:t> 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err="1">
                <a:cs typeface="Lato" panose="020F0502020204030203" pitchFamily="34" charset="0"/>
              </a:rPr>
              <a:t>Bé</a:t>
            </a:r>
            <a:r>
              <a:rPr lang="en-US" sz="2800" b="1">
                <a:cs typeface="Lato" panose="020F0502020204030203" pitchFamily="34" charset="0"/>
              </a:rPr>
              <a:t> soi chải </a:t>
            </a:r>
            <a:r>
              <a:rPr lang="en-US" sz="2800" b="1" dirty="0" err="1">
                <a:cs typeface="Lato" panose="020F0502020204030203" pitchFamily="34" charset="0"/>
              </a:rPr>
              <a:t>tóc</a:t>
            </a:r>
            <a:r>
              <a:rPr lang="en-US" sz="2800" b="1" dirty="0">
                <a:cs typeface="Lato" panose="020F0502020204030203" pitchFamily="34" charset="0"/>
              </a:rPr>
              <a:t>.”</a:t>
            </a:r>
          </a:p>
        </p:txBody>
      </p:sp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E7C24212-4D9E-4274-98B5-B0E82271EC89}"/>
              </a:ext>
            </a:extLst>
          </p:cNvPr>
          <p:cNvSpPr/>
          <p:nvPr/>
        </p:nvSpPr>
        <p:spPr>
          <a:xfrm>
            <a:off x="6953994" y="1028718"/>
            <a:ext cx="4341193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“Ai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muốn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chân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sạch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dùng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đến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Nhưng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phải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một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thế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nhỉ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?”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2" name="Rectangle: Rounded Corners 1">
            <a:hlinkClick r:id="rId5" action="ppaction://hlinksldjump"/>
            <a:extLst>
              <a:ext uri="{FF2B5EF4-FFF2-40B4-BE49-F238E27FC236}">
                <a16:creationId xmlns:a16="http://schemas.microsoft.com/office/drawing/2014/main" id="{ECAC0788-9885-4111-A501-9FE6F6096BDD}"/>
              </a:ext>
            </a:extLst>
          </p:cNvPr>
          <p:cNvSpPr/>
          <p:nvPr/>
        </p:nvSpPr>
        <p:spPr>
          <a:xfrm>
            <a:off x="896812" y="1028718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“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Cái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sừng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sững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Đứng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ở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góc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nhà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Bé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mở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cửa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ra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Lấy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quần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áo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đẹp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.”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3B9FB42-C00B-4BD3-88D8-F81E3C10A6E2}"/>
              </a:ext>
            </a:extLst>
          </p:cNvPr>
          <p:cNvSpPr/>
          <p:nvPr/>
        </p:nvSpPr>
        <p:spPr>
          <a:xfrm>
            <a:off x="302550" y="3677794"/>
            <a:ext cx="5529717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04EAFB-DA3B-43D9-A070-7877A495F648}"/>
              </a:ext>
            </a:extLst>
          </p:cNvPr>
          <p:cNvSpPr/>
          <p:nvPr/>
        </p:nvSpPr>
        <p:spPr>
          <a:xfrm>
            <a:off x="6160037" y="3677794"/>
            <a:ext cx="5529716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85588353"/>
      </p:ext>
    </p:extLst>
  </p:cSld>
  <p:clrMapOvr>
    <a:masterClrMapping/>
  </p:clrMapOvr>
  <p:transition advClick="0" advTm="13175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  <p:extLst mod="1">
    <p:ext uri="{E180D4A7-C9FB-4DFB-919C-405C955672EB}">
      <p14:showEvtLst xmlns:p14="http://schemas.microsoft.com/office/powerpoint/2010/main">
        <p14:triggerEvt type="onClick" time="3184" objId="21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52CA4681-DAD9-4E76-8E33-508125B8E3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922" y="841444"/>
            <a:ext cx="2589178" cy="4751962"/>
          </a:xfrm>
          <a:prstGeom prst="rect">
            <a:avLst/>
          </a:prstGeom>
        </p:spPr>
      </p:pic>
      <p:sp>
        <p:nvSpPr>
          <p:cNvPr id="4" name="Oval 3">
            <a:hlinkClick r:id="rId5" action="ppaction://hlinksldjump"/>
            <a:extLst>
              <a:ext uri="{FF2B5EF4-FFF2-40B4-BE49-F238E27FC236}">
                <a16:creationId xmlns:a16="http://schemas.microsoft.com/office/drawing/2014/main" id="{EAC283F8-1704-4896-8369-B3B8ED2C2F19}"/>
              </a:ext>
            </a:extLst>
          </p:cNvPr>
          <p:cNvSpPr/>
          <p:nvPr/>
        </p:nvSpPr>
        <p:spPr>
          <a:xfrm>
            <a:off x="7956640" y="2337679"/>
            <a:ext cx="2722123" cy="218264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Cái</a:t>
            </a:r>
            <a:r>
              <a:rPr lang="en-US" sz="3600" b="1" dirty="0"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gương</a:t>
            </a:r>
            <a:endParaRPr lang="en-US" sz="3600" b="1" dirty="0">
              <a:latin typeface="r0c0i Linotte" pitchFamily="2" charset="0"/>
              <a:cs typeface="Lato bold" panose="020F08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217752"/>
      </p:ext>
    </p:extLst>
  </p:cSld>
  <p:clrMapOvr>
    <a:masterClrMapping/>
  </p:clrMapOvr>
  <p:transition advTm="328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1351CDA9-FC70-4B2D-9798-B079F10503B5}"/>
              </a:ext>
            </a:extLst>
          </p:cNvPr>
          <p:cNvSpPr/>
          <p:nvPr/>
        </p:nvSpPr>
        <p:spPr>
          <a:xfrm>
            <a:off x="6953995" y="3977634"/>
            <a:ext cx="4341192" cy="241010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“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Miệng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tròn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lòng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trắng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</a:b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cơm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thịt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rau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hằng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cs typeface="Lato" panose="020F0502020204030203" pitchFamily="34" charset="0"/>
              </a:rPr>
              <a:t>ngày</a:t>
            </a:r>
            <a:r>
              <a:rPr lang="en-US" sz="2800" b="1" dirty="0">
                <a:solidFill>
                  <a:srgbClr val="92D050"/>
                </a:solidFill>
                <a:cs typeface="Lato" panose="020F0502020204030203" pitchFamily="34" charset="0"/>
              </a:rPr>
              <a:t>.”</a:t>
            </a: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C9BB6ABA-AEA8-42A3-BB52-304776C26A61}"/>
              </a:ext>
            </a:extLst>
          </p:cNvPr>
          <p:cNvSpPr/>
          <p:nvPr/>
        </p:nvSpPr>
        <p:spPr>
          <a:xfrm>
            <a:off x="896812" y="3989289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cs typeface="Lato" panose="020F0502020204030203" pitchFamily="34" charset="0"/>
              </a:rPr>
              <a:t>“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la </a:t>
            </a:r>
            <a:r>
              <a:rPr lang="en-US" sz="2800" b="1" dirty="0" err="1">
                <a:cs typeface="Lato" panose="020F0502020204030203" pitchFamily="34" charset="0"/>
              </a:rPr>
              <a:t>lấp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lánh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Treo ở </a:t>
            </a:r>
            <a:r>
              <a:rPr lang="en-US" sz="2800" b="1" dirty="0" err="1">
                <a:cs typeface="Lato" panose="020F0502020204030203" pitchFamily="34" charset="0"/>
              </a:rPr>
              <a:t>trên</a:t>
            </a:r>
            <a:r>
              <a:rPr lang="en-US" sz="2800" b="1" dirty="0">
                <a:cs typeface="Lato" panose="020F0502020204030203" pitchFamily="34" charset="0"/>
              </a:rPr>
              <a:t> t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endParaRPr lang="en-US" sz="2800" b="1" dirty="0"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cs typeface="Lato" panose="020F0502020204030203" pitchFamily="34" charset="0"/>
              </a:rPr>
              <a:t>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ớc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khi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  <a:r>
              <a:rPr lang="en-US" sz="2800" b="1" dirty="0" err="1">
                <a:cs typeface="Lato" panose="020F0502020204030203" pitchFamily="34" charset="0"/>
              </a:rPr>
              <a:t>đến</a:t>
            </a:r>
            <a:r>
              <a:rPr lang="en-US" sz="2800" b="1" dirty="0">
                <a:cs typeface="Lato" panose="020F0502020204030203" pitchFamily="34" charset="0"/>
              </a:rPr>
              <a:t> tr</a:t>
            </a:r>
            <a:r>
              <a:rPr lang="vi-VN" sz="2800" b="1" dirty="0">
                <a:cs typeface="Lato" panose="020F0502020204030203" pitchFamily="34" charset="0"/>
              </a:rPr>
              <a:t>ư</a:t>
            </a:r>
            <a:r>
              <a:rPr lang="en-US" sz="2800" b="1" dirty="0" err="1">
                <a:cs typeface="Lato" panose="020F0502020204030203" pitchFamily="34" charset="0"/>
              </a:rPr>
              <a:t>ờng</a:t>
            </a:r>
            <a:r>
              <a:rPr lang="en-US" sz="2800" b="1" dirty="0"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err="1">
                <a:cs typeface="Lato" panose="020F0502020204030203" pitchFamily="34" charset="0"/>
              </a:rPr>
              <a:t>Bé</a:t>
            </a:r>
            <a:r>
              <a:rPr lang="en-US" sz="2800" b="1">
                <a:cs typeface="Lato" panose="020F0502020204030203" pitchFamily="34" charset="0"/>
              </a:rPr>
              <a:t> soi chải </a:t>
            </a:r>
            <a:r>
              <a:rPr lang="en-US" sz="2800" b="1" dirty="0" err="1">
                <a:cs typeface="Lato" panose="020F0502020204030203" pitchFamily="34" charset="0"/>
              </a:rPr>
              <a:t>tóc</a:t>
            </a:r>
            <a:r>
              <a:rPr lang="en-US" sz="2800" b="1" dirty="0">
                <a:cs typeface="Lato" panose="020F0502020204030203" pitchFamily="34" charset="0"/>
              </a:rPr>
              <a:t>.”</a:t>
            </a:r>
          </a:p>
        </p:txBody>
      </p:sp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E7C24212-4D9E-4274-98B5-B0E82271EC89}"/>
              </a:ext>
            </a:extLst>
          </p:cNvPr>
          <p:cNvSpPr/>
          <p:nvPr/>
        </p:nvSpPr>
        <p:spPr>
          <a:xfrm>
            <a:off x="6953994" y="1028718"/>
            <a:ext cx="4341193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“Ai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muốn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chân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sạch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dùng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đến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Nhưng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phải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một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Đôi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thế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nhỉ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Lato" panose="020F0502020204030203" pitchFamily="34" charset="0"/>
              </a:rPr>
              <a:t>?”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2" name="Rectangle: Rounded Corners 1">
            <a:hlinkClick r:id="rId5" action="ppaction://hlinksldjump"/>
            <a:extLst>
              <a:ext uri="{FF2B5EF4-FFF2-40B4-BE49-F238E27FC236}">
                <a16:creationId xmlns:a16="http://schemas.microsoft.com/office/drawing/2014/main" id="{ECAC0788-9885-4111-A501-9FE6F6096BDD}"/>
              </a:ext>
            </a:extLst>
          </p:cNvPr>
          <p:cNvSpPr/>
          <p:nvPr/>
        </p:nvSpPr>
        <p:spPr>
          <a:xfrm>
            <a:off x="896812" y="1028718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“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Cái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sừng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sững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Đứng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ở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góc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nhà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Bé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mở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cửa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ra </a:t>
            </a:r>
            <a:b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Lấy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quần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áo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cs typeface="Lato" panose="020F0502020204030203" pitchFamily="34" charset="0"/>
              </a:rPr>
              <a:t>đẹp</a:t>
            </a:r>
            <a:r>
              <a:rPr lang="en-US" sz="2800" b="1" dirty="0">
                <a:solidFill>
                  <a:srgbClr val="FFFF00"/>
                </a:solidFill>
                <a:cs typeface="Lato" panose="020F0502020204030203" pitchFamily="34" charset="0"/>
              </a:rPr>
              <a:t>.”</a:t>
            </a:r>
            <a:endParaRPr lang="en-US" sz="2800" b="1" dirty="0">
              <a:cs typeface="Lato" panose="020F0502020204030203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04EAFB-DA3B-43D9-A070-7877A495F648}"/>
              </a:ext>
            </a:extLst>
          </p:cNvPr>
          <p:cNvSpPr/>
          <p:nvPr/>
        </p:nvSpPr>
        <p:spPr>
          <a:xfrm>
            <a:off x="6160037" y="3677794"/>
            <a:ext cx="5529716" cy="27705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90963709"/>
      </p:ext>
    </p:extLst>
  </p:cSld>
  <p:clrMapOvr>
    <a:masterClrMapping/>
  </p:clrMapOvr>
  <p:transition advTm="11619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</p:bldLst>
  </p:timing>
  <p:extLst mod="1">
    <p:ext uri="{E180D4A7-C9FB-4DFB-919C-405C955672EB}">
      <p14:showEvtLst xmlns:p14="http://schemas.microsoft.com/office/powerpoint/2010/main">
        <p14:triggerEvt type="onClick" time="2379" objId="2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hlinkClick r:id="rId3" action="ppaction://hlinksldjump"/>
            <a:extLst>
              <a:ext uri="{FF2B5EF4-FFF2-40B4-BE49-F238E27FC236}">
                <a16:creationId xmlns:a16="http://schemas.microsoft.com/office/drawing/2014/main" id="{F9B29641-435C-4A69-94F0-B77E513EC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56055"/>
            <a:ext cx="4351338" cy="4351338"/>
          </a:xfrm>
        </p:spPr>
      </p:pic>
      <p:sp>
        <p:nvSpPr>
          <p:cNvPr id="4" name="Oval 3">
            <a:hlinkClick r:id="rId5" action="ppaction://hlinksldjump"/>
            <a:extLst>
              <a:ext uri="{FF2B5EF4-FFF2-40B4-BE49-F238E27FC236}">
                <a16:creationId xmlns:a16="http://schemas.microsoft.com/office/drawing/2014/main" id="{12127EBB-1DF3-4CE9-BED3-9DC2EF5549E9}"/>
              </a:ext>
            </a:extLst>
          </p:cNvPr>
          <p:cNvSpPr/>
          <p:nvPr/>
        </p:nvSpPr>
        <p:spPr>
          <a:xfrm>
            <a:off x="1744662" y="2240403"/>
            <a:ext cx="2722123" cy="218264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Bát</a:t>
            </a:r>
            <a:r>
              <a:rPr lang="en-US" sz="3600" b="1" dirty="0"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và</a:t>
            </a:r>
            <a:r>
              <a:rPr lang="en-US" sz="3600" b="1" dirty="0">
                <a:latin typeface="r0c0i Linotte" pitchFamily="2" charset="0"/>
                <a:cs typeface="Lato bold" panose="020F0802020204030203" pitchFamily="34" charset="0"/>
              </a:rPr>
              <a:t> </a:t>
            </a:r>
            <a:r>
              <a:rPr lang="en-US" sz="3600" b="1" dirty="0" err="1">
                <a:latin typeface="r0c0i Linotte" pitchFamily="2" charset="0"/>
                <a:cs typeface="Lato bold" panose="020F0802020204030203" pitchFamily="34" charset="0"/>
              </a:rPr>
              <a:t>Đĩa</a:t>
            </a:r>
            <a:endParaRPr lang="en-US" sz="3600" b="1" dirty="0">
              <a:latin typeface="r0c0i Linotte" pitchFamily="2" charset="0"/>
              <a:cs typeface="Lato bold" panose="020F08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544674"/>
      </p:ext>
    </p:extLst>
  </p:cSld>
  <p:clrMapOvr>
    <a:masterClrMapping/>
  </p:clrMapOvr>
  <p:transition advTm="442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0.5|5.7|0.7|7.8|0.5|7.2|0.6|5.9|1.2|3.9|0.6|6.2|0.6|5.3|0.8|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3.1|3.7|1.3|1.2|2.7|0.7|2.1|0.6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3.2|0.6|3.4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2.4|0.5|2.5|0.5|2.3|0.5|1.9|0.7|3.7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2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5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1311</TotalTime>
  <Words>409</Words>
  <Application>Microsoft Office PowerPoint</Application>
  <PresentationFormat>Widescreen</PresentationFormat>
  <Paragraphs>85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iCiel Cadena</vt:lpstr>
      <vt:lpstr>Lato</vt:lpstr>
      <vt:lpstr>Arial</vt:lpstr>
      <vt:lpstr>r0c0i Linotte</vt:lpstr>
      <vt:lpstr>Calibri Light</vt:lpstr>
      <vt:lpstr>Calibri</vt:lpstr>
      <vt:lpstr>Lato bold</vt:lpstr>
      <vt:lpstr>Office Theme</vt:lpstr>
      <vt:lpstr>Bài 3: Đồ dùng trong nhà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Mẹ Minh</vt:lpstr>
      <vt:lpstr>PowerPoint Presentation</vt:lpstr>
      <vt:lpstr> Tủ lạnh</vt:lpstr>
      <vt:lpstr>PowerPoint Presentation</vt:lpstr>
      <vt:lpstr>PowerPoint Presentation</vt:lpstr>
      <vt:lpstr>PowerPoint Presentation</vt:lpstr>
      <vt:lpstr>PowerPoint Presentation</vt:lpstr>
      <vt:lpstr>Minh và em gái đang làm gì ? Nêu tác dụng của việc làm đó.</vt:lpstr>
      <vt:lpstr>PowerPoint Presentation</vt:lpstr>
      <vt:lpstr>PowerPoint Presentation</vt:lpstr>
      <vt:lpstr>PowerPoint Presentation</vt:lpstr>
      <vt:lpstr>Gia đình em thường làm gì để giữ gìn đồ dùng? Nói lợi ích của việc làm đó.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HP</dc:creator>
  <dc:description>9Slide.vn</dc:description>
  <cp:lastModifiedBy>Tran Tuan Duy</cp:lastModifiedBy>
  <cp:revision>107</cp:revision>
  <dcterms:created xsi:type="dcterms:W3CDTF">2020-05-19T08:38:25Z</dcterms:created>
  <dcterms:modified xsi:type="dcterms:W3CDTF">2023-07-25T18:27:16Z</dcterms:modified>
  <cp:category>9Slide.vn</cp:category>
</cp:coreProperties>
</file>