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4"/>
  </p:notesMasterIdLst>
  <p:sldIdLst>
    <p:sldId id="266" r:id="rId3"/>
    <p:sldId id="257" r:id="rId4"/>
    <p:sldId id="259" r:id="rId5"/>
    <p:sldId id="268" r:id="rId6"/>
    <p:sldId id="269" r:id="rId7"/>
    <p:sldId id="267" r:id="rId8"/>
    <p:sldId id="260" r:id="rId9"/>
    <p:sldId id="261" r:id="rId10"/>
    <p:sldId id="262" r:id="rId11"/>
    <p:sldId id="263" r:id="rId12"/>
    <p:sldId id="264" r:id="rId1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FFFF66"/>
    <a:srgbClr val="66FF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108" y="2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223AE-93AE-47D0-A329-7E9D6C940971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E29E82-352A-4974-AEE8-4E7EC2A25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331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29E82-352A-4974-AEE8-4E7EC2A2561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396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29E82-352A-4974-AEE8-4E7EC2A2561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396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29E82-352A-4974-AEE8-4E7EC2A2561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396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6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35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24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40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71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9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8496944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1808261"/>
            <a:ext cx="8496944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979712" y="987574"/>
            <a:ext cx="6912768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990056" y="1664245"/>
            <a:ext cx="6912768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2808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59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3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31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0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94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1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C38D42B-9B25-45CC-8A1A-CB6A774A89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9" t="1000"/>
          <a:stretch/>
        </p:blipFill>
        <p:spPr>
          <a:xfrm>
            <a:off x="-36512" y="10503"/>
            <a:ext cx="9180512" cy="5143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BCC8D0E-2B7D-417D-83D3-911E2C533CE5}"/>
              </a:ext>
            </a:extLst>
          </p:cNvPr>
          <p:cNvSpPr txBox="1"/>
          <p:nvPr/>
        </p:nvSpPr>
        <p:spPr>
          <a:xfrm>
            <a:off x="1907704" y="267494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 TOÁN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F2153CA-BF74-49B3-92F0-A013608DE3BE}"/>
              </a:ext>
            </a:extLst>
          </p:cNvPr>
          <p:cNvSpPr txBox="1"/>
          <p:nvPr/>
        </p:nvSpPr>
        <p:spPr>
          <a:xfrm>
            <a:off x="2483768" y="1059582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77B760A-468A-4AE7-B622-12E137E2CD81}"/>
              </a:ext>
            </a:extLst>
          </p:cNvPr>
          <p:cNvSpPr/>
          <p:nvPr/>
        </p:nvSpPr>
        <p:spPr>
          <a:xfrm>
            <a:off x="1475656" y="3291830"/>
            <a:ext cx="439248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LỚN HƠN, DẤU &gt;</a:t>
            </a: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xmlns="" id="{A4819841-96BE-4F68-879A-152F7ABEEF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696" y="1923678"/>
            <a:ext cx="3376756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SO SÁNH SỐ</a:t>
            </a:r>
          </a:p>
          <a:p>
            <a:pPr algn="ctr"/>
            <a:r>
              <a:rPr lang="en-US" altLang="ko-K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(</a:t>
            </a:r>
            <a:r>
              <a:rPr lang="en-US" altLang="ko-KR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Tiết</a:t>
            </a:r>
            <a:r>
              <a:rPr lang="en-US" altLang="ko-K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 1)</a:t>
            </a:r>
          </a:p>
        </p:txBody>
      </p:sp>
      <p:pic>
        <p:nvPicPr>
          <p:cNvPr id="5" name="Vui-Den-Truong-Nhom-Hoa-Tay (mp3cut.net)">
            <a:hlinkClick r:id="" action="ppaction://media"/>
            <a:extLst>
              <a:ext uri="{FF2B5EF4-FFF2-40B4-BE49-F238E27FC236}">
                <a16:creationId xmlns:a16="http://schemas.microsoft.com/office/drawing/2014/main" xmlns="" id="{CF8AF14B-075D-4692-B605-6DBC762463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444395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0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20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ounded Rectangle 50"/>
          <p:cNvSpPr/>
          <p:nvPr/>
        </p:nvSpPr>
        <p:spPr>
          <a:xfrm>
            <a:off x="1187624" y="3035697"/>
            <a:ext cx="720081" cy="668976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321910" y="2978770"/>
            <a:ext cx="769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/>
              <a:t>?</a:t>
            </a:r>
          </a:p>
        </p:txBody>
      </p:sp>
      <p:sp>
        <p:nvSpPr>
          <p:cNvPr id="55" name="Oval 54"/>
          <p:cNvSpPr/>
          <p:nvPr/>
        </p:nvSpPr>
        <p:spPr>
          <a:xfrm>
            <a:off x="2091831" y="3043724"/>
            <a:ext cx="678540" cy="634727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&gt;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2947715" y="3026445"/>
            <a:ext cx="720081" cy="668976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989841" y="3026445"/>
            <a:ext cx="769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Estrangelo Edessa" pitchFamily="66" charset="0"/>
                <a:ea typeface="Verdana" pitchFamily="34" charset="0"/>
                <a:cs typeface="Estrangelo Edessa" pitchFamily="66" charset="0"/>
              </a:rPr>
              <a:t>2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198451" y="2985464"/>
            <a:ext cx="769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?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303517" y="3016735"/>
            <a:ext cx="7699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7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092049" y="3035697"/>
            <a:ext cx="769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?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134856" y="2964384"/>
            <a:ext cx="769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&gt;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724128" y="4331841"/>
            <a:ext cx="720081" cy="668976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858414" y="4274914"/>
            <a:ext cx="769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/>
              <a:t>?</a:t>
            </a:r>
          </a:p>
        </p:txBody>
      </p:sp>
      <p:sp>
        <p:nvSpPr>
          <p:cNvPr id="28" name="Oval 27"/>
          <p:cNvSpPr/>
          <p:nvPr/>
        </p:nvSpPr>
        <p:spPr>
          <a:xfrm>
            <a:off x="6628335" y="4339868"/>
            <a:ext cx="678540" cy="634727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&gt;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484219" y="4322589"/>
            <a:ext cx="720081" cy="668976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64162" y="4309854"/>
            <a:ext cx="769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Estrangelo Edessa" pitchFamily="66" charset="0"/>
                <a:ea typeface="Verdana" pitchFamily="34" charset="0"/>
                <a:cs typeface="Estrangelo Edessa" pitchFamily="66" charset="0"/>
              </a:rPr>
              <a:t>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754409" y="4315023"/>
            <a:ext cx="769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?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834414" y="4309854"/>
            <a:ext cx="7699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702179" y="4309854"/>
            <a:ext cx="769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?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702766" y="4231376"/>
            <a:ext cx="769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&gt;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35496" y="11361"/>
            <a:ext cx="6719114" cy="576064"/>
            <a:chOff x="827584" y="1491630"/>
            <a:chExt cx="6719114" cy="576064"/>
          </a:xfrm>
        </p:grpSpPr>
        <p:sp>
          <p:nvSpPr>
            <p:cNvPr id="42" name="Oval 41"/>
            <p:cNvSpPr/>
            <p:nvPr/>
          </p:nvSpPr>
          <p:spPr>
            <a:xfrm>
              <a:off x="827584" y="149163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3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511661" y="1606029"/>
              <a:ext cx="60350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 So sánh (theo mẫu).</a:t>
              </a:r>
              <a:endParaRPr 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CC9E766-D75D-4DF0-8505-4F93ACD95C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32" y="315753"/>
            <a:ext cx="4526538" cy="25615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2EF34BD-2D99-4B2B-9E76-1E2B4F1ADB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706" y="1851670"/>
            <a:ext cx="4671847" cy="264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04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36" grpId="0"/>
      <p:bldP spid="37" grpId="0"/>
      <p:bldP spid="38" grpId="0"/>
      <p:bldP spid="39" grpId="0"/>
      <p:bldP spid="40" grpId="0"/>
      <p:bldP spid="27" grpId="0"/>
      <p:bldP spid="30" grpId="0"/>
      <p:bldP spid="31" grpId="0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5496" y="31726"/>
            <a:ext cx="9289033" cy="945396"/>
            <a:chOff x="827584" y="1491630"/>
            <a:chExt cx="9001001" cy="945396"/>
          </a:xfrm>
        </p:grpSpPr>
        <p:sp>
          <p:nvSpPr>
            <p:cNvPr id="11" name="Oval 10"/>
            <p:cNvSpPr/>
            <p:nvPr/>
          </p:nvSpPr>
          <p:spPr>
            <a:xfrm>
              <a:off x="827584" y="1491630"/>
              <a:ext cx="576064" cy="529897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4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16010" y="1606029"/>
              <a:ext cx="85125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Mai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về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nhà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qua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ô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có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số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lớn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hơn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4.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Tìm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Mai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về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nhà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AB243BA-9C82-4B67-BDA9-4583D9744F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61623"/>
            <a:ext cx="6729643" cy="380824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C5128DB-F745-4D72-A65B-E57066139409}"/>
              </a:ext>
            </a:extLst>
          </p:cNvPr>
          <p:cNvSpPr txBox="1"/>
          <p:nvPr/>
        </p:nvSpPr>
        <p:spPr>
          <a:xfrm>
            <a:off x="629994" y="4515966"/>
            <a:ext cx="2069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.VnAvant" panose="020B7200000000000000" pitchFamily="34" charset="0"/>
              </a:rPr>
              <a:t>A. 5, 6, 7, 5, 4, 9, 10, 8, 7, 6.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32D1A04-CC44-4A54-9E04-576C3F888863}"/>
              </a:ext>
            </a:extLst>
          </p:cNvPr>
          <p:cNvSpPr txBox="1"/>
          <p:nvPr/>
        </p:nvSpPr>
        <p:spPr>
          <a:xfrm>
            <a:off x="3344240" y="4515966"/>
            <a:ext cx="237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</a:t>
            </a:r>
            <a:r>
              <a:rPr lang="en-US" b="1" dirty="0">
                <a:latin typeface=".VnAvant" panose="020B7200000000000000" pitchFamily="34" charset="0"/>
              </a:rPr>
              <a:t>. 5, 6, 7, 5, 8, 9, 10, 8, 7, 6.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FBC0FBE-F2A3-413E-B919-479877B1C4D7}"/>
              </a:ext>
            </a:extLst>
          </p:cNvPr>
          <p:cNvSpPr txBox="1"/>
          <p:nvPr/>
        </p:nvSpPr>
        <p:spPr>
          <a:xfrm>
            <a:off x="6084168" y="4462202"/>
            <a:ext cx="2069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.VnAvant" panose="020B7200000000000000" pitchFamily="34" charset="0"/>
              </a:rPr>
              <a:t>C. 5, 2, 7, 5, 8, 9, 10, 8, 2, 6.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5BCAFE7-20CB-41B5-B42A-8D2EA3E2C0E6}"/>
              </a:ext>
            </a:extLst>
          </p:cNvPr>
          <p:cNvSpPr txBox="1"/>
          <p:nvPr/>
        </p:nvSpPr>
        <p:spPr>
          <a:xfrm>
            <a:off x="3354092" y="4515965"/>
            <a:ext cx="2299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.VnAvant" panose="020B7200000000000000" pitchFamily="34" charset="0"/>
              </a:rPr>
              <a:t>B. 5, 6, 7, 5, 8, 9, 10, 8, 7, 6.</a:t>
            </a:r>
          </a:p>
        </p:txBody>
      </p:sp>
    </p:spTree>
    <p:extLst>
      <p:ext uri="{BB962C8B-B14F-4D97-AF65-F5344CB8AC3E}">
        <p14:creationId xmlns:p14="http://schemas.microsoft.com/office/powerpoint/2010/main" val="30439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339752" y="5704"/>
            <a:ext cx="439248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LỚN HƠN, DẤU &gt;</a:t>
            </a:r>
          </a:p>
        </p:txBody>
      </p:sp>
      <p:pic>
        <p:nvPicPr>
          <p:cNvPr id="11" name="Picture 2" descr="C:\Users\Administrator\Desktop\GA ĐT TOAN\logo kham ph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2417207" cy="973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835696" y="1798201"/>
            <a:ext cx="33767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ko-K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en-US" altLang="ko-KR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59118" y="2400985"/>
            <a:ext cx="3376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.VnAvant" panose="020B7200000000000000" pitchFamily="34" charset="0"/>
              </a:rPr>
              <a:t>Bèn</a:t>
            </a:r>
            <a:r>
              <a:rPr lang="en-US" sz="2800" b="1" dirty="0"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Avant" panose="020B7200000000000000" pitchFamily="34" charset="0"/>
              </a:rPr>
              <a:t>lín</a:t>
            </a:r>
            <a:r>
              <a:rPr lang="en-US" sz="2800" b="1" dirty="0">
                <a:solidFill>
                  <a:srgbClr val="0070C0"/>
                </a:solidFill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Avant" panose="020B7200000000000000" pitchFamily="34" charset="0"/>
              </a:rPr>
              <a:t>h¬n</a:t>
            </a:r>
            <a:r>
              <a:rPr lang="en-US" sz="2800" b="1" dirty="0"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latin typeface=".VnAvant" panose="020B7200000000000000" pitchFamily="34" charset="0"/>
              </a:rPr>
              <a:t>ba</a:t>
            </a:r>
            <a:r>
              <a:rPr lang="en-US" sz="2800" b="1" dirty="0">
                <a:latin typeface=".VnAvant" panose="020B7200000000000000" pitchFamily="34" charset="0"/>
              </a:rPr>
              <a:t>.</a:t>
            </a:r>
          </a:p>
        </p:txBody>
      </p:sp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1532335" y="3746026"/>
            <a:ext cx="44644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620492" y="4538236"/>
            <a:ext cx="3687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.VnAvant" panose="020B7200000000000000" pitchFamily="34" charset="0"/>
              </a:rPr>
              <a:t>N¨m</a:t>
            </a:r>
            <a:r>
              <a:rPr lang="en-US" sz="2800" b="1" dirty="0"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Avant" panose="020B7200000000000000" pitchFamily="34" charset="0"/>
              </a:rPr>
              <a:t>lín</a:t>
            </a:r>
            <a:r>
              <a:rPr lang="en-US" sz="2800" b="1" dirty="0">
                <a:solidFill>
                  <a:srgbClr val="0070C0"/>
                </a:solidFill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Avant" panose="020B7200000000000000" pitchFamily="34" charset="0"/>
              </a:rPr>
              <a:t>h¬n</a:t>
            </a:r>
            <a:r>
              <a:rPr lang="en-US" sz="2800" b="1" dirty="0"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latin typeface=".VnAvant" panose="020B7200000000000000" pitchFamily="34" charset="0"/>
              </a:rPr>
              <a:t>bèn</a:t>
            </a:r>
            <a:r>
              <a:rPr lang="en-US" sz="2800" b="1" dirty="0">
                <a:latin typeface=".VnAvant" panose="020B7200000000000000" pitchFamily="34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0B39581-851B-43C4-86A4-FE442549CD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0" b="42215"/>
          <a:stretch/>
        </p:blipFill>
        <p:spPr>
          <a:xfrm>
            <a:off x="391600" y="904761"/>
            <a:ext cx="8184589" cy="9735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9145CCF-6251-4210-8DBB-5E1922AC3BC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1" r="1624" b="52275"/>
          <a:stretch/>
        </p:blipFill>
        <p:spPr>
          <a:xfrm>
            <a:off x="535742" y="3052723"/>
            <a:ext cx="8568952" cy="77193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69AD29D-E666-4E00-B266-4F22C16B166A}"/>
              </a:ext>
            </a:extLst>
          </p:cNvPr>
          <p:cNvSpPr txBox="1"/>
          <p:nvPr/>
        </p:nvSpPr>
        <p:spPr>
          <a:xfrm>
            <a:off x="4584345" y="1852998"/>
            <a:ext cx="725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ko-K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&gt;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D3E7CAD-8115-43F0-AF6E-A9E0A920771C}"/>
              </a:ext>
            </a:extLst>
          </p:cNvPr>
          <p:cNvSpPr txBox="1"/>
          <p:nvPr/>
        </p:nvSpPr>
        <p:spPr>
          <a:xfrm>
            <a:off x="6026939" y="1828978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D29A9EF-4942-4F17-AB97-AD9969585A05}"/>
              </a:ext>
            </a:extLst>
          </p:cNvPr>
          <p:cNvSpPr txBox="1"/>
          <p:nvPr/>
        </p:nvSpPr>
        <p:spPr>
          <a:xfrm>
            <a:off x="4696038" y="369794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&gt;</a:t>
            </a:r>
            <a:endParaRPr lang="en-US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454C334-68B0-44A7-A16C-F6D3AB656B35}"/>
              </a:ext>
            </a:extLst>
          </p:cNvPr>
          <p:cNvSpPr txBox="1"/>
          <p:nvPr/>
        </p:nvSpPr>
        <p:spPr>
          <a:xfrm>
            <a:off x="6104718" y="3718165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9059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/>
      <p:bldP spid="18" grpId="0"/>
      <p:bldP spid="19" grpId="0"/>
      <p:bldP spid="2" grpId="0"/>
      <p:bldP spid="3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339752" y="5704"/>
            <a:ext cx="439248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LỚN HƠN, DẤU &gt;</a:t>
            </a:r>
          </a:p>
        </p:txBody>
      </p:sp>
      <p:pic>
        <p:nvPicPr>
          <p:cNvPr id="9" name="Picture 2" descr="C:\Users\Administrator\Desktop\GA ĐT TOAN\hoat do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16320"/>
            <a:ext cx="2267744" cy="10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445174" y="555526"/>
            <a:ext cx="6719114" cy="720080"/>
            <a:chOff x="827584" y="1491630"/>
            <a:chExt cx="6719114" cy="720080"/>
          </a:xfrm>
        </p:grpSpPr>
        <p:sp>
          <p:nvSpPr>
            <p:cNvPr id="11" name="Oval 10"/>
            <p:cNvSpPr/>
            <p:nvPr/>
          </p:nvSpPr>
          <p:spPr>
            <a:xfrm>
              <a:off x="827584" y="1491630"/>
              <a:ext cx="720080" cy="720080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1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511661" y="1606029"/>
              <a:ext cx="60350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viết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dấu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&gt; .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3" name="Hành trang số">
            <a:hlinkClick r:id="" action="ppaction://media"/>
            <a:extLst>
              <a:ext uri="{FF2B5EF4-FFF2-40B4-BE49-F238E27FC236}">
                <a16:creationId xmlns:a16="http://schemas.microsoft.com/office/drawing/2014/main" xmlns="" id="{CBE38904-228B-4102-8C7A-54622039053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47864" y="843558"/>
            <a:ext cx="4243399" cy="4243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10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0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94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21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2843808" y="195486"/>
            <a:ext cx="3836803" cy="465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57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19A1D28-F16F-4F9F-92B1-1A033F2BC8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36046"/>
          </a:xfrm>
          <a:prstGeom prst="rect">
            <a:avLst/>
          </a:prstGeom>
        </p:spPr>
      </p:pic>
      <p:pic>
        <p:nvPicPr>
          <p:cNvPr id="4" name="Xuân Nghi – Nắng Sớm (mp3cut.net)">
            <a:hlinkClick r:id="" action="ppaction://media"/>
            <a:extLst>
              <a:ext uri="{FF2B5EF4-FFF2-40B4-BE49-F238E27FC236}">
                <a16:creationId xmlns:a16="http://schemas.microsoft.com/office/drawing/2014/main" xmlns="" id="{24429F6A-3BA3-4CFC-8392-E285EC9BF8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4749065"/>
            <a:ext cx="487363" cy="4873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D6E98A3-AF03-40F0-886C-D310350B00BF}"/>
              </a:ext>
            </a:extLst>
          </p:cNvPr>
          <p:cNvSpPr txBox="1"/>
          <p:nvPr/>
        </p:nvSpPr>
        <p:spPr>
          <a:xfrm>
            <a:off x="1907704" y="1419622"/>
            <a:ext cx="562525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800" b="1" dirty="0">
                <a:solidFill>
                  <a:srgbClr val="C00000"/>
                </a:solidFill>
                <a:latin typeface="Arial-SGK-TV" pitchFamily="2" charset="0"/>
                <a:cs typeface="Arial-SGK-TV" pitchFamily="2" charset="0"/>
              </a:rPr>
              <a:t>TH</a:t>
            </a:r>
            <a:r>
              <a:rPr lang="vi-VN" sz="8800" b="1" dirty="0">
                <a:solidFill>
                  <a:srgbClr val="C00000"/>
                </a:solidFill>
                <a:latin typeface="Arial-SGK-TV" pitchFamily="2" charset="0"/>
                <a:cs typeface="Arial-SGK-TV" pitchFamily="2" charset="0"/>
              </a:rPr>
              <a:t>Ư</a:t>
            </a:r>
            <a:r>
              <a:rPr lang="en-GB" sz="8800" b="1" dirty="0">
                <a:solidFill>
                  <a:srgbClr val="C00000"/>
                </a:solidFill>
                <a:latin typeface="Arial-SGK-TV" pitchFamily="2" charset="0"/>
                <a:cs typeface="Arial-SGK-TV" pitchFamily="2" charset="0"/>
              </a:rPr>
              <a:t> GIÃN</a:t>
            </a:r>
          </a:p>
        </p:txBody>
      </p:sp>
    </p:spTree>
    <p:extLst>
      <p:ext uri="{BB962C8B-B14F-4D97-AF65-F5344CB8AC3E}">
        <p14:creationId xmlns:p14="http://schemas.microsoft.com/office/powerpoint/2010/main" val="116141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339752" y="5704"/>
            <a:ext cx="439248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LỚN </a:t>
            </a:r>
            <a:r>
              <a:rPr lang="vi-VN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HƠN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, DẤU &gt;</a:t>
            </a:r>
          </a:p>
        </p:txBody>
      </p:sp>
      <p:pic>
        <p:nvPicPr>
          <p:cNvPr id="9" name="Picture 2" descr="C:\Users\Administrator\Desktop\GA ĐT TOAN\hoat do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-16320"/>
            <a:ext cx="2411760" cy="11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445174" y="555526"/>
            <a:ext cx="6719114" cy="720080"/>
            <a:chOff x="827584" y="1491630"/>
            <a:chExt cx="6719114" cy="720080"/>
          </a:xfrm>
        </p:grpSpPr>
        <p:sp>
          <p:nvSpPr>
            <p:cNvPr id="11" name="Oval 10"/>
            <p:cNvSpPr/>
            <p:nvPr/>
          </p:nvSpPr>
          <p:spPr>
            <a:xfrm>
              <a:off x="827584" y="1491630"/>
              <a:ext cx="720080" cy="720080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2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511661" y="1606029"/>
              <a:ext cx="60350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Tìm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số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thích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latin typeface="Times New Roman" pitchFamily="18" charset="0"/>
                  <a:cs typeface="Times New Roman" pitchFamily="18" charset="0"/>
                </a:rPr>
                <a:t>hợp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6132934" y="1687463"/>
            <a:ext cx="3029000" cy="2736304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3019475" y="1707654"/>
            <a:ext cx="3055168" cy="2736304"/>
          </a:xfrm>
          <a:prstGeom prst="roundRect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6921" y="1707654"/>
            <a:ext cx="2952328" cy="2736304"/>
          </a:xfrm>
          <a:prstGeom prst="round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796781" y="3744590"/>
            <a:ext cx="1217662" cy="523951"/>
            <a:chOff x="796781" y="3744590"/>
            <a:chExt cx="1217662" cy="523951"/>
          </a:xfrm>
        </p:grpSpPr>
        <p:grpSp>
          <p:nvGrpSpPr>
            <p:cNvPr id="4" name="Group 3"/>
            <p:cNvGrpSpPr/>
            <p:nvPr/>
          </p:nvGrpSpPr>
          <p:grpSpPr>
            <a:xfrm>
              <a:off x="796781" y="3744590"/>
              <a:ext cx="532631" cy="523220"/>
              <a:chOff x="1497823" y="4556482"/>
              <a:chExt cx="532631" cy="523220"/>
            </a:xfrm>
          </p:grpSpPr>
          <p:sp>
            <p:nvSpPr>
              <p:cNvPr id="16" name="Rounded Rectangle 15"/>
              <p:cNvSpPr/>
              <p:nvPr/>
            </p:nvSpPr>
            <p:spPr>
              <a:xfrm>
                <a:off x="1502365" y="4587974"/>
                <a:ext cx="412030" cy="440432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/>
                  <a:t>2</a:t>
                </a:r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1497823" y="4556482"/>
                <a:ext cx="5326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/>
                  <a:t>2</a:t>
                </a: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1481812" y="3745321"/>
              <a:ext cx="532631" cy="523220"/>
              <a:chOff x="1497823" y="4556482"/>
              <a:chExt cx="532631" cy="523220"/>
            </a:xfrm>
          </p:grpSpPr>
          <p:sp>
            <p:nvSpPr>
              <p:cNvPr id="18" name="Rounded Rectangle 17"/>
              <p:cNvSpPr/>
              <p:nvPr/>
            </p:nvSpPr>
            <p:spPr>
              <a:xfrm>
                <a:off x="1502365" y="4587974"/>
                <a:ext cx="412030" cy="440432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/>
                  <a:t>2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497823" y="4556482"/>
                <a:ext cx="5326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/>
                  <a:t>4</a:t>
                </a:r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6966157" y="3699184"/>
            <a:ext cx="1220739" cy="544744"/>
            <a:chOff x="801323" y="3742814"/>
            <a:chExt cx="1220739" cy="544744"/>
          </a:xfrm>
        </p:grpSpPr>
        <p:grpSp>
          <p:nvGrpSpPr>
            <p:cNvPr id="30" name="Group 29"/>
            <p:cNvGrpSpPr/>
            <p:nvPr/>
          </p:nvGrpSpPr>
          <p:grpSpPr>
            <a:xfrm>
              <a:off x="801323" y="3742814"/>
              <a:ext cx="546259" cy="523220"/>
              <a:chOff x="1502365" y="4554706"/>
              <a:chExt cx="546259" cy="523220"/>
            </a:xfrm>
          </p:grpSpPr>
          <p:sp>
            <p:nvSpPr>
              <p:cNvPr id="34" name="Rounded Rectangle 33"/>
              <p:cNvSpPr/>
              <p:nvPr/>
            </p:nvSpPr>
            <p:spPr>
              <a:xfrm>
                <a:off x="1502365" y="4587974"/>
                <a:ext cx="412030" cy="440432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1515993" y="4554706"/>
                <a:ext cx="5326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/>
                  <a:t>8</a:t>
                </a: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486354" y="3764338"/>
              <a:ext cx="535708" cy="523220"/>
              <a:chOff x="1502365" y="4575499"/>
              <a:chExt cx="535708" cy="523220"/>
            </a:xfrm>
          </p:grpSpPr>
          <p:sp>
            <p:nvSpPr>
              <p:cNvPr id="32" name="Rounded Rectangle 31"/>
              <p:cNvSpPr/>
              <p:nvPr/>
            </p:nvSpPr>
            <p:spPr>
              <a:xfrm>
                <a:off x="1502365" y="4587974"/>
                <a:ext cx="412030" cy="440432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505442" y="4575499"/>
                <a:ext cx="5326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/>
                  <a:t>6</a:t>
                </a:r>
              </a:p>
            </p:txBody>
          </p:sp>
        </p:grp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76D37EC8-C19B-4B05-BD3F-9316121B8B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5" y="2018390"/>
            <a:ext cx="2959762" cy="1674904"/>
          </a:xfrm>
          <a:prstGeom prst="rect">
            <a:avLst/>
          </a:prstGeom>
        </p:spPr>
      </p:pic>
      <p:pic>
        <p:nvPicPr>
          <p:cNvPr id="2048" name="Picture 2047">
            <a:extLst>
              <a:ext uri="{FF2B5EF4-FFF2-40B4-BE49-F238E27FC236}">
                <a16:creationId xmlns:a16="http://schemas.microsoft.com/office/drawing/2014/main" xmlns="" id="{C9D76021-E9F0-42CC-BE51-D0FE9BCE5B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201" y="2001919"/>
            <a:ext cx="3011070" cy="1703939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1B7196C2-B231-4AA8-9BC1-2716C5D5DDB3}"/>
              </a:ext>
            </a:extLst>
          </p:cNvPr>
          <p:cNvGrpSpPr/>
          <p:nvPr/>
        </p:nvGrpSpPr>
        <p:grpSpPr>
          <a:xfrm>
            <a:off x="3980532" y="3789822"/>
            <a:ext cx="1198057" cy="528298"/>
            <a:chOff x="801323" y="3771004"/>
            <a:chExt cx="1198057" cy="528298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368B07F2-BFF1-4AB8-A9AF-F5853F5DE8E5}"/>
                </a:ext>
              </a:extLst>
            </p:cNvPr>
            <p:cNvGrpSpPr/>
            <p:nvPr/>
          </p:nvGrpSpPr>
          <p:grpSpPr>
            <a:xfrm>
              <a:off x="801323" y="3776082"/>
              <a:ext cx="544030" cy="523220"/>
              <a:chOff x="1502365" y="4587974"/>
              <a:chExt cx="544030" cy="523220"/>
            </a:xfrm>
          </p:grpSpPr>
          <p:sp>
            <p:nvSpPr>
              <p:cNvPr id="46" name="Rounded Rectangle 15">
                <a:extLst>
                  <a:ext uri="{FF2B5EF4-FFF2-40B4-BE49-F238E27FC236}">
                    <a16:creationId xmlns:a16="http://schemas.microsoft.com/office/drawing/2014/main" xmlns="" id="{79B2667E-6441-4EE0-96A7-31754D7DEC80}"/>
                  </a:ext>
                </a:extLst>
              </p:cNvPr>
              <p:cNvSpPr/>
              <p:nvPr/>
            </p:nvSpPr>
            <p:spPr>
              <a:xfrm>
                <a:off x="1502365" y="4587974"/>
                <a:ext cx="412030" cy="440432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xmlns="" id="{A729AE55-8DDB-4A56-8AC5-7B7705BC6E9A}"/>
                  </a:ext>
                </a:extLst>
              </p:cNvPr>
              <p:cNvSpPr txBox="1"/>
              <p:nvPr/>
            </p:nvSpPr>
            <p:spPr>
              <a:xfrm>
                <a:off x="1513764" y="4587974"/>
                <a:ext cx="5326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/>
                  <a:t>0</a:t>
                </a: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xmlns="" id="{C2BBAE2E-8F4A-4844-84CD-0DEB4D745155}"/>
                </a:ext>
              </a:extLst>
            </p:cNvPr>
            <p:cNvGrpSpPr/>
            <p:nvPr/>
          </p:nvGrpSpPr>
          <p:grpSpPr>
            <a:xfrm>
              <a:off x="1466749" y="3771004"/>
              <a:ext cx="532631" cy="523220"/>
              <a:chOff x="1482760" y="4582165"/>
              <a:chExt cx="532631" cy="523220"/>
            </a:xfrm>
          </p:grpSpPr>
          <p:sp>
            <p:nvSpPr>
              <p:cNvPr id="44" name="Rounded Rectangle 17">
                <a:extLst>
                  <a:ext uri="{FF2B5EF4-FFF2-40B4-BE49-F238E27FC236}">
                    <a16:creationId xmlns:a16="http://schemas.microsoft.com/office/drawing/2014/main" xmlns="" id="{9A28F0AD-715E-42BE-818E-E4BDB76B7A1E}"/>
                  </a:ext>
                </a:extLst>
              </p:cNvPr>
              <p:cNvSpPr/>
              <p:nvPr/>
            </p:nvSpPr>
            <p:spPr>
              <a:xfrm>
                <a:off x="1502365" y="4587974"/>
                <a:ext cx="412030" cy="440432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xmlns="" id="{FF9E72A1-68A3-429E-BB4A-6C50FD0BEA47}"/>
                  </a:ext>
                </a:extLst>
              </p:cNvPr>
              <p:cNvSpPr txBox="1"/>
              <p:nvPr/>
            </p:nvSpPr>
            <p:spPr>
              <a:xfrm>
                <a:off x="1482760" y="4582165"/>
                <a:ext cx="5326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/>
                  <a:t>5</a:t>
                </a:r>
              </a:p>
            </p:txBody>
          </p:sp>
        </p:grpSp>
      </p:grpSp>
      <p:pic>
        <p:nvPicPr>
          <p:cNvPr id="2052" name="Picture 2051">
            <a:extLst>
              <a:ext uri="{FF2B5EF4-FFF2-40B4-BE49-F238E27FC236}">
                <a16:creationId xmlns:a16="http://schemas.microsoft.com/office/drawing/2014/main" xmlns="" id="{BD1A5805-0162-4DC0-99FA-554D79001C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154" y="2020946"/>
            <a:ext cx="2990666" cy="1692392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>
            <a:off x="445174" y="2859782"/>
            <a:ext cx="1266245" cy="884808"/>
          </a:xfrm>
          <a:custGeom>
            <a:avLst/>
            <a:gdLst>
              <a:gd name="connsiteX0" fmla="*/ 4346 w 1366925"/>
              <a:gd name="connsiteY0" fmla="*/ 0 h 1086608"/>
              <a:gd name="connsiteX1" fmla="*/ 36244 w 1366925"/>
              <a:gd name="connsiteY1" fmla="*/ 276447 h 1086608"/>
              <a:gd name="connsiteX2" fmla="*/ 270160 w 1366925"/>
              <a:gd name="connsiteY2" fmla="*/ 595424 h 1086608"/>
              <a:gd name="connsiteX3" fmla="*/ 748625 w 1366925"/>
              <a:gd name="connsiteY3" fmla="*/ 701749 h 1086608"/>
              <a:gd name="connsiteX4" fmla="*/ 1195192 w 1366925"/>
              <a:gd name="connsiteY4" fmla="*/ 786810 h 1086608"/>
              <a:gd name="connsiteX5" fmla="*/ 1354681 w 1366925"/>
              <a:gd name="connsiteY5" fmla="*/ 1063256 h 1086608"/>
              <a:gd name="connsiteX6" fmla="*/ 1344048 w 1366925"/>
              <a:gd name="connsiteY6" fmla="*/ 1052624 h 1086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6925" h="1086608">
                <a:moveTo>
                  <a:pt x="4346" y="0"/>
                </a:moveTo>
                <a:cubicBezTo>
                  <a:pt x="-1856" y="88605"/>
                  <a:pt x="-8058" y="177210"/>
                  <a:pt x="36244" y="276447"/>
                </a:cubicBezTo>
                <a:cubicBezTo>
                  <a:pt x="80546" y="375684"/>
                  <a:pt x="151430" y="524540"/>
                  <a:pt x="270160" y="595424"/>
                </a:cubicBezTo>
                <a:cubicBezTo>
                  <a:pt x="388890" y="666308"/>
                  <a:pt x="594453" y="669851"/>
                  <a:pt x="748625" y="701749"/>
                </a:cubicBezTo>
                <a:cubicBezTo>
                  <a:pt x="902797" y="733647"/>
                  <a:pt x="1094183" y="726559"/>
                  <a:pt x="1195192" y="786810"/>
                </a:cubicBezTo>
                <a:cubicBezTo>
                  <a:pt x="1296201" y="847061"/>
                  <a:pt x="1329872" y="1018954"/>
                  <a:pt x="1354681" y="1063256"/>
                </a:cubicBezTo>
                <a:cubicBezTo>
                  <a:pt x="1379490" y="1107558"/>
                  <a:pt x="1361769" y="1080091"/>
                  <a:pt x="1344048" y="1052624"/>
                </a:cubicBez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 36"/>
          <p:cNvSpPr/>
          <p:nvPr/>
        </p:nvSpPr>
        <p:spPr>
          <a:xfrm>
            <a:off x="3489334" y="2859783"/>
            <a:ext cx="1227907" cy="924696"/>
          </a:xfrm>
          <a:custGeom>
            <a:avLst/>
            <a:gdLst>
              <a:gd name="connsiteX0" fmla="*/ 4346 w 1366925"/>
              <a:gd name="connsiteY0" fmla="*/ 0 h 1086608"/>
              <a:gd name="connsiteX1" fmla="*/ 36244 w 1366925"/>
              <a:gd name="connsiteY1" fmla="*/ 276447 h 1086608"/>
              <a:gd name="connsiteX2" fmla="*/ 270160 w 1366925"/>
              <a:gd name="connsiteY2" fmla="*/ 595424 h 1086608"/>
              <a:gd name="connsiteX3" fmla="*/ 748625 w 1366925"/>
              <a:gd name="connsiteY3" fmla="*/ 701749 h 1086608"/>
              <a:gd name="connsiteX4" fmla="*/ 1195192 w 1366925"/>
              <a:gd name="connsiteY4" fmla="*/ 786810 h 1086608"/>
              <a:gd name="connsiteX5" fmla="*/ 1354681 w 1366925"/>
              <a:gd name="connsiteY5" fmla="*/ 1063256 h 1086608"/>
              <a:gd name="connsiteX6" fmla="*/ 1344048 w 1366925"/>
              <a:gd name="connsiteY6" fmla="*/ 1052624 h 1086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6925" h="1086608">
                <a:moveTo>
                  <a:pt x="4346" y="0"/>
                </a:moveTo>
                <a:cubicBezTo>
                  <a:pt x="-1856" y="88605"/>
                  <a:pt x="-8058" y="177210"/>
                  <a:pt x="36244" y="276447"/>
                </a:cubicBezTo>
                <a:cubicBezTo>
                  <a:pt x="80546" y="375684"/>
                  <a:pt x="151430" y="524540"/>
                  <a:pt x="270160" y="595424"/>
                </a:cubicBezTo>
                <a:cubicBezTo>
                  <a:pt x="388890" y="666308"/>
                  <a:pt x="594453" y="669851"/>
                  <a:pt x="748625" y="701749"/>
                </a:cubicBezTo>
                <a:cubicBezTo>
                  <a:pt x="902797" y="733647"/>
                  <a:pt x="1094183" y="726559"/>
                  <a:pt x="1195192" y="786810"/>
                </a:cubicBezTo>
                <a:cubicBezTo>
                  <a:pt x="1296201" y="847061"/>
                  <a:pt x="1329872" y="1018954"/>
                  <a:pt x="1354681" y="1063256"/>
                </a:cubicBezTo>
                <a:cubicBezTo>
                  <a:pt x="1379490" y="1107558"/>
                  <a:pt x="1361769" y="1080091"/>
                  <a:pt x="1344048" y="1052624"/>
                </a:cubicBez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>
            <a:cxnSpLocks/>
          </p:cNvCxnSpPr>
          <p:nvPr/>
        </p:nvCxnSpPr>
        <p:spPr>
          <a:xfrm>
            <a:off x="6476367" y="2853888"/>
            <a:ext cx="730299" cy="8683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902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7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5496" y="-20538"/>
            <a:ext cx="6719114" cy="576064"/>
            <a:chOff x="827584" y="1491630"/>
            <a:chExt cx="6719114" cy="576064"/>
          </a:xfrm>
        </p:grpSpPr>
        <p:sp>
          <p:nvSpPr>
            <p:cNvPr id="11" name="Oval 10"/>
            <p:cNvSpPr/>
            <p:nvPr/>
          </p:nvSpPr>
          <p:spPr>
            <a:xfrm>
              <a:off x="827584" y="149163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3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511661" y="1606029"/>
              <a:ext cx="60350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 So sánh (theo mẫu).</a:t>
              </a:r>
              <a:endParaRPr 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6" name="Rounded Rectangle 45"/>
          <p:cNvSpPr/>
          <p:nvPr/>
        </p:nvSpPr>
        <p:spPr>
          <a:xfrm>
            <a:off x="1624214" y="2464551"/>
            <a:ext cx="412030" cy="440432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619672" y="2457689"/>
            <a:ext cx="532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5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2963791" y="2465282"/>
            <a:ext cx="412030" cy="440432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959249" y="2427734"/>
            <a:ext cx="532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2</a:t>
            </a:r>
          </a:p>
        </p:txBody>
      </p:sp>
      <p:sp>
        <p:nvSpPr>
          <p:cNvPr id="7" name="Oval 6"/>
          <p:cNvSpPr/>
          <p:nvPr/>
        </p:nvSpPr>
        <p:spPr>
          <a:xfrm>
            <a:off x="2212474" y="2499742"/>
            <a:ext cx="500012" cy="50001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&gt;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186004" y="2395835"/>
            <a:ext cx="532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&gt;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6084168" y="2459226"/>
            <a:ext cx="412030" cy="440432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100892" y="2427734"/>
            <a:ext cx="532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?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7423745" y="2459957"/>
            <a:ext cx="412030" cy="440432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440469" y="2428465"/>
            <a:ext cx="532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/>
              <a:t>?</a:t>
            </a:r>
          </a:p>
        </p:txBody>
      </p:sp>
      <p:sp>
        <p:nvSpPr>
          <p:cNvPr id="55" name="Oval 54"/>
          <p:cNvSpPr/>
          <p:nvPr/>
        </p:nvSpPr>
        <p:spPr>
          <a:xfrm>
            <a:off x="6672428" y="2449324"/>
            <a:ext cx="500012" cy="50001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&gt;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32240" y="2355726"/>
            <a:ext cx="532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/>
              <a:t>?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6084168" y="4656690"/>
            <a:ext cx="412030" cy="440432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100892" y="4625198"/>
            <a:ext cx="532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/>
              <a:t>?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7423745" y="4657421"/>
            <a:ext cx="412030" cy="440432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440469" y="4625929"/>
            <a:ext cx="532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/>
              <a:t>?</a:t>
            </a:r>
          </a:p>
        </p:txBody>
      </p:sp>
      <p:sp>
        <p:nvSpPr>
          <p:cNvPr id="61" name="Oval 60"/>
          <p:cNvSpPr/>
          <p:nvPr/>
        </p:nvSpPr>
        <p:spPr>
          <a:xfrm>
            <a:off x="6672428" y="4646788"/>
            <a:ext cx="500012" cy="50001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&gt;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09756" y="4557816"/>
            <a:ext cx="532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/>
              <a:t>?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1602948" y="4638962"/>
            <a:ext cx="412030" cy="440432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619672" y="4607470"/>
            <a:ext cx="532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/>
              <a:t>?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2942525" y="4639693"/>
            <a:ext cx="412030" cy="440432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959249" y="4608201"/>
            <a:ext cx="532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/>
              <a:t>?</a:t>
            </a:r>
          </a:p>
        </p:txBody>
      </p:sp>
      <p:sp>
        <p:nvSpPr>
          <p:cNvPr id="67" name="Oval 66"/>
          <p:cNvSpPr/>
          <p:nvPr/>
        </p:nvSpPr>
        <p:spPr>
          <a:xfrm>
            <a:off x="2191208" y="4629060"/>
            <a:ext cx="500012" cy="50001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&gt;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228536" y="4540088"/>
            <a:ext cx="532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/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7753BCA-0F54-4B4C-A395-5DBBB6405A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633" y="267494"/>
            <a:ext cx="4953653" cy="28032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8754687-31A5-4075-ADBA-E088B7A033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020" y="153260"/>
            <a:ext cx="4335409" cy="24533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EE08155-CE42-411B-8EF5-A41F8470E4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45" y="2526210"/>
            <a:ext cx="4526538" cy="25615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1171797C-B85D-4F13-94CA-7E34A2062E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791" y="2394171"/>
            <a:ext cx="4671847" cy="264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23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Administrator\Desktop\GA ĐT TOAN\hoat do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-16320"/>
            <a:ext cx="1979712" cy="918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Rounded Rectangle 45"/>
          <p:cNvSpPr/>
          <p:nvPr/>
        </p:nvSpPr>
        <p:spPr>
          <a:xfrm>
            <a:off x="1192166" y="2517100"/>
            <a:ext cx="412030" cy="440432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187624" y="2485608"/>
            <a:ext cx="532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2531743" y="2517831"/>
            <a:ext cx="412030" cy="440432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527201" y="2486339"/>
            <a:ext cx="532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Oval 6"/>
          <p:cNvSpPr/>
          <p:nvPr/>
        </p:nvSpPr>
        <p:spPr>
          <a:xfrm>
            <a:off x="1780426" y="2507198"/>
            <a:ext cx="500012" cy="50001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&gt;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753956" y="2407593"/>
            <a:ext cx="532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&gt;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5292078" y="4316760"/>
            <a:ext cx="720081" cy="668976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426364" y="4259833"/>
            <a:ext cx="769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/>
              <a:t>?</a:t>
            </a:r>
          </a:p>
        </p:txBody>
      </p:sp>
      <p:sp>
        <p:nvSpPr>
          <p:cNvPr id="55" name="Oval 54"/>
          <p:cNvSpPr/>
          <p:nvPr/>
        </p:nvSpPr>
        <p:spPr>
          <a:xfrm>
            <a:off x="6196285" y="4324787"/>
            <a:ext cx="678540" cy="634727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&gt;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7052169" y="4307508"/>
            <a:ext cx="720081" cy="668976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126194" y="4307508"/>
            <a:ext cx="769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Estrangelo Edessa" pitchFamily="66" charset="0"/>
                <a:ea typeface="Verdana" pitchFamily="34" charset="0"/>
                <a:cs typeface="Estrangelo Edessa" pitchFamily="66" charset="0"/>
              </a:rPr>
              <a:t>1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322359" y="4299942"/>
            <a:ext cx="769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/>
              <a:t>?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366933" y="4303144"/>
            <a:ext cx="7699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146537" y="4241589"/>
            <a:ext cx="769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?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261095" y="4257275"/>
            <a:ext cx="769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&gt;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35496" y="-20538"/>
            <a:ext cx="6719114" cy="576064"/>
            <a:chOff x="827584" y="1491630"/>
            <a:chExt cx="6719114" cy="576064"/>
          </a:xfrm>
        </p:grpSpPr>
        <p:sp>
          <p:nvSpPr>
            <p:cNvPr id="26" name="Oval 25"/>
            <p:cNvSpPr/>
            <p:nvPr/>
          </p:nvSpPr>
          <p:spPr>
            <a:xfrm>
              <a:off x="827584" y="149163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3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511661" y="1606029"/>
              <a:ext cx="60350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 So sánh (theo mẫu).</a:t>
              </a:r>
              <a:endParaRPr 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CC67D6A-7645-4F78-8677-8F3FA11936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23" y="317351"/>
            <a:ext cx="4032331" cy="22818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E78D82A-36D3-4346-BC08-D567C9664D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710" y="1687753"/>
            <a:ext cx="4335409" cy="245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94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36" grpId="0"/>
      <p:bldP spid="37" grpId="0"/>
      <p:bldP spid="38" grpId="0"/>
      <p:bldP spid="39" grpId="0"/>
      <p:bldP spid="4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949</TotalTime>
  <Words>268</Words>
  <Application>Microsoft Office PowerPoint</Application>
  <PresentationFormat>On-screen Show (16:9)</PresentationFormat>
  <Paragraphs>102</Paragraphs>
  <Slides>11</Slides>
  <Notes>3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맑은 고딕</vt:lpstr>
      <vt:lpstr>.VnAvant</vt:lpstr>
      <vt:lpstr>Aharoni</vt:lpstr>
      <vt:lpstr>Arial</vt:lpstr>
      <vt:lpstr>Arial-SGK-TV</vt:lpstr>
      <vt:lpstr>Calibri</vt:lpstr>
      <vt:lpstr>Estrangelo Edessa</vt:lpstr>
      <vt:lpstr>Times New Roman</vt:lpstr>
      <vt:lpstr>Verdana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A</cp:lastModifiedBy>
  <cp:revision>152</cp:revision>
  <dcterms:created xsi:type="dcterms:W3CDTF">2014-04-01T16:27:38Z</dcterms:created>
  <dcterms:modified xsi:type="dcterms:W3CDTF">2021-10-04T12:02:18Z</dcterms:modified>
</cp:coreProperties>
</file>