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60" r:id="rId3"/>
    <p:sldId id="289" r:id="rId4"/>
    <p:sldId id="256" r:id="rId5"/>
    <p:sldId id="257" r:id="rId6"/>
    <p:sldId id="288" r:id="rId7"/>
    <p:sldId id="272" r:id="rId8"/>
    <p:sldId id="271" r:id="rId9"/>
    <p:sldId id="273" r:id="rId10"/>
    <p:sldId id="262" r:id="rId11"/>
    <p:sldId id="275" r:id="rId12"/>
    <p:sldId id="276" r:id="rId13"/>
    <p:sldId id="286" r:id="rId14"/>
    <p:sldId id="285" r:id="rId15"/>
    <p:sldId id="282" r:id="rId16"/>
    <p:sldId id="279" r:id="rId17"/>
    <p:sldId id="284" r:id="rId18"/>
    <p:sldId id="280" r:id="rId19"/>
    <p:sldId id="287" r:id="rId20"/>
    <p:sldId id="278" r:id="rId21"/>
    <p:sldId id="290" r:id="rId22"/>
    <p:sldId id="291" r:id="rId23"/>
    <p:sldId id="281" r:id="rId24"/>
    <p:sldId id="274" r:id="rId25"/>
    <p:sldId id="283" r:id="rId26"/>
    <p:sldId id="293" r:id="rId27"/>
  </p:sldIdLst>
  <p:sldSz cx="18288000" cy="10287000"/>
  <p:notesSz cx="6858000" cy="9144000"/>
  <p:embeddedFontLst>
    <p:embeddedFont>
      <p:font typeface="#9Slide03 SVNNeutraface 2" panose="02000600040000020004" pitchFamily="2" charset="0"/>
      <p:bold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mbria" panose="02040503050406030204" pitchFamily="18" charset="0"/>
      <p:regular r:id="rId33"/>
      <p:bold r:id="rId34"/>
      <p:italic r:id="rId35"/>
      <p:boldItalic r:id="rId36"/>
    </p:embeddedFont>
    <p:embeddedFont>
      <p:font typeface="Open Sans" panose="020B0606030504020204" pitchFamily="34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61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33" d="100"/>
          <a:sy n="33" d="100"/>
        </p:scale>
        <p:origin x="1251" y="6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2.fntdata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34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32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0" userDrawn="1">
          <p15:clr>
            <a:srgbClr val="F26B43"/>
          </p15:clr>
        </p15:guide>
        <p15:guide id="2" pos="57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013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0" userDrawn="1">
          <p15:clr>
            <a:srgbClr val="F26B43"/>
          </p15:clr>
        </p15:guide>
        <p15:guide id="2" pos="57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svg"/><Relationship Id="rId5" Type="http://schemas.openxmlformats.org/officeDocument/2006/relationships/image" Target="../media/image49.png"/><Relationship Id="rId4" Type="http://schemas.openxmlformats.org/officeDocument/2006/relationships/image" Target="../media/image48.svg"/><Relationship Id="rId9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2.png"/><Relationship Id="rId3" Type="http://schemas.openxmlformats.org/officeDocument/2006/relationships/image" Target="../media/image17.png"/><Relationship Id="rId7" Type="http://schemas.openxmlformats.org/officeDocument/2006/relationships/image" Target="../media/image25.svg"/><Relationship Id="rId12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30.png"/><Relationship Id="rId5" Type="http://schemas.openxmlformats.org/officeDocument/2006/relationships/image" Target="../media/image23.svg"/><Relationship Id="rId10" Type="http://schemas.openxmlformats.org/officeDocument/2006/relationships/image" Target="../media/image29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Relationship Id="rId1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57.png"/><Relationship Id="rId3" Type="http://schemas.openxmlformats.org/officeDocument/2006/relationships/image" Target="../media/image22.png"/><Relationship Id="rId7" Type="http://schemas.openxmlformats.org/officeDocument/2006/relationships/image" Target="../media/image27.png"/><Relationship Id="rId12" Type="http://schemas.openxmlformats.org/officeDocument/2006/relationships/image" Target="../media/image4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11" Type="http://schemas.openxmlformats.org/officeDocument/2006/relationships/image" Target="../media/image26.png"/><Relationship Id="rId5" Type="http://schemas.openxmlformats.org/officeDocument/2006/relationships/image" Target="../media/image24.png"/><Relationship Id="rId10" Type="http://schemas.openxmlformats.org/officeDocument/2006/relationships/image" Target="../media/image30.png"/><Relationship Id="rId4" Type="http://schemas.openxmlformats.org/officeDocument/2006/relationships/image" Target="../media/image23.sv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58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9.jpg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2.png"/><Relationship Id="rId7" Type="http://schemas.openxmlformats.org/officeDocument/2006/relationships/image" Target="../media/image27.png"/><Relationship Id="rId12" Type="http://schemas.openxmlformats.org/officeDocument/2006/relationships/image" Target="../media/image4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11" Type="http://schemas.openxmlformats.org/officeDocument/2006/relationships/image" Target="../media/image26.png"/><Relationship Id="rId5" Type="http://schemas.openxmlformats.org/officeDocument/2006/relationships/image" Target="../media/image24.png"/><Relationship Id="rId10" Type="http://schemas.openxmlformats.org/officeDocument/2006/relationships/image" Target="../media/image30.png"/><Relationship Id="rId4" Type="http://schemas.openxmlformats.org/officeDocument/2006/relationships/image" Target="../media/image23.svg"/><Relationship Id="rId9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72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sv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sv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svg"/><Relationship Id="rId19" Type="http://schemas.openxmlformats.org/officeDocument/2006/relationships/image" Target="../media/image34.png"/><Relationship Id="rId4" Type="http://schemas.openxmlformats.org/officeDocument/2006/relationships/image" Target="../media/image19.sv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30.png"/><Relationship Id="rId18" Type="http://schemas.openxmlformats.org/officeDocument/2006/relationships/image" Target="../media/image43.png"/><Relationship Id="rId3" Type="http://schemas.openxmlformats.org/officeDocument/2006/relationships/image" Target="../media/image17.png"/><Relationship Id="rId7" Type="http://schemas.openxmlformats.org/officeDocument/2006/relationships/image" Target="../media/image23.svg"/><Relationship Id="rId12" Type="http://schemas.openxmlformats.org/officeDocument/2006/relationships/image" Target="../media/image29.png"/><Relationship Id="rId17" Type="http://schemas.openxmlformats.org/officeDocument/2006/relationships/image" Target="../media/image42.png"/><Relationship Id="rId2" Type="http://schemas.openxmlformats.org/officeDocument/2006/relationships/audio" Target="../media/audio1.wav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8.png"/><Relationship Id="rId5" Type="http://schemas.openxmlformats.org/officeDocument/2006/relationships/image" Target="../media/image21.svg"/><Relationship Id="rId15" Type="http://schemas.openxmlformats.org/officeDocument/2006/relationships/image" Target="../media/image32.svg"/><Relationship Id="rId10" Type="http://schemas.openxmlformats.org/officeDocument/2006/relationships/image" Target="../media/image27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Relationship Id="rId1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2.png"/><Relationship Id="rId3" Type="http://schemas.openxmlformats.org/officeDocument/2006/relationships/image" Target="../media/image17.png"/><Relationship Id="rId7" Type="http://schemas.openxmlformats.org/officeDocument/2006/relationships/image" Target="../media/image25.svg"/><Relationship Id="rId12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30.png"/><Relationship Id="rId5" Type="http://schemas.openxmlformats.org/officeDocument/2006/relationships/image" Target="../media/image23.svg"/><Relationship Id="rId10" Type="http://schemas.openxmlformats.org/officeDocument/2006/relationships/image" Target="../media/image29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Relationship Id="rId1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7.png"/><Relationship Id="rId7" Type="http://schemas.openxmlformats.org/officeDocument/2006/relationships/image" Target="../media/image50.sv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sv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0" y="8229600"/>
            <a:ext cx="2294001" cy="4114800"/>
          </a:xfrm>
          <a:custGeom>
            <a:avLst/>
            <a:gdLst/>
            <a:ahLst/>
            <a:cxnLst/>
            <a:rect l="l" t="t" r="r" b="b"/>
            <a:pathLst>
              <a:path w="2294001" h="4114800">
                <a:moveTo>
                  <a:pt x="0" y="0"/>
                </a:moveTo>
                <a:lnTo>
                  <a:pt x="2294001" y="0"/>
                </a:lnTo>
                <a:lnTo>
                  <a:pt x="229400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294001" y="8229600"/>
            <a:ext cx="2144839" cy="4114800"/>
          </a:xfrm>
          <a:custGeom>
            <a:avLst/>
            <a:gdLst/>
            <a:ahLst/>
            <a:cxnLst/>
            <a:rect l="l" t="t" r="r" b="b"/>
            <a:pathLst>
              <a:path w="2144839" h="4114800">
                <a:moveTo>
                  <a:pt x="0" y="0"/>
                </a:moveTo>
                <a:lnTo>
                  <a:pt x="2144839" y="0"/>
                </a:lnTo>
                <a:lnTo>
                  <a:pt x="21448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4438841" y="8229600"/>
            <a:ext cx="2501456" cy="4114800"/>
          </a:xfrm>
          <a:custGeom>
            <a:avLst/>
            <a:gdLst/>
            <a:ahLst/>
            <a:cxnLst/>
            <a:rect l="l" t="t" r="r" b="b"/>
            <a:pathLst>
              <a:path w="2501456" h="4114800">
                <a:moveTo>
                  <a:pt x="0" y="0"/>
                </a:moveTo>
                <a:lnTo>
                  <a:pt x="2501455" y="0"/>
                </a:lnTo>
                <a:lnTo>
                  <a:pt x="250145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6940296" y="8229600"/>
            <a:ext cx="2294001" cy="4114800"/>
          </a:xfrm>
          <a:custGeom>
            <a:avLst/>
            <a:gdLst/>
            <a:ahLst/>
            <a:cxnLst/>
            <a:rect l="l" t="t" r="r" b="b"/>
            <a:pathLst>
              <a:path w="2294001" h="4114800">
                <a:moveTo>
                  <a:pt x="0" y="0"/>
                </a:moveTo>
                <a:lnTo>
                  <a:pt x="2294001" y="0"/>
                </a:lnTo>
                <a:lnTo>
                  <a:pt x="229400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9234297" y="8229600"/>
            <a:ext cx="2144840" cy="4114800"/>
          </a:xfrm>
          <a:custGeom>
            <a:avLst/>
            <a:gdLst/>
            <a:ahLst/>
            <a:cxnLst/>
            <a:rect l="l" t="t" r="r" b="b"/>
            <a:pathLst>
              <a:path w="2144840" h="4114800">
                <a:moveTo>
                  <a:pt x="0" y="0"/>
                </a:moveTo>
                <a:lnTo>
                  <a:pt x="2144840" y="0"/>
                </a:lnTo>
                <a:lnTo>
                  <a:pt x="214484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1379137" y="8229600"/>
            <a:ext cx="2501456" cy="4114800"/>
          </a:xfrm>
          <a:custGeom>
            <a:avLst/>
            <a:gdLst/>
            <a:ahLst/>
            <a:cxnLst/>
            <a:rect l="l" t="t" r="r" b="b"/>
            <a:pathLst>
              <a:path w="2501456" h="4114800">
                <a:moveTo>
                  <a:pt x="0" y="0"/>
                </a:moveTo>
                <a:lnTo>
                  <a:pt x="2501455" y="0"/>
                </a:lnTo>
                <a:lnTo>
                  <a:pt x="250145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3880592" y="8229600"/>
            <a:ext cx="2294001" cy="4114800"/>
          </a:xfrm>
          <a:custGeom>
            <a:avLst/>
            <a:gdLst/>
            <a:ahLst/>
            <a:cxnLst/>
            <a:rect l="l" t="t" r="r" b="b"/>
            <a:pathLst>
              <a:path w="2294001" h="4114800">
                <a:moveTo>
                  <a:pt x="0" y="0"/>
                </a:moveTo>
                <a:lnTo>
                  <a:pt x="2294001" y="0"/>
                </a:lnTo>
                <a:lnTo>
                  <a:pt x="229400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6174593" y="8229600"/>
            <a:ext cx="2144840" cy="4114800"/>
          </a:xfrm>
          <a:custGeom>
            <a:avLst/>
            <a:gdLst/>
            <a:ahLst/>
            <a:cxnLst/>
            <a:rect l="l" t="t" r="r" b="b"/>
            <a:pathLst>
              <a:path w="2144840" h="4114800">
                <a:moveTo>
                  <a:pt x="0" y="0"/>
                </a:moveTo>
                <a:lnTo>
                  <a:pt x="2144839" y="0"/>
                </a:lnTo>
                <a:lnTo>
                  <a:pt x="21448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07455" y="266700"/>
            <a:ext cx="14253683" cy="86265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2709867" y="-1906793"/>
            <a:ext cx="5578133" cy="2935493"/>
          </a:xfrm>
          <a:custGeom>
            <a:avLst/>
            <a:gdLst/>
            <a:ahLst/>
            <a:cxnLst/>
            <a:rect l="l" t="t" r="r" b="b"/>
            <a:pathLst>
              <a:path w="5578133" h="2935493">
                <a:moveTo>
                  <a:pt x="0" y="0"/>
                </a:moveTo>
                <a:lnTo>
                  <a:pt x="5578133" y="0"/>
                </a:lnTo>
                <a:lnTo>
                  <a:pt x="5578133" y="2935493"/>
                </a:lnTo>
                <a:lnTo>
                  <a:pt x="0" y="29354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-1818459" y="-2820924"/>
            <a:ext cx="7315200" cy="3849624"/>
          </a:xfrm>
          <a:custGeom>
            <a:avLst/>
            <a:gdLst/>
            <a:ahLst/>
            <a:cxnLst/>
            <a:rect l="l" t="t" r="r" b="b"/>
            <a:pathLst>
              <a:path w="7315200" h="3849624">
                <a:moveTo>
                  <a:pt x="0" y="0"/>
                </a:moveTo>
                <a:lnTo>
                  <a:pt x="7315200" y="0"/>
                </a:lnTo>
                <a:lnTo>
                  <a:pt x="7315200" y="3849624"/>
                </a:lnTo>
                <a:lnTo>
                  <a:pt x="0" y="384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6396478" y="1906793"/>
            <a:ext cx="1725644" cy="2057400"/>
          </a:xfrm>
          <a:custGeom>
            <a:avLst/>
            <a:gdLst/>
            <a:ahLst/>
            <a:cxnLst/>
            <a:rect l="l" t="t" r="r" b="b"/>
            <a:pathLst>
              <a:path w="1725644" h="2057400">
                <a:moveTo>
                  <a:pt x="0" y="0"/>
                </a:moveTo>
                <a:lnTo>
                  <a:pt x="1725644" y="0"/>
                </a:lnTo>
                <a:lnTo>
                  <a:pt x="1725644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7850062" y="-1911311"/>
            <a:ext cx="5578133" cy="2935493"/>
          </a:xfrm>
          <a:custGeom>
            <a:avLst/>
            <a:gdLst/>
            <a:ahLst/>
            <a:cxnLst/>
            <a:rect l="l" t="t" r="r" b="b"/>
            <a:pathLst>
              <a:path w="5578133" h="2935493">
                <a:moveTo>
                  <a:pt x="0" y="0"/>
                </a:moveTo>
                <a:lnTo>
                  <a:pt x="5578133" y="0"/>
                </a:lnTo>
                <a:lnTo>
                  <a:pt x="5578133" y="2935493"/>
                </a:lnTo>
                <a:lnTo>
                  <a:pt x="0" y="29354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2990257" y="-1915829"/>
            <a:ext cx="5578133" cy="2935493"/>
          </a:xfrm>
          <a:custGeom>
            <a:avLst/>
            <a:gdLst/>
            <a:ahLst/>
            <a:cxnLst/>
            <a:rect l="l" t="t" r="r" b="b"/>
            <a:pathLst>
              <a:path w="5578133" h="2935493">
                <a:moveTo>
                  <a:pt x="0" y="0"/>
                </a:moveTo>
                <a:lnTo>
                  <a:pt x="5578134" y="0"/>
                </a:lnTo>
                <a:lnTo>
                  <a:pt x="5578134" y="2935492"/>
                </a:lnTo>
                <a:lnTo>
                  <a:pt x="0" y="293549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65878" y="2183018"/>
            <a:ext cx="1725644" cy="2057400"/>
          </a:xfrm>
          <a:custGeom>
            <a:avLst/>
            <a:gdLst/>
            <a:ahLst/>
            <a:cxnLst/>
            <a:rect l="l" t="t" r="r" b="b"/>
            <a:pathLst>
              <a:path w="1725644" h="2057400">
                <a:moveTo>
                  <a:pt x="0" y="0"/>
                </a:moveTo>
                <a:lnTo>
                  <a:pt x="1725644" y="0"/>
                </a:lnTo>
                <a:lnTo>
                  <a:pt x="1725644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633719" y="0"/>
            <a:ext cx="5117463" cy="2693065"/>
          </a:xfrm>
          <a:custGeom>
            <a:avLst/>
            <a:gdLst/>
            <a:ahLst/>
            <a:cxnLst/>
            <a:rect l="l" t="t" r="r" b="b"/>
            <a:pathLst>
              <a:path w="5117463" h="2693065">
                <a:moveTo>
                  <a:pt x="0" y="0"/>
                </a:moveTo>
                <a:lnTo>
                  <a:pt x="5117463" y="0"/>
                </a:lnTo>
                <a:lnTo>
                  <a:pt x="5117463" y="2693065"/>
                </a:lnTo>
                <a:lnTo>
                  <a:pt x="0" y="269306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flipH="1">
            <a:off x="13804256" y="0"/>
            <a:ext cx="5117463" cy="2693065"/>
          </a:xfrm>
          <a:custGeom>
            <a:avLst/>
            <a:gdLst/>
            <a:ahLst/>
            <a:cxnLst/>
            <a:rect l="l" t="t" r="r" b="b"/>
            <a:pathLst>
              <a:path w="5117463" h="2693065">
                <a:moveTo>
                  <a:pt x="5117463" y="0"/>
                </a:moveTo>
                <a:lnTo>
                  <a:pt x="0" y="0"/>
                </a:lnTo>
                <a:lnTo>
                  <a:pt x="0" y="2693065"/>
                </a:lnTo>
                <a:lnTo>
                  <a:pt x="5117463" y="2693065"/>
                </a:lnTo>
                <a:lnTo>
                  <a:pt x="5117463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773680" y="2845343"/>
            <a:ext cx="13019559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BR" sz="4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Đọc ngắt giọng, nhấn giọng vào những từ ngữ, những câu thơ nói lên ước mơ của bạn nhỏ.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7048" y="202413"/>
            <a:ext cx="18454191" cy="199966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31314" y="4927603"/>
            <a:ext cx="7737076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vi-VN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Em mơ 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/ </a:t>
            </a:r>
            <a:r>
              <a:rPr lang="vi-VN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mình là cánh én</a:t>
            </a:r>
          </a:p>
          <a:p>
            <a:pPr algn="just"/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Gọi nắng xuân về muôn nơi</a:t>
            </a:r>
          </a:p>
          <a:p>
            <a:pPr algn="just"/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Trong veo nỗi niềm thương mến</a:t>
            </a:r>
          </a:p>
          <a:p>
            <a:pPr algn="just"/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Hoà trong rộn rã tiếng cười.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//</a:t>
            </a:r>
            <a:endParaRPr lang="vi-VN" sz="3600" b="1" dirty="0">
              <a:solidFill>
                <a:srgbClr val="000000"/>
              </a:solidFill>
              <a:latin typeface="Open Sans" panose="020B0606030504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220252" y="4927603"/>
            <a:ext cx="7772348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vi-VN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Em mơ 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/ </a:t>
            </a:r>
            <a:r>
              <a:rPr lang="vi-VN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mình là cơn gió</a:t>
            </a:r>
          </a:p>
          <a:p>
            <a:pPr algn="just"/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Giữa ngày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nắng hạ nồng oi</a:t>
            </a:r>
          </a:p>
          <a:p>
            <a:pPr algn="just"/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Cùng mây bay đi đây đó</a:t>
            </a:r>
          </a:p>
          <a:p>
            <a:pPr algn="just"/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Đem mưa dịu mát muôn nơi.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//</a:t>
            </a:r>
            <a:endParaRPr lang="vi-VN" sz="3600" b="1" dirty="0">
              <a:solidFill>
                <a:srgbClr val="000000"/>
              </a:solidFill>
              <a:latin typeface="Open Sans" panose="020B0606030504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31314" y="7599172"/>
            <a:ext cx="7737076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36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Em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mơ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 / </a:t>
            </a:r>
            <a:r>
              <a:rPr lang="en-US" sz="36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là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vầng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trăng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tỏ</a:t>
            </a:r>
            <a:endParaRPr lang="en-US" sz="36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algn="just"/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Lung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linh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giữa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trời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thu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xanh</a:t>
            </a:r>
            <a:endParaRPr lang="en-US" sz="36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algn="just"/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Vui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cùng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những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ngôi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sao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nhỏ</a:t>
            </a:r>
            <a:endParaRPr lang="en-US" sz="360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algn="just"/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Như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ngàn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đôi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mắt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long </a:t>
            </a:r>
            <a:r>
              <a:rPr lang="en-US" sz="3600" dirty="0" err="1">
                <a:solidFill>
                  <a:srgbClr val="000000"/>
                </a:solidFill>
                <a:latin typeface="Open Sans" panose="020B0606030504020204" pitchFamily="34" charset="0"/>
              </a:rPr>
              <a:t>lanh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. 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//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220252" y="7504703"/>
            <a:ext cx="7772348" cy="23083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vi-VN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Em mơ 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/ </a:t>
            </a:r>
            <a:r>
              <a:rPr lang="vi-VN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mình là ngọn lửa</a:t>
            </a:r>
          </a:p>
          <a:p>
            <a:pPr algn="just"/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Xua tan giá lạnh mùa đông</a:t>
            </a:r>
          </a:p>
          <a:p>
            <a:pPr algn="just"/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Đàn chim vui bay về tổ</a:t>
            </a:r>
          </a:p>
          <a:p>
            <a:pPr algn="just"/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Bữa cơm chiều quê ấm nồng...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//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929391" y="6162149"/>
            <a:ext cx="6708136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Yêu từng dặm dài đất nước</a:t>
            </a:r>
          </a:p>
          <a:p>
            <a:pPr algn="just"/>
            <a:r>
              <a:rPr lang="vi-VN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Em mơ về con đường xa</a:t>
            </a:r>
          </a:p>
          <a:p>
            <a:pPr algn="just"/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Bốn mùa còn bao mơ ước</a:t>
            </a:r>
          </a:p>
          <a:p>
            <a:pPr algn="just"/>
            <a:r>
              <a:rPr lang="vi-VN" sz="3600" dirty="0">
                <a:solidFill>
                  <a:srgbClr val="000000"/>
                </a:solidFill>
                <a:latin typeface="Open Sans" panose="020B0606030504020204" pitchFamily="34" charset="0"/>
              </a:rPr>
              <a:t>Ở phía chân trời bao la.</a:t>
            </a:r>
            <a:r>
              <a:rPr lang="en-US" sz="36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3600" b="1" dirty="0">
                <a:solidFill>
                  <a:srgbClr val="000000"/>
                </a:solidFill>
                <a:latin typeface="Open Sans" panose="020B0606030504020204" pitchFamily="34" charset="0"/>
              </a:rPr>
              <a:t>//</a:t>
            </a:r>
            <a:endParaRPr lang="vi-VN" sz="3600" dirty="0">
              <a:solidFill>
                <a:srgbClr val="000000"/>
              </a:solidFill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38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2329870" y="7854696"/>
            <a:ext cx="7315200" cy="2807208"/>
          </a:xfrm>
          <a:custGeom>
            <a:avLst/>
            <a:gdLst/>
            <a:ahLst/>
            <a:cxnLst/>
            <a:rect l="l" t="t" r="r" b="b"/>
            <a:pathLst>
              <a:path w="7315200" h="2807208">
                <a:moveTo>
                  <a:pt x="0" y="0"/>
                </a:moveTo>
                <a:lnTo>
                  <a:pt x="7315200" y="0"/>
                </a:lnTo>
                <a:lnTo>
                  <a:pt x="7315200" y="2807208"/>
                </a:lnTo>
                <a:lnTo>
                  <a:pt x="0" y="280720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515834" y="7333488"/>
            <a:ext cx="7315200" cy="2953512"/>
          </a:xfrm>
          <a:custGeom>
            <a:avLst/>
            <a:gdLst/>
            <a:ahLst/>
            <a:cxnLst/>
            <a:rect l="l" t="t" r="r" b="b"/>
            <a:pathLst>
              <a:path w="7315200" h="2953512">
                <a:moveTo>
                  <a:pt x="0" y="0"/>
                </a:moveTo>
                <a:lnTo>
                  <a:pt x="7315200" y="0"/>
                </a:lnTo>
                <a:lnTo>
                  <a:pt x="7315200" y="2953512"/>
                </a:lnTo>
                <a:lnTo>
                  <a:pt x="0" y="295351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2591404" y="6543617"/>
            <a:ext cx="9271537" cy="3743383"/>
          </a:xfrm>
          <a:custGeom>
            <a:avLst/>
            <a:gdLst/>
            <a:ahLst/>
            <a:cxnLst/>
            <a:rect l="l" t="t" r="r" b="b"/>
            <a:pathLst>
              <a:path w="9271537" h="3743383">
                <a:moveTo>
                  <a:pt x="0" y="0"/>
                </a:moveTo>
                <a:lnTo>
                  <a:pt x="9271537" y="0"/>
                </a:lnTo>
                <a:lnTo>
                  <a:pt x="9271537" y="3743383"/>
                </a:lnTo>
                <a:lnTo>
                  <a:pt x="0" y="374338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219200" y="1127529"/>
            <a:ext cx="14065878" cy="9448740"/>
            <a:chOff x="1358428" y="861120"/>
            <a:chExt cx="14065878" cy="9448740"/>
          </a:xfrm>
        </p:grpSpPr>
        <p:sp>
          <p:nvSpPr>
            <p:cNvPr id="17" name="Rounded Rectangle 16"/>
            <p:cNvSpPr/>
            <p:nvPr/>
          </p:nvSpPr>
          <p:spPr>
            <a:xfrm>
              <a:off x="1358428" y="861120"/>
              <a:ext cx="14065878" cy="7341131"/>
            </a:xfrm>
            <a:prstGeom prst="roundRect">
              <a:avLst>
                <a:gd name="adj" fmla="val 1185"/>
              </a:avLst>
            </a:prstGeom>
            <a:solidFill>
              <a:schemeClr val="bg1">
                <a:alpha val="50000"/>
              </a:schemeClr>
            </a:solidFill>
            <a:ln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932704" y="861120"/>
              <a:ext cx="13425297" cy="9448740"/>
            </a:xfrm>
            <a:prstGeom prst="rect">
              <a:avLst/>
            </a:prstGeom>
          </p:spPr>
          <p:txBody>
            <a:bodyPr wrap="square" numCol="2">
              <a:spAutoFit/>
            </a:bodyPr>
            <a:lstStyle/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cánh én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Gọi nắng xuân về muôn nơi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Trong veo nỗi niềm thương mến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Hoà trong rộn rã tiếng cười.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 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cơn gió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Giữa ngày nắng hạ nồng oi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Cùng mây bay đi đây đó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Đem mưa dịu mát muôn nơi.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 </a:t>
              </a: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Em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mơ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là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vầng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trăng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tỏ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Lung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linh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giữa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trời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thu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xanh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Vui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cùng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những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ngôi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sao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nhỏ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Như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ngàn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đôi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mắt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long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lanh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.</a:t>
              </a: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ngọn lửa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Xua tan giá lạnh mùa đông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Đàn chim vui bay về tổ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Bữa cơm chiều quê ấm nồng...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vi-VN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Yêu từng dặm dài đất nước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về con đường xa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Bốn mùa còn bao mơ ước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Ở phía chân trời bao la.</a:t>
              </a:r>
            </a:p>
            <a:p>
              <a:pPr algn="r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(Nguyễn L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ã</a:t>
              </a:r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m 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T</a:t>
              </a:r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hắng)</a:t>
              </a:r>
              <a:endParaRPr lang="vi-VN" sz="32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6630277" y="4851655"/>
            <a:ext cx="1284662" cy="1195078"/>
          </a:xfrm>
          <a:custGeom>
            <a:avLst/>
            <a:gdLst/>
            <a:ahLst/>
            <a:cxnLst/>
            <a:rect l="l" t="t" r="r" b="b"/>
            <a:pathLst>
              <a:path w="2770740" h="2204958">
                <a:moveTo>
                  <a:pt x="0" y="0"/>
                </a:moveTo>
                <a:lnTo>
                  <a:pt x="2770740" y="0"/>
                </a:lnTo>
                <a:lnTo>
                  <a:pt x="2770740" y="2204958"/>
                </a:lnTo>
                <a:lnTo>
                  <a:pt x="0" y="220495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b="-493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6001999" y="2709481"/>
            <a:ext cx="1947691" cy="1513024"/>
          </a:xfrm>
          <a:custGeom>
            <a:avLst/>
            <a:gdLst/>
            <a:ahLst/>
            <a:cxnLst/>
            <a:rect l="l" t="t" r="r" b="b"/>
            <a:pathLst>
              <a:path w="3462180" h="2791578">
                <a:moveTo>
                  <a:pt x="0" y="0"/>
                </a:moveTo>
                <a:lnTo>
                  <a:pt x="3462180" y="0"/>
                </a:lnTo>
                <a:lnTo>
                  <a:pt x="3462180" y="2791578"/>
                </a:lnTo>
                <a:lnTo>
                  <a:pt x="0" y="279157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2026678" y="7791289"/>
            <a:ext cx="2510252" cy="2020837"/>
          </a:xfrm>
          <a:custGeom>
            <a:avLst/>
            <a:gdLst/>
            <a:ahLst/>
            <a:cxnLst/>
            <a:rect l="l" t="t" r="r" b="b"/>
            <a:pathLst>
              <a:path w="3115781" h="2571545">
                <a:moveTo>
                  <a:pt x="0" y="0"/>
                </a:moveTo>
                <a:lnTo>
                  <a:pt x="3115780" y="0"/>
                </a:lnTo>
                <a:lnTo>
                  <a:pt x="3115780" y="2571545"/>
                </a:lnTo>
                <a:lnTo>
                  <a:pt x="0" y="257154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b="-508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9973873" y="8693826"/>
            <a:ext cx="1861100" cy="1265689"/>
          </a:xfrm>
          <a:custGeom>
            <a:avLst/>
            <a:gdLst/>
            <a:ahLst/>
            <a:cxnLst/>
            <a:rect l="l" t="t" r="r" b="b"/>
            <a:pathLst>
              <a:path w="3451030" h="2903916">
                <a:moveTo>
                  <a:pt x="0" y="0"/>
                </a:moveTo>
                <a:lnTo>
                  <a:pt x="3451030" y="0"/>
                </a:lnTo>
                <a:lnTo>
                  <a:pt x="3451030" y="2903915"/>
                </a:lnTo>
                <a:lnTo>
                  <a:pt x="0" y="290391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rcRect/>
            <a:stretch>
              <a:fillRect r="-442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4223009" y="5738463"/>
            <a:ext cx="3351761" cy="4548537"/>
          </a:xfrm>
          <a:custGeom>
            <a:avLst/>
            <a:gdLst/>
            <a:ahLst/>
            <a:cxnLst/>
            <a:rect l="l" t="t" r="r" b="b"/>
            <a:pathLst>
              <a:path w="4115022" h="5370655">
                <a:moveTo>
                  <a:pt x="0" y="0"/>
                </a:moveTo>
                <a:lnTo>
                  <a:pt x="4115022" y="0"/>
                </a:lnTo>
                <a:lnTo>
                  <a:pt x="4115022" y="5370655"/>
                </a:lnTo>
                <a:lnTo>
                  <a:pt x="0" y="537065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b="-3348"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838200" y="-601941"/>
            <a:ext cx="17051990" cy="2475191"/>
          </a:xfrm>
          <a:prstGeom prst="rect">
            <a:avLst/>
          </a:prstGeom>
        </p:spPr>
      </p:pic>
      <p:sp>
        <p:nvSpPr>
          <p:cNvPr id="15" name="Cloud 14"/>
          <p:cNvSpPr/>
          <p:nvPr/>
        </p:nvSpPr>
        <p:spPr>
          <a:xfrm>
            <a:off x="699560" y="1805604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1</a:t>
            </a:r>
          </a:p>
        </p:txBody>
      </p:sp>
      <p:sp>
        <p:nvSpPr>
          <p:cNvPr id="24" name="Cloud 23"/>
          <p:cNvSpPr/>
          <p:nvPr/>
        </p:nvSpPr>
        <p:spPr>
          <a:xfrm>
            <a:off x="675412" y="4278736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2</a:t>
            </a:r>
          </a:p>
        </p:txBody>
      </p:sp>
      <p:sp>
        <p:nvSpPr>
          <p:cNvPr id="25" name="Cloud 24"/>
          <p:cNvSpPr/>
          <p:nvPr/>
        </p:nvSpPr>
        <p:spPr>
          <a:xfrm>
            <a:off x="744856" y="6628619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3</a:t>
            </a:r>
          </a:p>
        </p:txBody>
      </p:sp>
      <p:sp>
        <p:nvSpPr>
          <p:cNvPr id="26" name="Cloud 25"/>
          <p:cNvSpPr/>
          <p:nvPr/>
        </p:nvSpPr>
        <p:spPr>
          <a:xfrm>
            <a:off x="14644944" y="2650960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4</a:t>
            </a:r>
          </a:p>
        </p:txBody>
      </p:sp>
      <p:sp>
        <p:nvSpPr>
          <p:cNvPr id="27" name="Cloud 26"/>
          <p:cNvSpPr/>
          <p:nvPr/>
        </p:nvSpPr>
        <p:spPr>
          <a:xfrm>
            <a:off x="14714388" y="5000843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5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9340" y="8133387"/>
            <a:ext cx="9577646" cy="217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98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2329870" y="7854696"/>
            <a:ext cx="7315200" cy="2807208"/>
          </a:xfrm>
          <a:custGeom>
            <a:avLst/>
            <a:gdLst/>
            <a:ahLst/>
            <a:cxnLst/>
            <a:rect l="l" t="t" r="r" b="b"/>
            <a:pathLst>
              <a:path w="7315200" h="2807208">
                <a:moveTo>
                  <a:pt x="0" y="0"/>
                </a:moveTo>
                <a:lnTo>
                  <a:pt x="7315200" y="0"/>
                </a:lnTo>
                <a:lnTo>
                  <a:pt x="7315200" y="2807208"/>
                </a:lnTo>
                <a:lnTo>
                  <a:pt x="0" y="28072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515834" y="7333488"/>
            <a:ext cx="7315200" cy="2953512"/>
          </a:xfrm>
          <a:custGeom>
            <a:avLst/>
            <a:gdLst/>
            <a:ahLst/>
            <a:cxnLst/>
            <a:rect l="l" t="t" r="r" b="b"/>
            <a:pathLst>
              <a:path w="7315200" h="2953512">
                <a:moveTo>
                  <a:pt x="0" y="0"/>
                </a:moveTo>
                <a:lnTo>
                  <a:pt x="7315200" y="0"/>
                </a:lnTo>
                <a:lnTo>
                  <a:pt x="7315200" y="2953512"/>
                </a:lnTo>
                <a:lnTo>
                  <a:pt x="0" y="295351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2591404" y="6543617"/>
            <a:ext cx="9271537" cy="3743383"/>
          </a:xfrm>
          <a:custGeom>
            <a:avLst/>
            <a:gdLst/>
            <a:ahLst/>
            <a:cxnLst/>
            <a:rect l="l" t="t" r="r" b="b"/>
            <a:pathLst>
              <a:path w="9271537" h="3743383">
                <a:moveTo>
                  <a:pt x="0" y="0"/>
                </a:moveTo>
                <a:lnTo>
                  <a:pt x="9271537" y="0"/>
                </a:lnTo>
                <a:lnTo>
                  <a:pt x="9271537" y="3743383"/>
                </a:lnTo>
                <a:lnTo>
                  <a:pt x="0" y="37433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219200" y="1127529"/>
            <a:ext cx="14065878" cy="9448740"/>
            <a:chOff x="1358428" y="861120"/>
            <a:chExt cx="14065878" cy="9448740"/>
          </a:xfrm>
        </p:grpSpPr>
        <p:sp>
          <p:nvSpPr>
            <p:cNvPr id="17" name="Rounded Rectangle 16"/>
            <p:cNvSpPr/>
            <p:nvPr/>
          </p:nvSpPr>
          <p:spPr>
            <a:xfrm>
              <a:off x="1358428" y="861120"/>
              <a:ext cx="14065878" cy="7341131"/>
            </a:xfrm>
            <a:prstGeom prst="roundRect">
              <a:avLst>
                <a:gd name="adj" fmla="val 1185"/>
              </a:avLst>
            </a:prstGeom>
            <a:solidFill>
              <a:schemeClr val="bg1">
                <a:alpha val="50000"/>
              </a:schemeClr>
            </a:solidFill>
            <a:ln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932704" y="861120"/>
              <a:ext cx="13425297" cy="9448740"/>
            </a:xfrm>
            <a:prstGeom prst="rect">
              <a:avLst/>
            </a:prstGeom>
          </p:spPr>
          <p:txBody>
            <a:bodyPr wrap="square" numCol="2">
              <a:spAutoFit/>
            </a:bodyPr>
            <a:lstStyle/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cánh én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Gọi nắng xuân về muôn nơi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Trong veo nỗi niềm thương mến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Hoà trong rộn rã tiếng cười.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 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cơn gió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Giữa ngày nắng hạ nồng oi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Cùng mây bay đi đây đó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Đem mưa dịu mát muôn nơi.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 </a:t>
              </a: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Em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mơ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là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vầng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trăng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tỏ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Lung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linh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giữa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trời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thu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xanh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Vui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cùng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những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ngôi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sao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nhỏ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Như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ngàn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đôi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mắt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long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lanh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.</a:t>
              </a: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ngọn lửa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Xua tan giá lạnh mùa đông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Đàn chim vui bay về tổ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Bữa cơm chiều quê ấm nồng...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vi-VN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Yêu từng dặm dài đất nước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về con đường xa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Bốn mùa còn bao mơ ước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Ở phía chân trời bao la.</a:t>
              </a:r>
            </a:p>
            <a:p>
              <a:pPr algn="r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(Nguyễn L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ã</a:t>
              </a:r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m 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T</a:t>
              </a:r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hắng)</a:t>
              </a:r>
              <a:endParaRPr lang="vi-VN" sz="32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6630277" y="4851655"/>
            <a:ext cx="1284662" cy="1195078"/>
          </a:xfrm>
          <a:custGeom>
            <a:avLst/>
            <a:gdLst/>
            <a:ahLst/>
            <a:cxnLst/>
            <a:rect l="l" t="t" r="r" b="b"/>
            <a:pathLst>
              <a:path w="2770740" h="2204958">
                <a:moveTo>
                  <a:pt x="0" y="0"/>
                </a:moveTo>
                <a:lnTo>
                  <a:pt x="2770740" y="0"/>
                </a:lnTo>
                <a:lnTo>
                  <a:pt x="2770740" y="2204958"/>
                </a:lnTo>
                <a:lnTo>
                  <a:pt x="0" y="22049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b="-493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6001999" y="2709481"/>
            <a:ext cx="1947691" cy="1513024"/>
          </a:xfrm>
          <a:custGeom>
            <a:avLst/>
            <a:gdLst/>
            <a:ahLst/>
            <a:cxnLst/>
            <a:rect l="l" t="t" r="r" b="b"/>
            <a:pathLst>
              <a:path w="3462180" h="2791578">
                <a:moveTo>
                  <a:pt x="0" y="0"/>
                </a:moveTo>
                <a:lnTo>
                  <a:pt x="3462180" y="0"/>
                </a:lnTo>
                <a:lnTo>
                  <a:pt x="3462180" y="2791578"/>
                </a:lnTo>
                <a:lnTo>
                  <a:pt x="0" y="279157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2026678" y="7791289"/>
            <a:ext cx="2510252" cy="2020837"/>
          </a:xfrm>
          <a:custGeom>
            <a:avLst/>
            <a:gdLst/>
            <a:ahLst/>
            <a:cxnLst/>
            <a:rect l="l" t="t" r="r" b="b"/>
            <a:pathLst>
              <a:path w="3115781" h="2571545">
                <a:moveTo>
                  <a:pt x="0" y="0"/>
                </a:moveTo>
                <a:lnTo>
                  <a:pt x="3115780" y="0"/>
                </a:lnTo>
                <a:lnTo>
                  <a:pt x="3115780" y="2571545"/>
                </a:lnTo>
                <a:lnTo>
                  <a:pt x="0" y="257154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b="-508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9973873" y="8693826"/>
            <a:ext cx="1861100" cy="1265689"/>
          </a:xfrm>
          <a:custGeom>
            <a:avLst/>
            <a:gdLst/>
            <a:ahLst/>
            <a:cxnLst/>
            <a:rect l="l" t="t" r="r" b="b"/>
            <a:pathLst>
              <a:path w="3451030" h="2903916">
                <a:moveTo>
                  <a:pt x="0" y="0"/>
                </a:moveTo>
                <a:lnTo>
                  <a:pt x="3451030" y="0"/>
                </a:lnTo>
                <a:lnTo>
                  <a:pt x="3451030" y="2903915"/>
                </a:lnTo>
                <a:lnTo>
                  <a:pt x="0" y="290391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rcRect/>
            <a:stretch>
              <a:fillRect r="-442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4223009" y="5738463"/>
            <a:ext cx="3351761" cy="4548537"/>
          </a:xfrm>
          <a:custGeom>
            <a:avLst/>
            <a:gdLst/>
            <a:ahLst/>
            <a:cxnLst/>
            <a:rect l="l" t="t" r="r" b="b"/>
            <a:pathLst>
              <a:path w="4115022" h="5370655">
                <a:moveTo>
                  <a:pt x="0" y="0"/>
                </a:moveTo>
                <a:lnTo>
                  <a:pt x="4115022" y="0"/>
                </a:lnTo>
                <a:lnTo>
                  <a:pt x="4115022" y="5370655"/>
                </a:lnTo>
                <a:lnTo>
                  <a:pt x="0" y="53706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b="-3348"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838200" y="-601941"/>
            <a:ext cx="17051990" cy="2475191"/>
          </a:xfrm>
          <a:prstGeom prst="rect">
            <a:avLst/>
          </a:prstGeom>
        </p:spPr>
      </p:pic>
      <p:sp>
        <p:nvSpPr>
          <p:cNvPr id="15" name="Cloud 14"/>
          <p:cNvSpPr/>
          <p:nvPr/>
        </p:nvSpPr>
        <p:spPr>
          <a:xfrm>
            <a:off x="699560" y="1805604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1</a:t>
            </a:r>
          </a:p>
        </p:txBody>
      </p:sp>
      <p:sp>
        <p:nvSpPr>
          <p:cNvPr id="24" name="Cloud 23"/>
          <p:cNvSpPr/>
          <p:nvPr/>
        </p:nvSpPr>
        <p:spPr>
          <a:xfrm>
            <a:off x="675412" y="4278736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2</a:t>
            </a:r>
          </a:p>
        </p:txBody>
      </p:sp>
      <p:sp>
        <p:nvSpPr>
          <p:cNvPr id="25" name="Cloud 24"/>
          <p:cNvSpPr/>
          <p:nvPr/>
        </p:nvSpPr>
        <p:spPr>
          <a:xfrm>
            <a:off x="744856" y="6628619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3</a:t>
            </a:r>
          </a:p>
        </p:txBody>
      </p:sp>
      <p:sp>
        <p:nvSpPr>
          <p:cNvPr id="26" name="Cloud 25"/>
          <p:cNvSpPr/>
          <p:nvPr/>
        </p:nvSpPr>
        <p:spPr>
          <a:xfrm>
            <a:off x="14644944" y="2650960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4</a:t>
            </a:r>
          </a:p>
        </p:txBody>
      </p:sp>
      <p:sp>
        <p:nvSpPr>
          <p:cNvPr id="27" name="Cloud 26"/>
          <p:cNvSpPr/>
          <p:nvPr/>
        </p:nvSpPr>
        <p:spPr>
          <a:xfrm>
            <a:off x="14714388" y="5000843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5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2532" y="8133387"/>
            <a:ext cx="9577646" cy="217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0" y="8229600"/>
            <a:ext cx="2294001" cy="4114800"/>
          </a:xfrm>
          <a:custGeom>
            <a:avLst/>
            <a:gdLst/>
            <a:ahLst/>
            <a:cxnLst/>
            <a:rect l="l" t="t" r="r" b="b"/>
            <a:pathLst>
              <a:path w="2294001" h="4114800">
                <a:moveTo>
                  <a:pt x="0" y="0"/>
                </a:moveTo>
                <a:lnTo>
                  <a:pt x="2294001" y="0"/>
                </a:lnTo>
                <a:lnTo>
                  <a:pt x="229400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294001" y="8229600"/>
            <a:ext cx="2144839" cy="4114800"/>
          </a:xfrm>
          <a:custGeom>
            <a:avLst/>
            <a:gdLst/>
            <a:ahLst/>
            <a:cxnLst/>
            <a:rect l="l" t="t" r="r" b="b"/>
            <a:pathLst>
              <a:path w="2144839" h="4114800">
                <a:moveTo>
                  <a:pt x="0" y="0"/>
                </a:moveTo>
                <a:lnTo>
                  <a:pt x="2144839" y="0"/>
                </a:lnTo>
                <a:lnTo>
                  <a:pt x="21448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4438841" y="8229600"/>
            <a:ext cx="2501456" cy="4114800"/>
          </a:xfrm>
          <a:custGeom>
            <a:avLst/>
            <a:gdLst/>
            <a:ahLst/>
            <a:cxnLst/>
            <a:rect l="l" t="t" r="r" b="b"/>
            <a:pathLst>
              <a:path w="2501456" h="4114800">
                <a:moveTo>
                  <a:pt x="0" y="0"/>
                </a:moveTo>
                <a:lnTo>
                  <a:pt x="2501455" y="0"/>
                </a:lnTo>
                <a:lnTo>
                  <a:pt x="250145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6940296" y="8229600"/>
            <a:ext cx="2294001" cy="4114800"/>
          </a:xfrm>
          <a:custGeom>
            <a:avLst/>
            <a:gdLst/>
            <a:ahLst/>
            <a:cxnLst/>
            <a:rect l="l" t="t" r="r" b="b"/>
            <a:pathLst>
              <a:path w="2294001" h="4114800">
                <a:moveTo>
                  <a:pt x="0" y="0"/>
                </a:moveTo>
                <a:lnTo>
                  <a:pt x="2294001" y="0"/>
                </a:lnTo>
                <a:lnTo>
                  <a:pt x="229400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9234297" y="8229600"/>
            <a:ext cx="2144840" cy="4114800"/>
          </a:xfrm>
          <a:custGeom>
            <a:avLst/>
            <a:gdLst/>
            <a:ahLst/>
            <a:cxnLst/>
            <a:rect l="l" t="t" r="r" b="b"/>
            <a:pathLst>
              <a:path w="2144840" h="4114800">
                <a:moveTo>
                  <a:pt x="0" y="0"/>
                </a:moveTo>
                <a:lnTo>
                  <a:pt x="2144840" y="0"/>
                </a:lnTo>
                <a:lnTo>
                  <a:pt x="214484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1379137" y="8229600"/>
            <a:ext cx="2501456" cy="4114800"/>
          </a:xfrm>
          <a:custGeom>
            <a:avLst/>
            <a:gdLst/>
            <a:ahLst/>
            <a:cxnLst/>
            <a:rect l="l" t="t" r="r" b="b"/>
            <a:pathLst>
              <a:path w="2501456" h="4114800">
                <a:moveTo>
                  <a:pt x="0" y="0"/>
                </a:moveTo>
                <a:lnTo>
                  <a:pt x="2501455" y="0"/>
                </a:lnTo>
                <a:lnTo>
                  <a:pt x="250145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3880592" y="8229600"/>
            <a:ext cx="2294001" cy="4114800"/>
          </a:xfrm>
          <a:custGeom>
            <a:avLst/>
            <a:gdLst/>
            <a:ahLst/>
            <a:cxnLst/>
            <a:rect l="l" t="t" r="r" b="b"/>
            <a:pathLst>
              <a:path w="2294001" h="4114800">
                <a:moveTo>
                  <a:pt x="0" y="0"/>
                </a:moveTo>
                <a:lnTo>
                  <a:pt x="2294001" y="0"/>
                </a:lnTo>
                <a:lnTo>
                  <a:pt x="229400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6174593" y="8229600"/>
            <a:ext cx="2144840" cy="4114800"/>
          </a:xfrm>
          <a:custGeom>
            <a:avLst/>
            <a:gdLst/>
            <a:ahLst/>
            <a:cxnLst/>
            <a:rect l="l" t="t" r="r" b="b"/>
            <a:pathLst>
              <a:path w="2144840" h="4114800">
                <a:moveTo>
                  <a:pt x="0" y="0"/>
                </a:moveTo>
                <a:lnTo>
                  <a:pt x="2144839" y="0"/>
                </a:lnTo>
                <a:lnTo>
                  <a:pt x="21448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14600" y="26377"/>
            <a:ext cx="14253683" cy="871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91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>
          <a:xfrm>
            <a:off x="990600" y="495300"/>
            <a:ext cx="2348440" cy="1890096"/>
          </a:xfrm>
          <a:prstGeom prst="cloud">
            <a:avLst/>
          </a:prstGeom>
          <a:solidFill>
            <a:schemeClr val="bg1"/>
          </a:solidFill>
          <a:ln w="762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solidFill>
                  <a:schemeClr val="tx1"/>
                </a:solidFill>
                <a:latin typeface="SVN-Yahoo" panose="02040603050506020204" pitchFamily="18" charset="0"/>
              </a:rPr>
              <a:t>1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581400" y="373548"/>
            <a:ext cx="13792200" cy="213360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vi-VN" sz="6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Mỗi mùa, bạn nhỏ đã mơ ước điều gì?</a:t>
            </a:r>
            <a:endParaRPr lang="en-US" sz="6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en-US" sz="6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Em</a:t>
            </a:r>
            <a:r>
              <a:rPr lang="en-US" sz="6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hãy</a:t>
            </a:r>
            <a:r>
              <a:rPr lang="en-US" sz="6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nối</a:t>
            </a:r>
            <a:r>
              <a:rPr lang="en-US" sz="6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sao</a:t>
            </a:r>
            <a:r>
              <a:rPr lang="en-US" sz="6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cho</a:t>
            </a:r>
            <a:r>
              <a:rPr lang="en-US" sz="6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đúng</a:t>
            </a:r>
            <a:endParaRPr lang="vi-VN" sz="19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Hexagon 4"/>
          <p:cNvSpPr/>
          <p:nvPr/>
        </p:nvSpPr>
        <p:spPr>
          <a:xfrm>
            <a:off x="1548340" y="3345348"/>
            <a:ext cx="4090460" cy="1219200"/>
          </a:xfrm>
          <a:prstGeom prst="hexagon">
            <a:avLst/>
          </a:prstGeom>
          <a:ln w="76200">
            <a:solidFill>
              <a:srgbClr val="F3618D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/>
              <a:t>Mùa</a:t>
            </a:r>
            <a:r>
              <a:rPr lang="en-US" sz="4800" b="1" dirty="0"/>
              <a:t> </a:t>
            </a:r>
            <a:r>
              <a:rPr lang="en-US" sz="4800" b="1" dirty="0" err="1"/>
              <a:t>xuân</a:t>
            </a:r>
            <a:endParaRPr lang="en-US" sz="4800" b="1" dirty="0"/>
          </a:p>
        </p:txBody>
      </p:sp>
      <p:sp>
        <p:nvSpPr>
          <p:cNvPr id="7" name="Hexagon 6"/>
          <p:cNvSpPr/>
          <p:nvPr/>
        </p:nvSpPr>
        <p:spPr>
          <a:xfrm>
            <a:off x="1537454" y="4945548"/>
            <a:ext cx="4090460" cy="1219200"/>
          </a:xfrm>
          <a:prstGeom prst="hexagon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/>
              <a:t>Mùa</a:t>
            </a:r>
            <a:r>
              <a:rPr lang="en-US" sz="4800" b="1" dirty="0"/>
              <a:t> </a:t>
            </a:r>
            <a:r>
              <a:rPr lang="en-US" sz="4800" b="1" dirty="0" err="1"/>
              <a:t>hạ</a:t>
            </a:r>
            <a:endParaRPr lang="en-US" sz="4800" b="1" dirty="0"/>
          </a:p>
        </p:txBody>
      </p:sp>
      <p:sp>
        <p:nvSpPr>
          <p:cNvPr id="8" name="Hexagon 7"/>
          <p:cNvSpPr/>
          <p:nvPr/>
        </p:nvSpPr>
        <p:spPr>
          <a:xfrm>
            <a:off x="1570111" y="6520624"/>
            <a:ext cx="4090460" cy="1219200"/>
          </a:xfrm>
          <a:prstGeom prst="hexagon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/>
              <a:t>Mùa</a:t>
            </a:r>
            <a:r>
              <a:rPr lang="en-US" sz="4800" b="1" dirty="0"/>
              <a:t> </a:t>
            </a:r>
            <a:r>
              <a:rPr lang="en-US" sz="4800" b="1" dirty="0" err="1"/>
              <a:t>thu</a:t>
            </a:r>
            <a:endParaRPr lang="en-US" sz="4800" b="1" dirty="0"/>
          </a:p>
        </p:txBody>
      </p:sp>
      <p:sp>
        <p:nvSpPr>
          <p:cNvPr id="9" name="Hexagon 8"/>
          <p:cNvSpPr/>
          <p:nvPr/>
        </p:nvSpPr>
        <p:spPr>
          <a:xfrm>
            <a:off x="1512054" y="8122186"/>
            <a:ext cx="4090460" cy="1219200"/>
          </a:xfrm>
          <a:prstGeom prst="hexagon">
            <a:avLst/>
          </a:prstGeom>
          <a:ln w="762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/>
              <a:t>Mùa</a:t>
            </a:r>
            <a:r>
              <a:rPr lang="en-US" sz="4800" b="1" dirty="0"/>
              <a:t> </a:t>
            </a:r>
            <a:r>
              <a:rPr lang="en-US" sz="4800" b="1" dirty="0" err="1"/>
              <a:t>đông</a:t>
            </a:r>
            <a:endParaRPr lang="en-US" sz="48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6934200" y="3345348"/>
            <a:ext cx="9866086" cy="1219200"/>
          </a:xfrm>
          <a:prstGeom prst="roundRect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Mơ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mình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là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ngọn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lửa</a:t>
            </a:r>
            <a:endParaRPr lang="en-US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923314" y="4945548"/>
            <a:ext cx="9866086" cy="1219200"/>
          </a:xfrm>
          <a:prstGeom prst="roundRect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Mơ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mình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là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cơn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gió</a:t>
            </a:r>
            <a:endParaRPr lang="en-US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955971" y="6520624"/>
            <a:ext cx="9866086" cy="1219200"/>
          </a:xfrm>
          <a:prstGeom prst="roundRect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Mơ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mình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là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vầng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trăng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tỏ</a:t>
            </a:r>
            <a:endParaRPr lang="en-US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897914" y="8122186"/>
            <a:ext cx="9866086" cy="1219200"/>
          </a:xfrm>
          <a:prstGeom prst="roundRect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Mơ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mình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là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cánh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én</a:t>
            </a:r>
            <a:endParaRPr lang="en-US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Freeform 10"/>
          <p:cNvSpPr/>
          <p:nvPr/>
        </p:nvSpPr>
        <p:spPr>
          <a:xfrm>
            <a:off x="15869557" y="7966179"/>
            <a:ext cx="1905000" cy="1531213"/>
          </a:xfrm>
          <a:custGeom>
            <a:avLst/>
            <a:gdLst/>
            <a:ahLst/>
            <a:cxnLst/>
            <a:rect l="l" t="t" r="r" b="b"/>
            <a:pathLst>
              <a:path w="2770740" h="2204958">
                <a:moveTo>
                  <a:pt x="0" y="0"/>
                </a:moveTo>
                <a:lnTo>
                  <a:pt x="2770740" y="0"/>
                </a:lnTo>
                <a:lnTo>
                  <a:pt x="2770740" y="2204958"/>
                </a:lnTo>
                <a:lnTo>
                  <a:pt x="0" y="220495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b="-493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1"/>
          <p:cNvSpPr/>
          <p:nvPr/>
        </p:nvSpPr>
        <p:spPr>
          <a:xfrm>
            <a:off x="15826440" y="3170296"/>
            <a:ext cx="1947691" cy="1513024"/>
          </a:xfrm>
          <a:custGeom>
            <a:avLst/>
            <a:gdLst/>
            <a:ahLst/>
            <a:cxnLst/>
            <a:rect l="l" t="t" r="r" b="b"/>
            <a:pathLst>
              <a:path w="3462180" h="2791578">
                <a:moveTo>
                  <a:pt x="0" y="0"/>
                </a:moveTo>
                <a:lnTo>
                  <a:pt x="3462180" y="0"/>
                </a:lnTo>
                <a:lnTo>
                  <a:pt x="3462180" y="2791578"/>
                </a:lnTo>
                <a:lnTo>
                  <a:pt x="0" y="27915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2"/>
          <p:cNvSpPr/>
          <p:nvPr/>
        </p:nvSpPr>
        <p:spPr>
          <a:xfrm>
            <a:off x="16093083" y="6409353"/>
            <a:ext cx="1765522" cy="1468226"/>
          </a:xfrm>
          <a:custGeom>
            <a:avLst/>
            <a:gdLst/>
            <a:ahLst/>
            <a:cxnLst/>
            <a:rect l="l" t="t" r="r" b="b"/>
            <a:pathLst>
              <a:path w="3115781" h="2571545">
                <a:moveTo>
                  <a:pt x="0" y="0"/>
                </a:moveTo>
                <a:lnTo>
                  <a:pt x="3115780" y="0"/>
                </a:lnTo>
                <a:lnTo>
                  <a:pt x="3115780" y="2571545"/>
                </a:lnTo>
                <a:lnTo>
                  <a:pt x="0" y="257154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 b="-508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3"/>
          <p:cNvSpPr/>
          <p:nvPr/>
        </p:nvSpPr>
        <p:spPr>
          <a:xfrm>
            <a:off x="15891507" y="4809154"/>
            <a:ext cx="1861100" cy="1433598"/>
          </a:xfrm>
          <a:custGeom>
            <a:avLst/>
            <a:gdLst/>
            <a:ahLst/>
            <a:cxnLst/>
            <a:rect l="l" t="t" r="r" b="b"/>
            <a:pathLst>
              <a:path w="3451030" h="2903916">
                <a:moveTo>
                  <a:pt x="0" y="0"/>
                </a:moveTo>
                <a:lnTo>
                  <a:pt x="3451030" y="0"/>
                </a:lnTo>
                <a:lnTo>
                  <a:pt x="3451030" y="2903915"/>
                </a:lnTo>
                <a:lnTo>
                  <a:pt x="0" y="290391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 r="-4422"/>
            </a:stretch>
          </a:blipFill>
        </p:spPr>
        <p:txBody>
          <a:bodyPr/>
          <a:lstStyle/>
          <a:p>
            <a:endParaRPr lang="en-US"/>
          </a:p>
        </p:txBody>
      </p:sp>
      <p:cxnSp>
        <p:nvCxnSpPr>
          <p:cNvPr id="19" name="Straight Connector 18"/>
          <p:cNvCxnSpPr>
            <a:stCxn id="5" idx="0"/>
            <a:endCxn id="13" idx="1"/>
          </p:cNvCxnSpPr>
          <p:nvPr/>
        </p:nvCxnSpPr>
        <p:spPr>
          <a:xfrm>
            <a:off x="5638800" y="3954948"/>
            <a:ext cx="1259114" cy="4776838"/>
          </a:xfrm>
          <a:prstGeom prst="line">
            <a:avLst/>
          </a:prstGeom>
          <a:ln w="130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endCxn id="11" idx="1"/>
          </p:cNvCxnSpPr>
          <p:nvPr/>
        </p:nvCxnSpPr>
        <p:spPr>
          <a:xfrm>
            <a:off x="5660571" y="5555148"/>
            <a:ext cx="1262743" cy="0"/>
          </a:xfrm>
          <a:prstGeom prst="line">
            <a:avLst/>
          </a:prstGeom>
          <a:ln w="130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2" idx="1"/>
          </p:cNvCxnSpPr>
          <p:nvPr/>
        </p:nvCxnSpPr>
        <p:spPr>
          <a:xfrm flipH="1">
            <a:off x="5678714" y="7130224"/>
            <a:ext cx="1277257" cy="32010"/>
          </a:xfrm>
          <a:prstGeom prst="line">
            <a:avLst/>
          </a:prstGeom>
          <a:ln w="130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0" idx="1"/>
          </p:cNvCxnSpPr>
          <p:nvPr/>
        </p:nvCxnSpPr>
        <p:spPr>
          <a:xfrm flipH="1">
            <a:off x="5615577" y="3954948"/>
            <a:ext cx="1318623" cy="4842824"/>
          </a:xfrm>
          <a:prstGeom prst="line">
            <a:avLst/>
          </a:prstGeom>
          <a:ln w="130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62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>
          <a:xfrm>
            <a:off x="990600" y="495300"/>
            <a:ext cx="2348440" cy="1890096"/>
          </a:xfrm>
          <a:prstGeom prst="cloud">
            <a:avLst/>
          </a:prstGeom>
          <a:solidFill>
            <a:schemeClr val="bg1"/>
          </a:solidFill>
          <a:ln w="762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solidFill>
                  <a:schemeClr val="tx1"/>
                </a:solidFill>
                <a:latin typeface="SVN-Yahoo" panose="02040603050506020204" pitchFamily="18" charset="0"/>
              </a:rPr>
              <a:t>2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581400" y="495300"/>
            <a:ext cx="13792200" cy="189009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 b="1" dirty="0">
                <a:ln w="3175">
                  <a:solidFill>
                    <a:sysClr val="windowText" lastClr="000000"/>
                  </a:solidFill>
                </a:ln>
                <a:solidFill>
                  <a:srgbClr val="F3618D"/>
                </a:solidFill>
              </a:rPr>
              <a:t>Cùng bạn hỏi – đáp về lí do bạn nhỏ có những mơ ước đó trong mỗi mùa.</a:t>
            </a:r>
            <a:endParaRPr lang="vi-VN" sz="16600" b="1" dirty="0">
              <a:ln w="3175">
                <a:solidFill>
                  <a:sysClr val="windowText" lastClr="000000"/>
                </a:solidFill>
              </a:ln>
              <a:solidFill>
                <a:srgbClr val="F3618D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9200" y="4907188"/>
            <a:ext cx="12556355" cy="501675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sz="4000" b="1" dirty="0"/>
              <a:t>1/</a:t>
            </a:r>
            <a:r>
              <a:rPr lang="vi-VN" sz="4000" b="1" dirty="0"/>
              <a:t> Vì sao bạn nhỏ mơ là cơn gió?</a:t>
            </a:r>
          </a:p>
          <a:p>
            <a:r>
              <a:rPr lang="vi-VN" sz="4000" dirty="0"/>
              <a:t>- Vì bạn nhỏ muốn cùng mây bay đi đây đó, đem mưa dịu mát khắp muôn nơi vào những ngày hè nắng gắt.</a:t>
            </a:r>
          </a:p>
          <a:p>
            <a:r>
              <a:rPr lang="en-US" sz="4000" b="1" dirty="0"/>
              <a:t>2/</a:t>
            </a:r>
            <a:r>
              <a:rPr lang="vi-VN" sz="4000" b="1" dirty="0"/>
              <a:t> Vì sao bạn nhỏ mơ là vầng trăng tỏ?</a:t>
            </a:r>
          </a:p>
          <a:p>
            <a:r>
              <a:rPr lang="vi-VN" sz="4000" dirty="0"/>
              <a:t>- Vì bạn nhỏ muốn được sáng lung linh giữa bầu trời và vui đùa cùng những ngôi sao nhỏ.</a:t>
            </a:r>
          </a:p>
          <a:p>
            <a:r>
              <a:rPr lang="en-US" sz="4000" b="1" dirty="0"/>
              <a:t>3/</a:t>
            </a:r>
            <a:r>
              <a:rPr lang="vi-VN" sz="4000" b="1" dirty="0"/>
              <a:t> Vì sao bạn nhỏ mơ là ngọn lửa?</a:t>
            </a:r>
          </a:p>
          <a:p>
            <a:r>
              <a:rPr lang="vi-VN" sz="4000" dirty="0"/>
              <a:t>- Vì bạn nhỏ muốn xua tan cái giá lạnh mùa đông.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5555" y="5436901"/>
            <a:ext cx="4487045" cy="4487045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219200" y="2628900"/>
            <a:ext cx="16306800" cy="1905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M: 	-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Vì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sao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bạn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nhỏ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mơ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làm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cánh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én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?</a:t>
            </a:r>
          </a:p>
          <a:p>
            <a:pPr algn="just"/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	-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Vì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bạn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nhỏ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muốn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gọi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mùa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xuân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ấm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áp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,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tươi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vui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trở</a:t>
            </a:r>
            <a:r>
              <a:rPr lang="en-US" sz="4400" b="1" dirty="0">
                <a:ln w="3175">
                  <a:noFill/>
                </a:ln>
                <a:solidFill>
                  <a:schemeClr val="tx1"/>
                </a:solidFill>
              </a:rPr>
              <a:t> </a:t>
            </a:r>
            <a:r>
              <a:rPr lang="en-US" sz="4400" b="1" dirty="0" err="1">
                <a:ln w="3175">
                  <a:noFill/>
                </a:ln>
                <a:solidFill>
                  <a:schemeClr val="tx1"/>
                </a:solidFill>
              </a:rPr>
              <a:t>về</a:t>
            </a:r>
            <a:endParaRPr lang="vi-VN" sz="11500" b="1" dirty="0">
              <a:ln w="3175">
                <a:noFill/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93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>
          <a:xfrm>
            <a:off x="990600" y="495300"/>
            <a:ext cx="2348440" cy="1890096"/>
          </a:xfrm>
          <a:prstGeom prst="cloud">
            <a:avLst/>
          </a:prstGeom>
          <a:solidFill>
            <a:schemeClr val="bg1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SVN-Yahoo" panose="02040603050506020204" pitchFamily="18" charset="0"/>
              </a:rPr>
              <a:t>3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581400" y="373548"/>
            <a:ext cx="14249400" cy="213360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schemeClr val="accent4">
                    <a:lumMod val="75000"/>
                  </a:schemeClr>
                </a:solidFill>
              </a:rPr>
              <a:t>Theo mơ ước của bạn nhỏ, khung cảnh mỗi mùa hiện ra có gì đẹp? Em thích khung cảnh nào nhất? Vì sao?</a:t>
            </a:r>
            <a:endParaRPr lang="vi-VN" sz="115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990600" y="2857500"/>
            <a:ext cx="12160811" cy="4267200"/>
            <a:chOff x="990600" y="2857500"/>
            <a:chExt cx="12160811" cy="4267200"/>
          </a:xfrm>
        </p:grpSpPr>
        <p:sp>
          <p:nvSpPr>
            <p:cNvPr id="8" name="Rectangle 7"/>
            <p:cNvSpPr/>
            <p:nvPr/>
          </p:nvSpPr>
          <p:spPr>
            <a:xfrm>
              <a:off x="990600" y="2857500"/>
              <a:ext cx="12160811" cy="42672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142999" y="3009900"/>
              <a:ext cx="11811001" cy="397031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lvl="0" algn="just">
                <a:spcAft>
                  <a:spcPts val="0"/>
                </a:spcAft>
                <a:buSzPts val="1000"/>
                <a:tabLst>
                  <a:tab pos="457200" algn="l"/>
                </a:tabLst>
              </a:pPr>
              <a:r>
                <a:rPr lang="vi-VN" sz="3600" dirty="0"/>
                <a:t>Theo mơ ước của bạn nhỏ, khung cảnh mỗi mùa hiện ra đều mang những nét đặc trưng riêng của từng mùa </a:t>
              </a:r>
              <a:endParaRPr lang="en-US" sz="3600" dirty="0"/>
            </a:p>
            <a:p>
              <a:pPr marL="457200" lvl="0" indent="-457200" algn="just">
                <a:spcAft>
                  <a:spcPts val="0"/>
                </a:spcAft>
                <a:buSzPts val="1000"/>
                <a:buFont typeface="Wingdings" panose="05000000000000000000" pitchFamily="2" charset="2"/>
                <a:buChar char="§"/>
                <a:tabLst>
                  <a:tab pos="457200" algn="l"/>
                </a:tabLst>
              </a:pPr>
              <a:r>
                <a:rPr lang="en-US" sz="3600" b="1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Mùa</a:t>
              </a:r>
              <a:r>
                <a:rPr lang="en-US" sz="3600" b="1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xuân</a:t>
              </a:r>
              <a:r>
                <a:rPr lang="en-US" sz="3600" b="1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: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nắng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muôn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nơi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,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rộn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rã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tiếng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cười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.</a:t>
              </a:r>
              <a:endParaRPr lang="en-US" sz="3600" dirty="0">
                <a:ea typeface="Calibri" panose="020F0502020204030204" pitchFamily="34" charset="0"/>
              </a:endParaRPr>
            </a:p>
            <a:p>
              <a:pPr marL="457200" lvl="0" indent="-457200" algn="just">
                <a:spcAft>
                  <a:spcPts val="0"/>
                </a:spcAft>
                <a:buSzPts val="1000"/>
                <a:buFont typeface="Wingdings" panose="05000000000000000000" pitchFamily="2" charset="2"/>
                <a:buChar char="§"/>
                <a:tabLst>
                  <a:tab pos="457200" algn="l"/>
                </a:tabLst>
              </a:pPr>
              <a:r>
                <a:rPr lang="en-US" sz="3600" b="1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Mùa</a:t>
              </a:r>
              <a:r>
                <a:rPr lang="en-US" sz="3600" b="1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hạ</a:t>
              </a:r>
              <a:r>
                <a:rPr lang="en-US" sz="3600" b="1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: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nắng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oi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nồng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,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mây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,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gió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dịu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mát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.</a:t>
              </a:r>
              <a:endParaRPr lang="en-US" sz="3600" dirty="0">
                <a:ea typeface="Calibri" panose="020F0502020204030204" pitchFamily="34" charset="0"/>
              </a:endParaRPr>
            </a:p>
            <a:p>
              <a:pPr marL="457200" lvl="0" indent="-457200" algn="just">
                <a:spcAft>
                  <a:spcPts val="0"/>
                </a:spcAft>
                <a:buSzPts val="1000"/>
                <a:buFont typeface="Wingdings" panose="05000000000000000000" pitchFamily="2" charset="2"/>
                <a:buChar char="§"/>
                <a:tabLst>
                  <a:tab pos="457200" algn="l"/>
                </a:tabLst>
              </a:pPr>
              <a:r>
                <a:rPr lang="en-US" sz="3600" b="1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Mùa</a:t>
              </a:r>
              <a:r>
                <a:rPr lang="en-US" sz="3600" b="1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thu</a:t>
              </a:r>
              <a:r>
                <a:rPr lang="en-US" sz="3600" b="1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: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vầng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trăng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tỏ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lung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linh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,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những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ngôi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sao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nhỏ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như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ngàn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con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mắt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long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lanh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.</a:t>
              </a:r>
              <a:endParaRPr lang="en-US" sz="3600" dirty="0">
                <a:ea typeface="Calibri" panose="020F0502020204030204" pitchFamily="34" charset="0"/>
              </a:endParaRPr>
            </a:p>
            <a:p>
              <a:pPr marL="457200" lvl="0" indent="-457200" algn="just">
                <a:spcAft>
                  <a:spcPts val="0"/>
                </a:spcAft>
                <a:buSzPts val="1000"/>
                <a:buFont typeface="Wingdings" panose="05000000000000000000" pitchFamily="2" charset="2"/>
                <a:buChar char="§"/>
                <a:tabLst>
                  <a:tab pos="457200" algn="l"/>
                </a:tabLst>
              </a:pPr>
              <a:r>
                <a:rPr lang="en-US" sz="3600" b="1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Mùa</a:t>
              </a:r>
              <a:r>
                <a:rPr lang="en-US" sz="3600" b="1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đông</a:t>
              </a:r>
              <a:r>
                <a:rPr lang="en-US" sz="3600" b="1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: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giá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lạnh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,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bữa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cơm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ấm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a typeface="Times New Roman" panose="02020603050405020304" pitchFamily="18" charset="0"/>
                </a:rPr>
                <a:t>nồng</a:t>
              </a:r>
              <a:r>
                <a:rPr lang="en-US" sz="3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.</a:t>
              </a:r>
              <a:endParaRPr lang="en-US" sz="3600" dirty="0">
                <a:ea typeface="Calibri" panose="020F0502020204030204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990599" y="7341996"/>
            <a:ext cx="12160811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thích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khung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cảnh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mùa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đông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nhất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bởi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mặc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dù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giá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lạnh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nhưng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ảnh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đàn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chim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bay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tổ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bữa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cơm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ấm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nồng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tạo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cảm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giác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đầm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ấm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hạnh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phúc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khi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tụ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, sum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vầy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bên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gia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đình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1411" y="5663365"/>
            <a:ext cx="5182309" cy="462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06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>
          <a:xfrm>
            <a:off x="1016000" y="495300"/>
            <a:ext cx="2348440" cy="1890096"/>
          </a:xfrm>
          <a:prstGeom prst="cloud">
            <a:avLst/>
          </a:prstGeom>
          <a:solidFill>
            <a:schemeClr val="bg1"/>
          </a:solidFill>
          <a:ln w="571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n w="28575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SVN-Yahoo" panose="02040603050506020204" pitchFamily="18" charset="0"/>
              </a:rPr>
              <a:t>4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581400" y="335448"/>
            <a:ext cx="13792200" cy="220980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dirty="0">
                <a:solidFill>
                  <a:srgbClr val="C00000"/>
                </a:solidFill>
              </a:rPr>
              <a:t>Theo em, khổ thơ cuối muốn nói điều gì về mơ ước của tuổi thơ? </a:t>
            </a:r>
            <a:endParaRPr lang="en-US" sz="4400" dirty="0">
              <a:solidFill>
                <a:srgbClr val="C00000"/>
              </a:solidFill>
            </a:endParaRPr>
          </a:p>
          <a:p>
            <a:pPr algn="ctr"/>
            <a:r>
              <a:rPr lang="vi-VN" sz="4400" dirty="0">
                <a:solidFill>
                  <a:srgbClr val="C00000"/>
                </a:solidFill>
              </a:rPr>
              <a:t>Chọn câu trả lời dưới đây hoặc nêu ý kiến của em.</a:t>
            </a:r>
            <a:endParaRPr lang="vi-VN" sz="11500" dirty="0">
              <a:solidFill>
                <a:srgbClr val="C00000"/>
              </a:solidFill>
            </a:endParaRPr>
          </a:p>
        </p:txBody>
      </p:sp>
      <p:sp>
        <p:nvSpPr>
          <p:cNvPr id="5" name="Hexagon 4"/>
          <p:cNvSpPr/>
          <p:nvPr/>
        </p:nvSpPr>
        <p:spPr>
          <a:xfrm>
            <a:off x="1850572" y="3619500"/>
            <a:ext cx="1575860" cy="1219200"/>
          </a:xfrm>
          <a:prstGeom prst="hexagon">
            <a:avLst/>
          </a:prstGeom>
          <a:ln w="76200">
            <a:solidFill>
              <a:srgbClr val="F3618D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</a:t>
            </a:r>
          </a:p>
        </p:txBody>
      </p:sp>
      <p:sp>
        <p:nvSpPr>
          <p:cNvPr id="7" name="Hexagon 6"/>
          <p:cNvSpPr/>
          <p:nvPr/>
        </p:nvSpPr>
        <p:spPr>
          <a:xfrm>
            <a:off x="1839686" y="5219700"/>
            <a:ext cx="1575860" cy="1219200"/>
          </a:xfrm>
          <a:prstGeom prst="hexagon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</a:t>
            </a:r>
          </a:p>
        </p:txBody>
      </p:sp>
      <p:sp>
        <p:nvSpPr>
          <p:cNvPr id="8" name="Hexagon 7"/>
          <p:cNvSpPr/>
          <p:nvPr/>
        </p:nvSpPr>
        <p:spPr>
          <a:xfrm>
            <a:off x="1872343" y="6794776"/>
            <a:ext cx="1575860" cy="1219200"/>
          </a:xfrm>
          <a:prstGeom prst="hexagon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581400" y="3619500"/>
            <a:ext cx="13966371" cy="1219200"/>
          </a:xfrm>
          <a:prstGeom prst="roundRect">
            <a:avLst/>
          </a:prstGeom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Mơ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ước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tuổi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thơ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nối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dài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tới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tận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chân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trời</a:t>
            </a:r>
            <a:endParaRPr 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570514" y="5219700"/>
            <a:ext cx="13966371" cy="1219200"/>
          </a:xfrm>
          <a:prstGeom prst="roundRect">
            <a:avLst/>
          </a:prstGeom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Mơ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ước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cho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em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được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đến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mọi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miền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đất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nước</a:t>
            </a:r>
            <a:endParaRPr 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603171" y="6794776"/>
            <a:ext cx="13966371" cy="1219200"/>
          </a:xfrm>
          <a:prstGeom prst="roundRect">
            <a:avLst/>
          </a:prstGeom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Mơ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ước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đứa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trẻ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thơ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đi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tới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tương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lai</a:t>
            </a:r>
            <a:endParaRPr 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660273" y="8364133"/>
            <a:ext cx="14478000" cy="1263973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Chia </a:t>
            </a:r>
            <a:r>
              <a:rPr lang="en-US" sz="4400" b="1" dirty="0" err="1">
                <a:solidFill>
                  <a:schemeClr val="bg1"/>
                </a:solidFill>
              </a:rPr>
              <a:t>sẻ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lựa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chọn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của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em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và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nêu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lí</a:t>
            </a:r>
            <a:r>
              <a:rPr lang="en-US" sz="4400" b="1" dirty="0">
                <a:solidFill>
                  <a:schemeClr val="bg1"/>
                </a:solidFill>
              </a:rPr>
              <a:t> do </a:t>
            </a:r>
            <a:r>
              <a:rPr lang="en-US" sz="4400" b="1" dirty="0" err="1">
                <a:solidFill>
                  <a:schemeClr val="bg1"/>
                </a:solidFill>
              </a:rPr>
              <a:t>vì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sao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em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chọn</a:t>
            </a:r>
            <a:endParaRPr lang="vi-VN" sz="11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40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28700" y="2552700"/>
            <a:ext cx="16230600" cy="6629400"/>
            <a:chOff x="2362199" y="4427052"/>
            <a:chExt cx="13792200" cy="4552720"/>
          </a:xfrm>
        </p:grpSpPr>
        <p:sp>
          <p:nvSpPr>
            <p:cNvPr id="3" name="Rounded Rectangle 2"/>
            <p:cNvSpPr/>
            <p:nvPr/>
          </p:nvSpPr>
          <p:spPr>
            <a:xfrm>
              <a:off x="2362199" y="4427052"/>
              <a:ext cx="13792200" cy="4552720"/>
            </a:xfrm>
            <a:prstGeom prst="roundRect">
              <a:avLst>
                <a:gd name="adj" fmla="val 4637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vi-VN" sz="6600" dirty="0">
                <a:solidFill>
                  <a:srgbClr val="C00000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2705098" y="4531712"/>
              <a:ext cx="13106400" cy="42498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5000"/>
                </a:lnSpc>
                <a:spcAft>
                  <a:spcPts val="0"/>
                </a:spcAft>
              </a:pPr>
              <a:r>
                <a:rPr lang="en-US" sz="6000" dirty="0">
                  <a:ea typeface="Calibri" panose="020F0502020204030204" pitchFamily="34" charset="0"/>
                </a:rPr>
                <a:t>	</a:t>
              </a:r>
              <a:r>
                <a:rPr lang="en-US" sz="6000" dirty="0" err="1">
                  <a:ea typeface="Calibri" panose="020F0502020204030204" pitchFamily="34" charset="0"/>
                </a:rPr>
                <a:t>Ước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mơ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của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mỗi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người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đều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rất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đẹp</a:t>
              </a:r>
              <a:r>
                <a:rPr lang="en-US" sz="6000" dirty="0">
                  <a:ea typeface="Calibri" panose="020F0502020204030204" pitchFamily="34" charset="0"/>
                </a:rPr>
                <a:t>, </a:t>
              </a:r>
              <a:r>
                <a:rPr lang="en-US" sz="6000" dirty="0" err="1">
                  <a:ea typeface="Calibri" panose="020F0502020204030204" pitchFamily="34" charset="0"/>
                </a:rPr>
                <a:t>rất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đáng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trân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trọng</a:t>
              </a:r>
              <a:r>
                <a:rPr lang="en-US" sz="6000" dirty="0">
                  <a:ea typeface="Calibri" panose="020F0502020204030204" pitchFamily="34" charset="0"/>
                </a:rPr>
                <a:t>. Con </a:t>
              </a:r>
              <a:r>
                <a:rPr lang="en-US" sz="6000" dirty="0" err="1">
                  <a:ea typeface="Calibri" panose="020F0502020204030204" pitchFamily="34" charset="0"/>
                </a:rPr>
                <a:t>người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cần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nuôi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dưỡng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những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hoài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bão</a:t>
              </a:r>
              <a:r>
                <a:rPr lang="en-US" sz="6000" dirty="0">
                  <a:ea typeface="Calibri" panose="020F0502020204030204" pitchFamily="34" charset="0"/>
                </a:rPr>
                <a:t>, </a:t>
              </a:r>
              <a:r>
                <a:rPr lang="en-US" sz="6000" dirty="0" err="1">
                  <a:ea typeface="Calibri" panose="020F0502020204030204" pitchFamily="34" charset="0"/>
                </a:rPr>
                <a:t>ước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mơ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đẹp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đẽ</a:t>
              </a:r>
              <a:r>
                <a:rPr lang="en-US" sz="6000" dirty="0">
                  <a:ea typeface="Calibri" panose="020F0502020204030204" pitchFamily="34" charset="0"/>
                </a:rPr>
                <a:t>, </a:t>
              </a:r>
              <a:r>
                <a:rPr lang="en-US" sz="6000" dirty="0" err="1">
                  <a:ea typeface="Calibri" panose="020F0502020204030204" pitchFamily="34" charset="0"/>
                </a:rPr>
                <a:t>hướng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tới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những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điều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tốt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đẹp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trong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cuộc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sống</a:t>
              </a:r>
              <a:r>
                <a:rPr lang="en-US" sz="6000" dirty="0">
                  <a:ea typeface="Calibri" panose="020F0502020204030204" pitchFamily="34" charset="0"/>
                </a:rPr>
                <a:t>, </a:t>
              </a:r>
              <a:r>
                <a:rPr lang="en-US" sz="6000" dirty="0" err="1">
                  <a:ea typeface="Calibri" panose="020F0502020204030204" pitchFamily="34" charset="0"/>
                </a:rPr>
                <a:t>cho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mọi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người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xung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quanh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và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cho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bản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thân</a:t>
              </a:r>
              <a:r>
                <a:rPr lang="en-US" sz="6000" dirty="0">
                  <a:ea typeface="Calibri" panose="020F0502020204030204" pitchFamily="34" charset="0"/>
                </a:rPr>
                <a:t> </a:t>
              </a:r>
              <a:r>
                <a:rPr lang="en-US" sz="6000" dirty="0" err="1">
                  <a:ea typeface="Calibri" panose="020F0502020204030204" pitchFamily="34" charset="0"/>
                </a:rPr>
                <a:t>mình</a:t>
              </a:r>
              <a:r>
                <a:rPr lang="en-US" sz="6000" dirty="0">
                  <a:ea typeface="Calibri" panose="020F0502020204030204" pitchFamily="34" charset="0"/>
                </a:rPr>
                <a:t>.</a:t>
              </a: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5372100" y="809084"/>
            <a:ext cx="7543800" cy="1295400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latin typeface="#9Slide03 SVNNeutraface 2" panose="02000600040000020004" pitchFamily="2" charset="0"/>
              </a:rPr>
              <a:t>NỘI DUNG</a:t>
            </a:r>
          </a:p>
        </p:txBody>
      </p:sp>
    </p:spTree>
    <p:extLst>
      <p:ext uri="{BB962C8B-B14F-4D97-AF65-F5344CB8AC3E}">
        <p14:creationId xmlns:p14="http://schemas.microsoft.com/office/powerpoint/2010/main" val="380734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" t="-2247" r="65029"/>
          <a:stretch/>
        </p:blipFill>
        <p:spPr>
          <a:xfrm>
            <a:off x="-609599" y="1866900"/>
            <a:ext cx="6476999" cy="84464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biLevel thresh="25000"/>
          </a:blip>
          <a:stretch>
            <a:fillRect/>
          </a:stretch>
        </p:blipFill>
        <p:spPr>
          <a:xfrm>
            <a:off x="4876800" y="2476500"/>
            <a:ext cx="12877800" cy="224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9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228600" y="419100"/>
            <a:ext cx="12420600" cy="2286000"/>
          </a:xfrm>
          <a:prstGeom prst="wedgeRoundRectCallout">
            <a:avLst>
              <a:gd name="adj1" fmla="val 52419"/>
              <a:gd name="adj2" fmla="val 92500"/>
              <a:gd name="adj3" fmla="val 16667"/>
            </a:avLst>
          </a:prstGeom>
          <a:solidFill>
            <a:schemeClr val="accent6">
              <a:lumMod val="50000"/>
            </a:schemeClr>
          </a:solidFill>
          <a:ln w="762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sẻ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mơ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lang="en-U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1400" y="2933700"/>
            <a:ext cx="7773074" cy="77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53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80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2329870" y="7854696"/>
            <a:ext cx="7315200" cy="2807208"/>
          </a:xfrm>
          <a:custGeom>
            <a:avLst/>
            <a:gdLst/>
            <a:ahLst/>
            <a:cxnLst/>
            <a:rect l="l" t="t" r="r" b="b"/>
            <a:pathLst>
              <a:path w="7315200" h="2807208">
                <a:moveTo>
                  <a:pt x="0" y="0"/>
                </a:moveTo>
                <a:lnTo>
                  <a:pt x="7315200" y="0"/>
                </a:lnTo>
                <a:lnTo>
                  <a:pt x="7315200" y="2807208"/>
                </a:lnTo>
                <a:lnTo>
                  <a:pt x="0" y="28072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515834" y="7333488"/>
            <a:ext cx="7315200" cy="2953512"/>
          </a:xfrm>
          <a:custGeom>
            <a:avLst/>
            <a:gdLst/>
            <a:ahLst/>
            <a:cxnLst/>
            <a:rect l="l" t="t" r="r" b="b"/>
            <a:pathLst>
              <a:path w="7315200" h="2953512">
                <a:moveTo>
                  <a:pt x="0" y="0"/>
                </a:moveTo>
                <a:lnTo>
                  <a:pt x="7315200" y="0"/>
                </a:lnTo>
                <a:lnTo>
                  <a:pt x="7315200" y="2953512"/>
                </a:lnTo>
                <a:lnTo>
                  <a:pt x="0" y="295351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2591404" y="6543617"/>
            <a:ext cx="9271537" cy="3743383"/>
          </a:xfrm>
          <a:custGeom>
            <a:avLst/>
            <a:gdLst/>
            <a:ahLst/>
            <a:cxnLst/>
            <a:rect l="l" t="t" r="r" b="b"/>
            <a:pathLst>
              <a:path w="9271537" h="3743383">
                <a:moveTo>
                  <a:pt x="0" y="0"/>
                </a:moveTo>
                <a:lnTo>
                  <a:pt x="9271537" y="0"/>
                </a:lnTo>
                <a:lnTo>
                  <a:pt x="9271537" y="3743383"/>
                </a:lnTo>
                <a:lnTo>
                  <a:pt x="0" y="37433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097975" y="1333500"/>
            <a:ext cx="7535729" cy="10926068"/>
            <a:chOff x="1358428" y="861120"/>
            <a:chExt cx="7535729" cy="10926068"/>
          </a:xfrm>
        </p:grpSpPr>
        <p:sp>
          <p:nvSpPr>
            <p:cNvPr id="17" name="Rounded Rectangle 16"/>
            <p:cNvSpPr/>
            <p:nvPr/>
          </p:nvSpPr>
          <p:spPr>
            <a:xfrm>
              <a:off x="1358428" y="861120"/>
              <a:ext cx="7535729" cy="7341131"/>
            </a:xfrm>
            <a:prstGeom prst="roundRect">
              <a:avLst>
                <a:gd name="adj" fmla="val 1185"/>
              </a:avLst>
            </a:prstGeom>
            <a:solidFill>
              <a:schemeClr val="bg1">
                <a:alpha val="50000"/>
              </a:schemeClr>
            </a:solidFill>
            <a:ln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932704" y="861120"/>
              <a:ext cx="6382189" cy="10926068"/>
            </a:xfrm>
            <a:prstGeom prst="rect">
              <a:avLst/>
            </a:prstGeom>
          </p:spPr>
          <p:txBody>
            <a:bodyPr wrap="square" numCol="1">
              <a:spAutoFit/>
            </a:bodyPr>
            <a:lstStyle/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cánh én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Gọi nắng xuân về muôn nơi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Trong veo nỗi niềm thương mến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Hoà trong rộn rã tiếng cười.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 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cơn gió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Giữa ngày nắng hạ nồng oi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Cùng mây bay đi đây đó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Đem mưa dịu mát muôn nơi.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 </a:t>
              </a: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Em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mơ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là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vầng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trăng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tỏ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Lung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linh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giữa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trời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thu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xanh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Vui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cùng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những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ngôi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sao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nhỏ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Như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ngàn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đôi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mắt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long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lanh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.</a:t>
              </a: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r"/>
              <a:endParaRPr lang="vi-VN" sz="32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6630277" y="4851655"/>
            <a:ext cx="1284662" cy="1195078"/>
          </a:xfrm>
          <a:custGeom>
            <a:avLst/>
            <a:gdLst/>
            <a:ahLst/>
            <a:cxnLst/>
            <a:rect l="l" t="t" r="r" b="b"/>
            <a:pathLst>
              <a:path w="2770740" h="2204958">
                <a:moveTo>
                  <a:pt x="0" y="0"/>
                </a:moveTo>
                <a:lnTo>
                  <a:pt x="2770740" y="0"/>
                </a:lnTo>
                <a:lnTo>
                  <a:pt x="2770740" y="2204958"/>
                </a:lnTo>
                <a:lnTo>
                  <a:pt x="0" y="22049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b="-493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6001999" y="2709481"/>
            <a:ext cx="1947691" cy="1513024"/>
          </a:xfrm>
          <a:custGeom>
            <a:avLst/>
            <a:gdLst/>
            <a:ahLst/>
            <a:cxnLst/>
            <a:rect l="l" t="t" r="r" b="b"/>
            <a:pathLst>
              <a:path w="3462180" h="2791578">
                <a:moveTo>
                  <a:pt x="0" y="0"/>
                </a:moveTo>
                <a:lnTo>
                  <a:pt x="3462180" y="0"/>
                </a:lnTo>
                <a:lnTo>
                  <a:pt x="3462180" y="2791578"/>
                </a:lnTo>
                <a:lnTo>
                  <a:pt x="0" y="279157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2026678" y="7791289"/>
            <a:ext cx="2510252" cy="2020837"/>
          </a:xfrm>
          <a:custGeom>
            <a:avLst/>
            <a:gdLst/>
            <a:ahLst/>
            <a:cxnLst/>
            <a:rect l="l" t="t" r="r" b="b"/>
            <a:pathLst>
              <a:path w="3115781" h="2571545">
                <a:moveTo>
                  <a:pt x="0" y="0"/>
                </a:moveTo>
                <a:lnTo>
                  <a:pt x="3115780" y="0"/>
                </a:lnTo>
                <a:lnTo>
                  <a:pt x="3115780" y="2571545"/>
                </a:lnTo>
                <a:lnTo>
                  <a:pt x="0" y="257154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b="-508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9973873" y="8693826"/>
            <a:ext cx="1861100" cy="1265689"/>
          </a:xfrm>
          <a:custGeom>
            <a:avLst/>
            <a:gdLst/>
            <a:ahLst/>
            <a:cxnLst/>
            <a:rect l="l" t="t" r="r" b="b"/>
            <a:pathLst>
              <a:path w="3451030" h="2903916">
                <a:moveTo>
                  <a:pt x="0" y="0"/>
                </a:moveTo>
                <a:lnTo>
                  <a:pt x="3451030" y="0"/>
                </a:lnTo>
                <a:lnTo>
                  <a:pt x="3451030" y="2903915"/>
                </a:lnTo>
                <a:lnTo>
                  <a:pt x="0" y="290391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rcRect/>
            <a:stretch>
              <a:fillRect r="-442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4223009" y="5738463"/>
            <a:ext cx="3351761" cy="4548537"/>
          </a:xfrm>
          <a:custGeom>
            <a:avLst/>
            <a:gdLst/>
            <a:ahLst/>
            <a:cxnLst/>
            <a:rect l="l" t="t" r="r" b="b"/>
            <a:pathLst>
              <a:path w="4115022" h="5370655">
                <a:moveTo>
                  <a:pt x="0" y="0"/>
                </a:moveTo>
                <a:lnTo>
                  <a:pt x="4115022" y="0"/>
                </a:lnTo>
                <a:lnTo>
                  <a:pt x="4115022" y="5370655"/>
                </a:lnTo>
                <a:lnTo>
                  <a:pt x="0" y="53706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b="-3348"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2662650" y="-463616"/>
            <a:ext cx="17051990" cy="2475191"/>
          </a:xfrm>
          <a:prstGeom prst="rect">
            <a:avLst/>
          </a:prstGeom>
        </p:spPr>
      </p:pic>
      <p:sp>
        <p:nvSpPr>
          <p:cNvPr id="15" name="Cloud 14"/>
          <p:cNvSpPr/>
          <p:nvPr/>
        </p:nvSpPr>
        <p:spPr>
          <a:xfrm>
            <a:off x="1578335" y="2011575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1</a:t>
            </a:r>
          </a:p>
        </p:txBody>
      </p:sp>
      <p:sp>
        <p:nvSpPr>
          <p:cNvPr id="24" name="Cloud 23"/>
          <p:cNvSpPr/>
          <p:nvPr/>
        </p:nvSpPr>
        <p:spPr>
          <a:xfrm>
            <a:off x="1554187" y="4484707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2</a:t>
            </a:r>
          </a:p>
        </p:txBody>
      </p:sp>
      <p:sp>
        <p:nvSpPr>
          <p:cNvPr id="25" name="Cloud 24"/>
          <p:cNvSpPr/>
          <p:nvPr/>
        </p:nvSpPr>
        <p:spPr>
          <a:xfrm>
            <a:off x="1623631" y="6834590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04948" y="3345342"/>
            <a:ext cx="4644220" cy="175432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err="1"/>
              <a:t>Học</a:t>
            </a:r>
            <a:r>
              <a:rPr lang="en-US" sz="5400" b="1" dirty="0"/>
              <a:t> </a:t>
            </a:r>
            <a:r>
              <a:rPr lang="en-US" sz="5400" b="1" dirty="0" err="1"/>
              <a:t>thuộc</a:t>
            </a:r>
            <a:r>
              <a:rPr lang="en-US" sz="5400" b="1" dirty="0"/>
              <a:t> </a:t>
            </a:r>
            <a:r>
              <a:rPr lang="en-US" sz="5400" b="1" dirty="0" err="1"/>
              <a:t>lòng</a:t>
            </a:r>
            <a:r>
              <a:rPr lang="en-US" sz="5400" b="1" dirty="0"/>
              <a:t> </a:t>
            </a:r>
          </a:p>
          <a:p>
            <a:pPr algn="ctr"/>
            <a:r>
              <a:rPr lang="en-US" sz="5400" b="1" dirty="0" err="1"/>
              <a:t>khổ</a:t>
            </a:r>
            <a:r>
              <a:rPr lang="en-US" sz="5400" b="1" dirty="0"/>
              <a:t> </a:t>
            </a:r>
            <a:r>
              <a:rPr lang="en-US" sz="5400" b="1" dirty="0" err="1"/>
              <a:t>thơ</a:t>
            </a:r>
            <a:r>
              <a:rPr lang="en-US" sz="5400" b="1" dirty="0"/>
              <a:t> 1, 2, 3</a:t>
            </a:r>
          </a:p>
        </p:txBody>
      </p:sp>
    </p:spTree>
    <p:extLst>
      <p:ext uri="{BB962C8B-B14F-4D97-AF65-F5344CB8AC3E}">
        <p14:creationId xmlns:p14="http://schemas.microsoft.com/office/powerpoint/2010/main" val="410473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0" y="8229600"/>
            <a:ext cx="2294001" cy="4114800"/>
          </a:xfrm>
          <a:custGeom>
            <a:avLst/>
            <a:gdLst/>
            <a:ahLst/>
            <a:cxnLst/>
            <a:rect l="l" t="t" r="r" b="b"/>
            <a:pathLst>
              <a:path w="2294001" h="4114800">
                <a:moveTo>
                  <a:pt x="0" y="0"/>
                </a:moveTo>
                <a:lnTo>
                  <a:pt x="2294001" y="0"/>
                </a:lnTo>
                <a:lnTo>
                  <a:pt x="229400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294001" y="8229600"/>
            <a:ext cx="2144839" cy="4114800"/>
          </a:xfrm>
          <a:custGeom>
            <a:avLst/>
            <a:gdLst/>
            <a:ahLst/>
            <a:cxnLst/>
            <a:rect l="l" t="t" r="r" b="b"/>
            <a:pathLst>
              <a:path w="2144839" h="4114800">
                <a:moveTo>
                  <a:pt x="0" y="0"/>
                </a:moveTo>
                <a:lnTo>
                  <a:pt x="2144839" y="0"/>
                </a:lnTo>
                <a:lnTo>
                  <a:pt x="21448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4438841" y="8229600"/>
            <a:ext cx="2501456" cy="4114800"/>
          </a:xfrm>
          <a:custGeom>
            <a:avLst/>
            <a:gdLst/>
            <a:ahLst/>
            <a:cxnLst/>
            <a:rect l="l" t="t" r="r" b="b"/>
            <a:pathLst>
              <a:path w="2501456" h="4114800">
                <a:moveTo>
                  <a:pt x="0" y="0"/>
                </a:moveTo>
                <a:lnTo>
                  <a:pt x="2501455" y="0"/>
                </a:lnTo>
                <a:lnTo>
                  <a:pt x="250145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6940296" y="8229600"/>
            <a:ext cx="2294001" cy="4114800"/>
          </a:xfrm>
          <a:custGeom>
            <a:avLst/>
            <a:gdLst/>
            <a:ahLst/>
            <a:cxnLst/>
            <a:rect l="l" t="t" r="r" b="b"/>
            <a:pathLst>
              <a:path w="2294001" h="4114800">
                <a:moveTo>
                  <a:pt x="0" y="0"/>
                </a:moveTo>
                <a:lnTo>
                  <a:pt x="2294001" y="0"/>
                </a:lnTo>
                <a:lnTo>
                  <a:pt x="229400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9234297" y="8229600"/>
            <a:ext cx="2144840" cy="4114800"/>
          </a:xfrm>
          <a:custGeom>
            <a:avLst/>
            <a:gdLst/>
            <a:ahLst/>
            <a:cxnLst/>
            <a:rect l="l" t="t" r="r" b="b"/>
            <a:pathLst>
              <a:path w="2144840" h="4114800">
                <a:moveTo>
                  <a:pt x="0" y="0"/>
                </a:moveTo>
                <a:lnTo>
                  <a:pt x="2144840" y="0"/>
                </a:lnTo>
                <a:lnTo>
                  <a:pt x="214484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1379137" y="8229600"/>
            <a:ext cx="2501456" cy="4114800"/>
          </a:xfrm>
          <a:custGeom>
            <a:avLst/>
            <a:gdLst/>
            <a:ahLst/>
            <a:cxnLst/>
            <a:rect l="l" t="t" r="r" b="b"/>
            <a:pathLst>
              <a:path w="2501456" h="4114800">
                <a:moveTo>
                  <a:pt x="0" y="0"/>
                </a:moveTo>
                <a:lnTo>
                  <a:pt x="2501455" y="0"/>
                </a:lnTo>
                <a:lnTo>
                  <a:pt x="250145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3880592" y="8229600"/>
            <a:ext cx="2294001" cy="4114800"/>
          </a:xfrm>
          <a:custGeom>
            <a:avLst/>
            <a:gdLst/>
            <a:ahLst/>
            <a:cxnLst/>
            <a:rect l="l" t="t" r="r" b="b"/>
            <a:pathLst>
              <a:path w="2294001" h="4114800">
                <a:moveTo>
                  <a:pt x="0" y="0"/>
                </a:moveTo>
                <a:lnTo>
                  <a:pt x="2294001" y="0"/>
                </a:lnTo>
                <a:lnTo>
                  <a:pt x="229400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6174593" y="8229600"/>
            <a:ext cx="2144840" cy="4114800"/>
          </a:xfrm>
          <a:custGeom>
            <a:avLst/>
            <a:gdLst/>
            <a:ahLst/>
            <a:cxnLst/>
            <a:rect l="l" t="t" r="r" b="b"/>
            <a:pathLst>
              <a:path w="2144840" h="4114800">
                <a:moveTo>
                  <a:pt x="0" y="0"/>
                </a:moveTo>
                <a:lnTo>
                  <a:pt x="2144839" y="0"/>
                </a:lnTo>
                <a:lnTo>
                  <a:pt x="21448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00200" y="1104900"/>
            <a:ext cx="15472989" cy="575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74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>
          <a:xfrm>
            <a:off x="990600" y="495300"/>
            <a:ext cx="2348440" cy="1890096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solidFill>
                  <a:schemeClr val="tx1"/>
                </a:solidFill>
                <a:latin typeface="SVN-Yahoo" panose="02040603050506020204" pitchFamily="18" charset="0"/>
              </a:rPr>
              <a:t>1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581400" y="495300"/>
            <a:ext cx="13792200" cy="18900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6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Tìm những thành ngữ nói về ước mơ của con người.</a:t>
            </a:r>
            <a:endParaRPr lang="vi-VN" sz="19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81540" y="3086100"/>
            <a:ext cx="5715000" cy="1600200"/>
          </a:xfrm>
          <a:prstGeom prst="roundRect">
            <a:avLst/>
          </a:prstGeom>
          <a:solidFill>
            <a:schemeClr val="bg1"/>
          </a:solidFill>
          <a:ln w="139700" cmpd="dbl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C00000"/>
                </a:solidFill>
              </a:rPr>
              <a:t>Cầu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được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ước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thấy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438370" y="3086100"/>
            <a:ext cx="5715000" cy="1600200"/>
          </a:xfrm>
          <a:prstGeom prst="roundRect">
            <a:avLst/>
          </a:prstGeom>
          <a:solidFill>
            <a:schemeClr val="bg1"/>
          </a:solidFill>
          <a:ln w="139700" cmpd="dbl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C00000"/>
                </a:solidFill>
              </a:rPr>
              <a:t>Ư</a:t>
            </a:r>
            <a:r>
              <a:rPr lang="en-US" sz="4000" b="1" dirty="0" err="1">
                <a:solidFill>
                  <a:srgbClr val="C00000"/>
                </a:solidFill>
              </a:rPr>
              <a:t>ớc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sao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được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vậy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2395200" y="3086100"/>
            <a:ext cx="5715000" cy="1600200"/>
          </a:xfrm>
          <a:prstGeom prst="roundRect">
            <a:avLst/>
          </a:prstGeom>
          <a:solidFill>
            <a:schemeClr val="bg1"/>
          </a:solidFill>
          <a:ln w="1397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C00000"/>
                </a:solidFill>
              </a:rPr>
              <a:t>Được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voi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đòi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tiên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81540" y="5067300"/>
            <a:ext cx="5715000" cy="1600200"/>
          </a:xfrm>
          <a:prstGeom prst="roundRect">
            <a:avLst/>
          </a:prstGeom>
          <a:solidFill>
            <a:schemeClr val="bg1"/>
          </a:solidFill>
          <a:ln w="1397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C00000"/>
                </a:solidFill>
              </a:rPr>
              <a:t>Cò</a:t>
            </a:r>
            <a:r>
              <a:rPr lang="en-US" sz="4000" b="1" dirty="0">
                <a:solidFill>
                  <a:srgbClr val="C00000"/>
                </a:solidFill>
              </a:rPr>
              <a:t> bay </a:t>
            </a:r>
            <a:r>
              <a:rPr lang="en-US" sz="4000" b="1" dirty="0" err="1">
                <a:solidFill>
                  <a:srgbClr val="C00000"/>
                </a:solidFill>
              </a:rPr>
              <a:t>thẳng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cánh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438370" y="5067300"/>
            <a:ext cx="5715000" cy="1600200"/>
          </a:xfrm>
          <a:prstGeom prst="roundRect">
            <a:avLst/>
          </a:prstGeom>
          <a:solidFill>
            <a:schemeClr val="bg1"/>
          </a:solidFill>
          <a:ln w="139700" cmpd="dbl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C00000"/>
                </a:solidFill>
              </a:rPr>
              <a:t>Muốn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gì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được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nấy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2395200" y="5067300"/>
            <a:ext cx="5715000" cy="1600200"/>
          </a:xfrm>
          <a:prstGeom prst="roundRect">
            <a:avLst/>
          </a:prstGeom>
          <a:solidFill>
            <a:schemeClr val="bg1"/>
          </a:solidFill>
          <a:ln w="1397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C00000"/>
                </a:solidFill>
              </a:rPr>
              <a:t>Rừng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vàng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biển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bạc</a:t>
            </a:r>
            <a:endParaRPr lang="en-US" sz="4000" b="1" dirty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559919"/>
            <a:ext cx="10439400" cy="3707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43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FDB1"/>
                                      </p:to>
                                    </p:animClr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FDB1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FDB1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>
          <a:xfrm>
            <a:off x="990600" y="495300"/>
            <a:ext cx="2348440" cy="1890096"/>
          </a:xfrm>
          <a:prstGeom prst="cloud">
            <a:avLst/>
          </a:prstGeom>
          <a:solidFill>
            <a:schemeClr val="bg1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n w="28575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SVN-Yahoo" panose="02040603050506020204" pitchFamily="18" charset="0"/>
              </a:rPr>
              <a:t>2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581400" y="495300"/>
            <a:ext cx="14706600" cy="189009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Từ ngữ nào dưới đây có nghĩa giống với từ </a:t>
            </a:r>
            <a:r>
              <a:rPr lang="vi-VN" sz="4400" b="1" i="1" dirty="0">
                <a:solidFill>
                  <a:schemeClr val="accent2">
                    <a:lumMod val="75000"/>
                  </a:schemeClr>
                </a:solidFill>
              </a:rPr>
              <a:t>ước </a:t>
            </a:r>
            <a:r>
              <a:rPr lang="en-US" sz="4400" b="1" i="1" dirty="0" err="1">
                <a:solidFill>
                  <a:schemeClr val="accent2">
                    <a:lumMod val="75000"/>
                  </a:schemeClr>
                </a:solidFill>
              </a:rPr>
              <a:t>mơ</a:t>
            </a:r>
            <a:r>
              <a:rPr lang="vi-VN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? Đặt câu với 2 trong số các từ tìm được.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730828" y="3336944"/>
            <a:ext cx="3733800" cy="12954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/>
              <a:t>cao</a:t>
            </a:r>
            <a:r>
              <a:rPr lang="en-US" sz="4800" dirty="0"/>
              <a:t> </a:t>
            </a:r>
            <a:r>
              <a:rPr lang="en-US" sz="4800" dirty="0" err="1"/>
              <a:t>đẹp</a:t>
            </a:r>
            <a:endParaRPr lang="en-US" sz="4800" dirty="0"/>
          </a:p>
        </p:txBody>
      </p:sp>
      <p:sp>
        <p:nvSpPr>
          <p:cNvPr id="7" name="Rounded Rectangle 6"/>
          <p:cNvSpPr/>
          <p:nvPr/>
        </p:nvSpPr>
        <p:spPr>
          <a:xfrm>
            <a:off x="1730828" y="5227040"/>
            <a:ext cx="3733800" cy="12954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/>
              <a:t>mong</a:t>
            </a:r>
            <a:r>
              <a:rPr lang="en-US" sz="4800" dirty="0"/>
              <a:t> </a:t>
            </a:r>
            <a:r>
              <a:rPr lang="en-US" sz="4800" dirty="0" err="1"/>
              <a:t>ước</a:t>
            </a:r>
            <a:endParaRPr lang="en-US" sz="4800" dirty="0"/>
          </a:p>
        </p:txBody>
      </p:sp>
      <p:sp>
        <p:nvSpPr>
          <p:cNvPr id="8" name="Rounded Rectangle 7"/>
          <p:cNvSpPr/>
          <p:nvPr/>
        </p:nvSpPr>
        <p:spPr>
          <a:xfrm>
            <a:off x="5769428" y="3336944"/>
            <a:ext cx="3733800" cy="12954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/>
              <a:t>ao</a:t>
            </a:r>
            <a:r>
              <a:rPr lang="en-US" sz="4800" dirty="0"/>
              <a:t> </a:t>
            </a:r>
            <a:r>
              <a:rPr lang="en-US" sz="4800" dirty="0" err="1"/>
              <a:t>ước</a:t>
            </a:r>
            <a:endParaRPr lang="en-US" sz="4800" dirty="0"/>
          </a:p>
        </p:txBody>
      </p:sp>
      <p:sp>
        <p:nvSpPr>
          <p:cNvPr id="9" name="Rounded Rectangle 8"/>
          <p:cNvSpPr/>
          <p:nvPr/>
        </p:nvSpPr>
        <p:spPr>
          <a:xfrm>
            <a:off x="5769428" y="5218748"/>
            <a:ext cx="3733800" cy="12954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/>
              <a:t>to </a:t>
            </a:r>
            <a:r>
              <a:rPr lang="en-US" sz="4800" dirty="0" err="1"/>
              <a:t>lớn</a:t>
            </a:r>
            <a:endParaRPr lang="en-US" sz="4800" dirty="0"/>
          </a:p>
        </p:txBody>
      </p:sp>
      <p:sp>
        <p:nvSpPr>
          <p:cNvPr id="10" name="Rounded Rectangle 9"/>
          <p:cNvSpPr/>
          <p:nvPr/>
        </p:nvSpPr>
        <p:spPr>
          <a:xfrm>
            <a:off x="9793514" y="3336944"/>
            <a:ext cx="3733800" cy="12954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/>
              <a:t>ngóng</a:t>
            </a:r>
            <a:r>
              <a:rPr lang="en-US" sz="4800" dirty="0"/>
              <a:t> </a:t>
            </a:r>
            <a:r>
              <a:rPr lang="en-US" sz="4800" dirty="0" err="1"/>
              <a:t>trông</a:t>
            </a:r>
            <a:endParaRPr lang="en-US" sz="4800" dirty="0"/>
          </a:p>
        </p:txBody>
      </p:sp>
      <p:sp>
        <p:nvSpPr>
          <p:cNvPr id="11" name="Rounded Rectangle 10"/>
          <p:cNvSpPr/>
          <p:nvPr/>
        </p:nvSpPr>
        <p:spPr>
          <a:xfrm>
            <a:off x="9793514" y="5218748"/>
            <a:ext cx="3733800" cy="12954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/>
              <a:t>khát</a:t>
            </a:r>
            <a:r>
              <a:rPr lang="en-US" sz="4800" dirty="0"/>
              <a:t> </a:t>
            </a:r>
            <a:r>
              <a:rPr lang="en-US" sz="4800" dirty="0" err="1"/>
              <a:t>vọng</a:t>
            </a:r>
            <a:endParaRPr lang="en-US" sz="4800" dirty="0"/>
          </a:p>
        </p:txBody>
      </p:sp>
      <p:sp>
        <p:nvSpPr>
          <p:cNvPr id="12" name="Rounded Rectangle 11"/>
          <p:cNvSpPr/>
          <p:nvPr/>
        </p:nvSpPr>
        <p:spPr>
          <a:xfrm>
            <a:off x="13832114" y="3336944"/>
            <a:ext cx="3733800" cy="12954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/>
              <a:t>hoài</a:t>
            </a:r>
            <a:r>
              <a:rPr lang="en-US" sz="4800" dirty="0"/>
              <a:t> </a:t>
            </a:r>
            <a:r>
              <a:rPr lang="en-US" sz="4800" dirty="0" err="1"/>
              <a:t>bão</a:t>
            </a:r>
            <a:endParaRPr lang="en-US" sz="4800" dirty="0"/>
          </a:p>
        </p:txBody>
      </p:sp>
      <p:sp>
        <p:nvSpPr>
          <p:cNvPr id="13" name="Rounded Rectangle 12"/>
          <p:cNvSpPr/>
          <p:nvPr/>
        </p:nvSpPr>
        <p:spPr>
          <a:xfrm>
            <a:off x="13832114" y="5218748"/>
            <a:ext cx="3733800" cy="12954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/>
              <a:t>kì</a:t>
            </a:r>
            <a:r>
              <a:rPr lang="en-US" sz="4800" dirty="0"/>
              <a:t> </a:t>
            </a:r>
            <a:r>
              <a:rPr lang="en-US" sz="4800" dirty="0" err="1"/>
              <a:t>diệu</a:t>
            </a:r>
            <a:endParaRPr lang="en-US" sz="4800" dirty="0"/>
          </a:p>
        </p:txBody>
      </p:sp>
      <p:sp>
        <p:nvSpPr>
          <p:cNvPr id="14" name="Rectangle 13"/>
          <p:cNvSpPr/>
          <p:nvPr/>
        </p:nvSpPr>
        <p:spPr>
          <a:xfrm>
            <a:off x="2835728" y="7117136"/>
            <a:ext cx="13335000" cy="212365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4400" b="1" dirty="0">
                <a:solidFill>
                  <a:srgbClr val="000000"/>
                </a:solidFill>
                <a:latin typeface="Open Sans" panose="020B0606030504020204" pitchFamily="34" charset="0"/>
              </a:rPr>
              <a:t>Đặt câu:</a:t>
            </a:r>
          </a:p>
          <a:p>
            <a:pPr algn="just"/>
            <a:r>
              <a:rPr lang="vi-VN" sz="4400" dirty="0">
                <a:solidFill>
                  <a:srgbClr val="000000"/>
                </a:solidFill>
                <a:latin typeface="Open Sans" panose="020B0606030504020204" pitchFamily="34" charset="0"/>
              </a:rPr>
              <a:t>- Em có mong ước trở thành phi hành gia.</a:t>
            </a:r>
          </a:p>
          <a:p>
            <a:pPr algn="just"/>
            <a:r>
              <a:rPr lang="vi-VN" sz="4400" dirty="0">
                <a:solidFill>
                  <a:srgbClr val="000000"/>
                </a:solidFill>
                <a:latin typeface="Open Sans" panose="020B0606030504020204" pitchFamily="34" charset="0"/>
              </a:rPr>
              <a:t>- Bạn ấy có khát vọng mãnh liệt.</a:t>
            </a:r>
            <a:endParaRPr lang="vi-VN" sz="4400" b="0" i="0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81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5" grpId="0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1411" y="5663365"/>
            <a:ext cx="5182309" cy="46236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2933700"/>
            <a:ext cx="12991702" cy="221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73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4490308" y="-1424818"/>
            <a:ext cx="6426592" cy="3349861"/>
          </a:xfrm>
          <a:custGeom>
            <a:avLst/>
            <a:gdLst/>
            <a:ahLst/>
            <a:cxnLst/>
            <a:rect l="l" t="t" r="r" b="b"/>
            <a:pathLst>
              <a:path w="6426592" h="3349861">
                <a:moveTo>
                  <a:pt x="0" y="0"/>
                </a:moveTo>
                <a:lnTo>
                  <a:pt x="6426592" y="0"/>
                </a:lnTo>
                <a:lnTo>
                  <a:pt x="6426592" y="3349861"/>
                </a:lnTo>
                <a:lnTo>
                  <a:pt x="0" y="33498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-355944" y="-450393"/>
            <a:ext cx="2723997" cy="2958186"/>
          </a:xfrm>
          <a:custGeom>
            <a:avLst/>
            <a:gdLst/>
            <a:ahLst/>
            <a:cxnLst/>
            <a:rect l="l" t="t" r="r" b="b"/>
            <a:pathLst>
              <a:path w="2723997" h="2958186">
                <a:moveTo>
                  <a:pt x="0" y="0"/>
                </a:moveTo>
                <a:lnTo>
                  <a:pt x="2723997" y="0"/>
                </a:lnTo>
                <a:lnTo>
                  <a:pt x="2723997" y="2958186"/>
                </a:lnTo>
                <a:lnTo>
                  <a:pt x="0" y="295818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2329870" y="7854696"/>
            <a:ext cx="7315200" cy="2807208"/>
          </a:xfrm>
          <a:custGeom>
            <a:avLst/>
            <a:gdLst/>
            <a:ahLst/>
            <a:cxnLst/>
            <a:rect l="l" t="t" r="r" b="b"/>
            <a:pathLst>
              <a:path w="7315200" h="2807208">
                <a:moveTo>
                  <a:pt x="0" y="0"/>
                </a:moveTo>
                <a:lnTo>
                  <a:pt x="7315200" y="0"/>
                </a:lnTo>
                <a:lnTo>
                  <a:pt x="7315200" y="2807208"/>
                </a:lnTo>
                <a:lnTo>
                  <a:pt x="0" y="28072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515834" y="7333488"/>
            <a:ext cx="7315200" cy="2953512"/>
          </a:xfrm>
          <a:custGeom>
            <a:avLst/>
            <a:gdLst/>
            <a:ahLst/>
            <a:cxnLst/>
            <a:rect l="l" t="t" r="r" b="b"/>
            <a:pathLst>
              <a:path w="7315200" h="2953512">
                <a:moveTo>
                  <a:pt x="0" y="0"/>
                </a:moveTo>
                <a:lnTo>
                  <a:pt x="7315200" y="0"/>
                </a:lnTo>
                <a:lnTo>
                  <a:pt x="7315200" y="2953512"/>
                </a:lnTo>
                <a:lnTo>
                  <a:pt x="0" y="29535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2591404" y="6543617"/>
            <a:ext cx="9271537" cy="3743383"/>
          </a:xfrm>
          <a:custGeom>
            <a:avLst/>
            <a:gdLst/>
            <a:ahLst/>
            <a:cxnLst/>
            <a:rect l="l" t="t" r="r" b="b"/>
            <a:pathLst>
              <a:path w="9271537" h="3743383">
                <a:moveTo>
                  <a:pt x="0" y="0"/>
                </a:moveTo>
                <a:lnTo>
                  <a:pt x="9271537" y="0"/>
                </a:lnTo>
                <a:lnTo>
                  <a:pt x="9271537" y="3743383"/>
                </a:lnTo>
                <a:lnTo>
                  <a:pt x="0" y="374338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3459749" y="4916345"/>
            <a:ext cx="4115022" cy="5370655"/>
          </a:xfrm>
          <a:custGeom>
            <a:avLst/>
            <a:gdLst/>
            <a:ahLst/>
            <a:cxnLst/>
            <a:rect l="l" t="t" r="r" b="b"/>
            <a:pathLst>
              <a:path w="4115022" h="5370655">
                <a:moveTo>
                  <a:pt x="0" y="0"/>
                </a:moveTo>
                <a:lnTo>
                  <a:pt x="4115022" y="0"/>
                </a:lnTo>
                <a:lnTo>
                  <a:pt x="4115022" y="5370655"/>
                </a:lnTo>
                <a:lnTo>
                  <a:pt x="0" y="53706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b="-334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5771864" y="2507793"/>
            <a:ext cx="2770740" cy="2204958"/>
          </a:xfrm>
          <a:custGeom>
            <a:avLst/>
            <a:gdLst/>
            <a:ahLst/>
            <a:cxnLst/>
            <a:rect l="l" t="t" r="r" b="b"/>
            <a:pathLst>
              <a:path w="2770740" h="2204958">
                <a:moveTo>
                  <a:pt x="0" y="0"/>
                </a:moveTo>
                <a:lnTo>
                  <a:pt x="2770740" y="0"/>
                </a:lnTo>
                <a:lnTo>
                  <a:pt x="2770740" y="2204958"/>
                </a:lnTo>
                <a:lnTo>
                  <a:pt x="0" y="220495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b="-493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1728659" y="2291133"/>
            <a:ext cx="3462180" cy="2791578"/>
          </a:xfrm>
          <a:custGeom>
            <a:avLst/>
            <a:gdLst/>
            <a:ahLst/>
            <a:cxnLst/>
            <a:rect l="l" t="t" r="r" b="b"/>
            <a:pathLst>
              <a:path w="3462180" h="2791578">
                <a:moveTo>
                  <a:pt x="0" y="0"/>
                </a:moveTo>
                <a:lnTo>
                  <a:pt x="3462180" y="0"/>
                </a:lnTo>
                <a:lnTo>
                  <a:pt x="3462180" y="2791578"/>
                </a:lnTo>
                <a:lnTo>
                  <a:pt x="0" y="279157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0771980" y="5257844"/>
            <a:ext cx="3115781" cy="2571545"/>
          </a:xfrm>
          <a:custGeom>
            <a:avLst/>
            <a:gdLst/>
            <a:ahLst/>
            <a:cxnLst/>
            <a:rect l="l" t="t" r="r" b="b"/>
            <a:pathLst>
              <a:path w="3115781" h="2571545">
                <a:moveTo>
                  <a:pt x="0" y="0"/>
                </a:moveTo>
                <a:lnTo>
                  <a:pt x="3115780" y="0"/>
                </a:lnTo>
                <a:lnTo>
                  <a:pt x="3115780" y="2571545"/>
                </a:lnTo>
                <a:lnTo>
                  <a:pt x="0" y="2571545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b="-508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7695664" y="6543617"/>
            <a:ext cx="3451030" cy="2903916"/>
          </a:xfrm>
          <a:custGeom>
            <a:avLst/>
            <a:gdLst/>
            <a:ahLst/>
            <a:cxnLst/>
            <a:rect l="l" t="t" r="r" b="b"/>
            <a:pathLst>
              <a:path w="3451030" h="2903916">
                <a:moveTo>
                  <a:pt x="0" y="0"/>
                </a:moveTo>
                <a:lnTo>
                  <a:pt x="3451030" y="0"/>
                </a:lnTo>
                <a:lnTo>
                  <a:pt x="3451030" y="2903915"/>
                </a:lnTo>
                <a:lnTo>
                  <a:pt x="0" y="2903915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-267822" y="6168273"/>
            <a:ext cx="5271750" cy="4817061"/>
          </a:xfrm>
          <a:custGeom>
            <a:avLst/>
            <a:gdLst/>
            <a:ahLst/>
            <a:cxnLst/>
            <a:rect l="l" t="t" r="r" b="b"/>
            <a:pathLst>
              <a:path w="5271750" h="4817061">
                <a:moveTo>
                  <a:pt x="0" y="0"/>
                </a:moveTo>
                <a:lnTo>
                  <a:pt x="5271750" y="0"/>
                </a:lnTo>
                <a:lnTo>
                  <a:pt x="5271750" y="4817061"/>
                </a:lnTo>
                <a:lnTo>
                  <a:pt x="0" y="481706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0329" y="-301511"/>
            <a:ext cx="3016425" cy="30164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54" y="9258300"/>
            <a:ext cx="932769" cy="95715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1106826" y="-1361004"/>
            <a:ext cx="15021846" cy="10095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866900"/>
            <a:ext cx="16459200" cy="7924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52600" y="2217099"/>
            <a:ext cx="14782800" cy="707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1/ </a:t>
            </a:r>
            <a:r>
              <a:rPr lang="en-US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Năng</a:t>
            </a: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lực</a:t>
            </a: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đặc</a:t>
            </a: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thù</a:t>
            </a: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Đọc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ngữ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đoạn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toàn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bộ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Bốn</a:t>
            </a:r>
            <a:r>
              <a:rPr lang="en-US" sz="28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mùa</a:t>
            </a:r>
            <a:r>
              <a:rPr lang="en-US" sz="28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mơ</a:t>
            </a:r>
            <a:r>
              <a:rPr lang="en-US" sz="28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ước</a:t>
            </a:r>
            <a:r>
              <a:rPr lang="en-US" sz="28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Đọc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diễn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cảm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thơ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biết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nhấn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giọng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vào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những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từ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ngữ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thể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cảm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xúc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về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ước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mơ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bạn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nhỏ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Nhận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biết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những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ước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mơ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bạn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nhỏ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thơ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Hiểu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nội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dung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mơ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rất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đẹp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rất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đáng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trân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trọng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Con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cần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nuôi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dưỡng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những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hoài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bão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mơ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đẹp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đẽ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hướng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tới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những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điều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tốt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đẹp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cuộc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mọi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xung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quanh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bản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thân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mình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2/ </a:t>
            </a:r>
            <a:r>
              <a:rPr lang="en-US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Năng</a:t>
            </a: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lực</a:t>
            </a: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chung</a:t>
            </a: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Năng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lực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ngôn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ngữ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giao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tiếp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tác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giải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quyết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vấn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đề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sáng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tạo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3/ </a:t>
            </a:r>
            <a:r>
              <a:rPr lang="en-US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chất</a:t>
            </a:r>
            <a:r>
              <a:rPr lang="en-US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Biết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sống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hoài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bão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mơ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trách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nhiệm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ước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mơ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mình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29389"/>
            <a:ext cx="16228959" cy="17375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1386">
            <a:off x="4006841" y="457413"/>
            <a:ext cx="10896291" cy="78123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8144" y="1486048"/>
            <a:ext cx="14253683" cy="575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-340169" y="-450393"/>
            <a:ext cx="2292426" cy="2375436"/>
          </a:xfrm>
          <a:custGeom>
            <a:avLst/>
            <a:gdLst/>
            <a:ahLst/>
            <a:cxnLst/>
            <a:rect l="l" t="t" r="r" b="b"/>
            <a:pathLst>
              <a:path w="2723997" h="2958186">
                <a:moveTo>
                  <a:pt x="0" y="0"/>
                </a:moveTo>
                <a:lnTo>
                  <a:pt x="2723997" y="0"/>
                </a:lnTo>
                <a:lnTo>
                  <a:pt x="2723997" y="2958186"/>
                </a:lnTo>
                <a:lnTo>
                  <a:pt x="0" y="29581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2329870" y="7854696"/>
            <a:ext cx="7315200" cy="2807208"/>
          </a:xfrm>
          <a:custGeom>
            <a:avLst/>
            <a:gdLst/>
            <a:ahLst/>
            <a:cxnLst/>
            <a:rect l="l" t="t" r="r" b="b"/>
            <a:pathLst>
              <a:path w="7315200" h="2807208">
                <a:moveTo>
                  <a:pt x="0" y="0"/>
                </a:moveTo>
                <a:lnTo>
                  <a:pt x="7315200" y="0"/>
                </a:lnTo>
                <a:lnTo>
                  <a:pt x="7315200" y="2807208"/>
                </a:lnTo>
                <a:lnTo>
                  <a:pt x="0" y="280720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515834" y="7333488"/>
            <a:ext cx="7315200" cy="2953512"/>
          </a:xfrm>
          <a:custGeom>
            <a:avLst/>
            <a:gdLst/>
            <a:ahLst/>
            <a:cxnLst/>
            <a:rect l="l" t="t" r="r" b="b"/>
            <a:pathLst>
              <a:path w="7315200" h="2953512">
                <a:moveTo>
                  <a:pt x="0" y="0"/>
                </a:moveTo>
                <a:lnTo>
                  <a:pt x="7315200" y="0"/>
                </a:lnTo>
                <a:lnTo>
                  <a:pt x="7315200" y="2953512"/>
                </a:lnTo>
                <a:lnTo>
                  <a:pt x="0" y="295351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2591404" y="6543617"/>
            <a:ext cx="9271537" cy="3743383"/>
          </a:xfrm>
          <a:custGeom>
            <a:avLst/>
            <a:gdLst/>
            <a:ahLst/>
            <a:cxnLst/>
            <a:rect l="l" t="t" r="r" b="b"/>
            <a:pathLst>
              <a:path w="9271537" h="3743383">
                <a:moveTo>
                  <a:pt x="0" y="0"/>
                </a:moveTo>
                <a:lnTo>
                  <a:pt x="9271537" y="0"/>
                </a:lnTo>
                <a:lnTo>
                  <a:pt x="9271537" y="3743383"/>
                </a:lnTo>
                <a:lnTo>
                  <a:pt x="0" y="374338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551362" y="1127529"/>
            <a:ext cx="13733716" cy="9448740"/>
            <a:chOff x="1690590" y="861120"/>
            <a:chExt cx="13733716" cy="9448740"/>
          </a:xfrm>
        </p:grpSpPr>
        <p:sp>
          <p:nvSpPr>
            <p:cNvPr id="17" name="Rounded Rectangle 16"/>
            <p:cNvSpPr/>
            <p:nvPr/>
          </p:nvSpPr>
          <p:spPr>
            <a:xfrm>
              <a:off x="1690590" y="861120"/>
              <a:ext cx="13733716" cy="7341131"/>
            </a:xfrm>
            <a:prstGeom prst="roundRect">
              <a:avLst>
                <a:gd name="adj" fmla="val 1185"/>
              </a:avLst>
            </a:prstGeom>
            <a:solidFill>
              <a:schemeClr val="bg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932704" y="861120"/>
              <a:ext cx="13425297" cy="9448740"/>
            </a:xfrm>
            <a:prstGeom prst="rect">
              <a:avLst/>
            </a:prstGeom>
          </p:spPr>
          <p:txBody>
            <a:bodyPr wrap="square" numCol="2">
              <a:spAutoFit/>
            </a:bodyPr>
            <a:lstStyle/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cánh én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Gọi nắng xuân về muôn nơi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Trong veo nỗi niềm thương mến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Hoà trong rộn rã tiếng cười.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 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cơn gió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Giữa ngày nắng hạ nồng oi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Cùng mây bay đi đây đó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Đem mưa dịu mát muôn nơi.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 </a:t>
              </a: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Em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mơ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là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vầng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trăng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tỏ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Lung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linh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giữa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trời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thu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xanh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Vui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cùng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những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ngôi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sao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nhỏ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Như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ngàn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đôi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mắt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long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lanh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.</a:t>
              </a: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ngọn lửa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Xua tan giá lạnh mùa đông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Đàn chim vui bay về tổ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Bữa cơm chiều quê ấm nồng...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vi-VN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Yêu từng dặm dài đất nước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về con đường xa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Bốn mùa còn bao mơ ước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Ở phía chân trời bao la.</a:t>
              </a:r>
            </a:p>
            <a:p>
              <a:pPr algn="r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(Nguyễn L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ã</a:t>
              </a:r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m 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T</a:t>
              </a:r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hắng)</a:t>
              </a:r>
              <a:endParaRPr lang="vi-VN" sz="32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5285078" y="3422596"/>
            <a:ext cx="2770740" cy="2204958"/>
          </a:xfrm>
          <a:custGeom>
            <a:avLst/>
            <a:gdLst/>
            <a:ahLst/>
            <a:cxnLst/>
            <a:rect l="l" t="t" r="r" b="b"/>
            <a:pathLst>
              <a:path w="2770740" h="2204958">
                <a:moveTo>
                  <a:pt x="0" y="0"/>
                </a:moveTo>
                <a:lnTo>
                  <a:pt x="2770740" y="0"/>
                </a:lnTo>
                <a:lnTo>
                  <a:pt x="2770740" y="2204958"/>
                </a:lnTo>
                <a:lnTo>
                  <a:pt x="0" y="220495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b="-493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4167799" y="435946"/>
            <a:ext cx="3462180" cy="2791578"/>
          </a:xfrm>
          <a:custGeom>
            <a:avLst/>
            <a:gdLst/>
            <a:ahLst/>
            <a:cxnLst/>
            <a:rect l="l" t="t" r="r" b="b"/>
            <a:pathLst>
              <a:path w="3462180" h="2791578">
                <a:moveTo>
                  <a:pt x="0" y="0"/>
                </a:moveTo>
                <a:lnTo>
                  <a:pt x="3462180" y="0"/>
                </a:lnTo>
                <a:lnTo>
                  <a:pt x="3462180" y="2791578"/>
                </a:lnTo>
                <a:lnTo>
                  <a:pt x="0" y="279157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1617769" y="6782780"/>
            <a:ext cx="3115781" cy="2571545"/>
          </a:xfrm>
          <a:custGeom>
            <a:avLst/>
            <a:gdLst/>
            <a:ahLst/>
            <a:cxnLst/>
            <a:rect l="l" t="t" r="r" b="b"/>
            <a:pathLst>
              <a:path w="3115781" h="2571545">
                <a:moveTo>
                  <a:pt x="0" y="0"/>
                </a:moveTo>
                <a:lnTo>
                  <a:pt x="3115780" y="0"/>
                </a:lnTo>
                <a:lnTo>
                  <a:pt x="3115780" y="2571545"/>
                </a:lnTo>
                <a:lnTo>
                  <a:pt x="0" y="257154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b="-508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7972702" y="7318615"/>
            <a:ext cx="3304898" cy="2903916"/>
          </a:xfrm>
          <a:custGeom>
            <a:avLst/>
            <a:gdLst/>
            <a:ahLst/>
            <a:cxnLst/>
            <a:rect l="l" t="t" r="r" b="b"/>
            <a:pathLst>
              <a:path w="3451030" h="2903916">
                <a:moveTo>
                  <a:pt x="0" y="0"/>
                </a:moveTo>
                <a:lnTo>
                  <a:pt x="3451030" y="0"/>
                </a:lnTo>
                <a:lnTo>
                  <a:pt x="3451030" y="2903915"/>
                </a:lnTo>
                <a:lnTo>
                  <a:pt x="0" y="290391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rcRect/>
            <a:stretch>
              <a:fillRect r="-442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-134342" y="7829389"/>
            <a:ext cx="3464436" cy="2632194"/>
          </a:xfrm>
          <a:custGeom>
            <a:avLst/>
            <a:gdLst/>
            <a:ahLst/>
            <a:cxnLst/>
            <a:rect l="l" t="t" r="r" b="b"/>
            <a:pathLst>
              <a:path w="5271750" h="4817061">
                <a:moveTo>
                  <a:pt x="0" y="0"/>
                </a:moveTo>
                <a:lnTo>
                  <a:pt x="5271750" y="0"/>
                </a:lnTo>
                <a:lnTo>
                  <a:pt x="5271750" y="4817061"/>
                </a:lnTo>
                <a:lnTo>
                  <a:pt x="0" y="481706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4223009" y="5738463"/>
            <a:ext cx="3351761" cy="4548537"/>
          </a:xfrm>
          <a:custGeom>
            <a:avLst/>
            <a:gdLst/>
            <a:ahLst/>
            <a:cxnLst/>
            <a:rect l="l" t="t" r="r" b="b"/>
            <a:pathLst>
              <a:path w="4115022" h="5370655">
                <a:moveTo>
                  <a:pt x="0" y="0"/>
                </a:moveTo>
                <a:lnTo>
                  <a:pt x="4115022" y="0"/>
                </a:lnTo>
                <a:lnTo>
                  <a:pt x="4115022" y="5370655"/>
                </a:lnTo>
                <a:lnTo>
                  <a:pt x="0" y="5370655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b="-3348"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514877" y="-635982"/>
            <a:ext cx="17051990" cy="24751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288063" y="8159454"/>
            <a:ext cx="4669941" cy="217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">
            <a:extLst>
              <a:ext uri="{FF2B5EF4-FFF2-40B4-BE49-F238E27FC236}">
                <a16:creationId xmlns:a16="http://schemas.microsoft.com/office/drawing/2014/main" id="{D7BDA9EF-A416-8A43-E030-103C9DA17DE2}"/>
              </a:ext>
            </a:extLst>
          </p:cNvPr>
          <p:cNvSpPr/>
          <p:nvPr/>
        </p:nvSpPr>
        <p:spPr>
          <a:xfrm>
            <a:off x="6096000" y="2029246"/>
            <a:ext cx="11353800" cy="2860358"/>
          </a:xfrm>
          <a:prstGeom prst="wedgeRoundRectCallout">
            <a:avLst>
              <a:gd name="adj1" fmla="val -45429"/>
              <a:gd name="adj2" fmla="val 73234"/>
              <a:gd name="adj3" fmla="val 16667"/>
            </a:avLst>
          </a:prstGeom>
          <a:solidFill>
            <a:schemeClr val="accent3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1371600">
              <a:defRPr/>
            </a:pPr>
            <a:r>
              <a:rPr lang="en-US" altLang="zh-CN" sz="8100" b="1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Bài</a:t>
            </a:r>
            <a:r>
              <a:rPr lang="en-US" altLang="zh-CN" sz="81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 </a:t>
            </a:r>
            <a:r>
              <a:rPr lang="en-US" altLang="zh-CN" sz="8100" b="1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thơ</a:t>
            </a:r>
            <a:r>
              <a:rPr lang="en-US" altLang="zh-CN" sz="81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 </a:t>
            </a:r>
            <a:r>
              <a:rPr lang="en-US" altLang="zh-CN" sz="8100" b="1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được</a:t>
            </a:r>
            <a:r>
              <a:rPr lang="en-US" altLang="zh-CN" sz="81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 chia </a:t>
            </a:r>
            <a:r>
              <a:rPr lang="en-US" altLang="zh-CN" sz="8100" b="1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ra</a:t>
            </a:r>
            <a:r>
              <a:rPr lang="en-US" altLang="zh-CN" sz="81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 </a:t>
            </a:r>
            <a:r>
              <a:rPr lang="en-US" altLang="zh-CN" sz="8100" b="1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làm</a:t>
            </a:r>
            <a:r>
              <a:rPr lang="en-US" altLang="zh-CN" sz="81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 </a:t>
            </a:r>
            <a:r>
              <a:rPr lang="en-US" altLang="zh-CN" sz="8100" b="1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bao</a:t>
            </a:r>
            <a:r>
              <a:rPr lang="en-US" altLang="zh-CN" sz="81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 </a:t>
            </a:r>
            <a:r>
              <a:rPr lang="en-US" altLang="zh-CN" sz="8100" b="1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nhiêu</a:t>
            </a:r>
            <a:r>
              <a:rPr lang="en-US" altLang="zh-CN" sz="81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 </a:t>
            </a:r>
            <a:r>
              <a:rPr lang="en-US" altLang="zh-CN" sz="8100" b="1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khổ</a:t>
            </a:r>
            <a:r>
              <a:rPr lang="en-US" altLang="zh-CN" sz="81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?</a:t>
            </a:r>
            <a:endParaRPr lang="zh-CN" altLang="en-US" sz="8100" b="1" dirty="0">
              <a:solidFill>
                <a:prstClr val="white"/>
              </a:solidFill>
              <a:latin typeface="Cambria" panose="02040503050406030204" pitchFamily="18" charset="0"/>
              <a:ea typeface="字魂131号-酷乐潮玩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5" name="矩形 2">
            <a:extLst>
              <a:ext uri="{FF2B5EF4-FFF2-40B4-BE49-F238E27FC236}">
                <a16:creationId xmlns:a16="http://schemas.microsoft.com/office/drawing/2014/main" id="{BD29C7B4-55D0-4511-0C35-AFCD21E96697}"/>
              </a:ext>
            </a:extLst>
          </p:cNvPr>
          <p:cNvSpPr/>
          <p:nvPr/>
        </p:nvSpPr>
        <p:spPr>
          <a:xfrm>
            <a:off x="8229600" y="5905500"/>
            <a:ext cx="9458991" cy="2860358"/>
          </a:xfrm>
          <a:prstGeom prst="wedgeRoundRectCallout">
            <a:avLst>
              <a:gd name="adj1" fmla="val -70025"/>
              <a:gd name="adj2" fmla="val -1085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1371600">
              <a:defRPr/>
            </a:pPr>
            <a:r>
              <a:rPr lang="en-US" altLang="zh-CN" sz="8100" b="1" dirty="0" err="1">
                <a:solidFill>
                  <a:srgbClr val="CA3446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Bài</a:t>
            </a:r>
            <a:r>
              <a:rPr lang="en-US" altLang="zh-CN" sz="8100" b="1" dirty="0">
                <a:solidFill>
                  <a:srgbClr val="CA3446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 </a:t>
            </a:r>
            <a:r>
              <a:rPr lang="en-US" altLang="zh-CN" sz="8100" b="1" dirty="0" err="1">
                <a:solidFill>
                  <a:srgbClr val="CA3446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thơ</a:t>
            </a:r>
            <a:r>
              <a:rPr lang="en-US" altLang="zh-CN" sz="8100" b="1" dirty="0">
                <a:solidFill>
                  <a:srgbClr val="CA3446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 chia </a:t>
            </a:r>
            <a:r>
              <a:rPr lang="en-US" altLang="zh-CN" sz="8100" b="1" dirty="0" err="1">
                <a:solidFill>
                  <a:srgbClr val="CA3446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ra</a:t>
            </a:r>
            <a:r>
              <a:rPr lang="en-US" altLang="zh-CN" sz="8100" b="1" dirty="0">
                <a:solidFill>
                  <a:srgbClr val="CA3446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 </a:t>
            </a:r>
            <a:r>
              <a:rPr lang="en-US" altLang="zh-CN" sz="8100" b="1" dirty="0" err="1">
                <a:solidFill>
                  <a:srgbClr val="CA3446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làm</a:t>
            </a:r>
            <a:r>
              <a:rPr lang="en-US" altLang="zh-CN" sz="8100" b="1" dirty="0">
                <a:solidFill>
                  <a:srgbClr val="CA3446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 5 </a:t>
            </a:r>
            <a:r>
              <a:rPr lang="en-US" altLang="zh-CN" sz="8100" b="1" dirty="0" err="1">
                <a:solidFill>
                  <a:srgbClr val="CA3446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khổ</a:t>
            </a:r>
            <a:r>
              <a:rPr lang="en-US" altLang="zh-CN" sz="8100" b="1" dirty="0">
                <a:solidFill>
                  <a:srgbClr val="CA3446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 </a:t>
            </a:r>
            <a:r>
              <a:rPr lang="en-US" altLang="zh-CN" sz="8100" b="1" dirty="0" err="1">
                <a:solidFill>
                  <a:srgbClr val="CA3446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 panose="020B0604020202020204" pitchFamily="34" charset="0"/>
              </a:rPr>
              <a:t>thơ</a:t>
            </a:r>
            <a:endParaRPr lang="zh-CN" altLang="en-US" sz="8100" b="1" dirty="0">
              <a:solidFill>
                <a:srgbClr val="CA3446"/>
              </a:solidFill>
              <a:latin typeface="Cambria" panose="02040503050406030204" pitchFamily="18" charset="0"/>
              <a:ea typeface="字魂131号-酷乐潮玩体" panose="000005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1" y="2029246"/>
            <a:ext cx="6609709" cy="825775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0800" y="218577"/>
            <a:ext cx="6602540" cy="181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65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2329870" y="7854696"/>
            <a:ext cx="7315200" cy="2807208"/>
          </a:xfrm>
          <a:custGeom>
            <a:avLst/>
            <a:gdLst/>
            <a:ahLst/>
            <a:cxnLst/>
            <a:rect l="l" t="t" r="r" b="b"/>
            <a:pathLst>
              <a:path w="7315200" h="2807208">
                <a:moveTo>
                  <a:pt x="0" y="0"/>
                </a:moveTo>
                <a:lnTo>
                  <a:pt x="7315200" y="0"/>
                </a:lnTo>
                <a:lnTo>
                  <a:pt x="7315200" y="2807208"/>
                </a:lnTo>
                <a:lnTo>
                  <a:pt x="0" y="280720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515834" y="7333488"/>
            <a:ext cx="7315200" cy="2953512"/>
          </a:xfrm>
          <a:custGeom>
            <a:avLst/>
            <a:gdLst/>
            <a:ahLst/>
            <a:cxnLst/>
            <a:rect l="l" t="t" r="r" b="b"/>
            <a:pathLst>
              <a:path w="7315200" h="2953512">
                <a:moveTo>
                  <a:pt x="0" y="0"/>
                </a:moveTo>
                <a:lnTo>
                  <a:pt x="7315200" y="0"/>
                </a:lnTo>
                <a:lnTo>
                  <a:pt x="7315200" y="2953512"/>
                </a:lnTo>
                <a:lnTo>
                  <a:pt x="0" y="295351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2591404" y="6543617"/>
            <a:ext cx="9271537" cy="3743383"/>
          </a:xfrm>
          <a:custGeom>
            <a:avLst/>
            <a:gdLst/>
            <a:ahLst/>
            <a:cxnLst/>
            <a:rect l="l" t="t" r="r" b="b"/>
            <a:pathLst>
              <a:path w="9271537" h="3743383">
                <a:moveTo>
                  <a:pt x="0" y="0"/>
                </a:moveTo>
                <a:lnTo>
                  <a:pt x="9271537" y="0"/>
                </a:lnTo>
                <a:lnTo>
                  <a:pt x="9271537" y="3743383"/>
                </a:lnTo>
                <a:lnTo>
                  <a:pt x="0" y="374338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219200" y="1127529"/>
            <a:ext cx="14065878" cy="9448740"/>
            <a:chOff x="1358428" y="861120"/>
            <a:chExt cx="14065878" cy="9448740"/>
          </a:xfrm>
        </p:grpSpPr>
        <p:sp>
          <p:nvSpPr>
            <p:cNvPr id="17" name="Rounded Rectangle 16"/>
            <p:cNvSpPr/>
            <p:nvPr/>
          </p:nvSpPr>
          <p:spPr>
            <a:xfrm>
              <a:off x="1358428" y="861120"/>
              <a:ext cx="14065878" cy="7341131"/>
            </a:xfrm>
            <a:prstGeom prst="roundRect">
              <a:avLst>
                <a:gd name="adj" fmla="val 1185"/>
              </a:avLst>
            </a:prstGeom>
            <a:solidFill>
              <a:schemeClr val="bg1">
                <a:alpha val="50000"/>
              </a:schemeClr>
            </a:solidFill>
            <a:ln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932704" y="861120"/>
              <a:ext cx="13425297" cy="9448740"/>
            </a:xfrm>
            <a:prstGeom prst="rect">
              <a:avLst/>
            </a:prstGeom>
          </p:spPr>
          <p:txBody>
            <a:bodyPr wrap="square" numCol="2">
              <a:spAutoFit/>
            </a:bodyPr>
            <a:lstStyle/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cánh én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Gọi nắng xuân về muôn nơi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Trong veo nỗi niềm thương mến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Hoà trong rộn rã tiếng cười.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 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cơn gió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Giữa ngày nắng hạ nồng oi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Cùng mây bay đi đây đó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Đem mưa dịu mát muôn nơi.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 </a:t>
              </a: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Em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mơ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là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vầng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trăng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tỏ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Lung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linh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giữa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trời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thu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xanh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Vui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cùng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những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ngôi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sao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nhỏ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Như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ngàn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đôi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mắt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 long </a:t>
              </a:r>
              <a:r>
                <a:rPr lang="en-US" sz="3200" dirty="0" err="1">
                  <a:solidFill>
                    <a:srgbClr val="000000"/>
                  </a:solidFill>
                  <a:latin typeface="Open Sans" panose="020B0606030504020204" pitchFamily="34" charset="0"/>
                </a:rPr>
                <a:t>lanh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.</a:t>
              </a: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mình là ngọn lửa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Xua tan giá lạnh mùa đông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Đàn chim vui bay về tổ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Bữa cơm chiều quê ấm nồng...</a:t>
              </a:r>
              <a:endParaRPr lang="en-US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endParaRPr lang="vi-VN" sz="3200" dirty="0">
                <a:solidFill>
                  <a:srgbClr val="000000"/>
                </a:solidFill>
                <a:latin typeface="Open Sans" panose="020B0606030504020204" pitchFamily="34" charset="0"/>
              </a:endParaRP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Yêu từng dặm dài đất nước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Em mơ về con đường xa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Bốn mùa còn bao mơ ước</a:t>
              </a:r>
            </a:p>
            <a:p>
              <a:pPr algn="just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Ở phía chân trời bao la.</a:t>
              </a:r>
            </a:p>
            <a:p>
              <a:pPr algn="r"/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(Nguyễn L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ã</a:t>
              </a:r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m </a:t>
              </a:r>
              <a:r>
                <a:rPr lang="en-US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T</a:t>
              </a:r>
              <a:r>
                <a:rPr lang="vi-VN" sz="3200" dirty="0">
                  <a:solidFill>
                    <a:srgbClr val="000000"/>
                  </a:solidFill>
                  <a:latin typeface="Open Sans" panose="020B0606030504020204" pitchFamily="34" charset="0"/>
                </a:rPr>
                <a:t>hắng)</a:t>
              </a:r>
              <a:endParaRPr lang="vi-VN" sz="32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6630277" y="4851655"/>
            <a:ext cx="1284662" cy="1195078"/>
          </a:xfrm>
          <a:custGeom>
            <a:avLst/>
            <a:gdLst/>
            <a:ahLst/>
            <a:cxnLst/>
            <a:rect l="l" t="t" r="r" b="b"/>
            <a:pathLst>
              <a:path w="2770740" h="2204958">
                <a:moveTo>
                  <a:pt x="0" y="0"/>
                </a:moveTo>
                <a:lnTo>
                  <a:pt x="2770740" y="0"/>
                </a:lnTo>
                <a:lnTo>
                  <a:pt x="2770740" y="2204958"/>
                </a:lnTo>
                <a:lnTo>
                  <a:pt x="0" y="220495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b="-493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6001999" y="2709481"/>
            <a:ext cx="1947691" cy="1513024"/>
          </a:xfrm>
          <a:custGeom>
            <a:avLst/>
            <a:gdLst/>
            <a:ahLst/>
            <a:cxnLst/>
            <a:rect l="l" t="t" r="r" b="b"/>
            <a:pathLst>
              <a:path w="3462180" h="2791578">
                <a:moveTo>
                  <a:pt x="0" y="0"/>
                </a:moveTo>
                <a:lnTo>
                  <a:pt x="3462180" y="0"/>
                </a:lnTo>
                <a:lnTo>
                  <a:pt x="3462180" y="2791578"/>
                </a:lnTo>
                <a:lnTo>
                  <a:pt x="0" y="279157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2026678" y="7791289"/>
            <a:ext cx="2510252" cy="2020837"/>
          </a:xfrm>
          <a:custGeom>
            <a:avLst/>
            <a:gdLst/>
            <a:ahLst/>
            <a:cxnLst/>
            <a:rect l="l" t="t" r="r" b="b"/>
            <a:pathLst>
              <a:path w="3115781" h="2571545">
                <a:moveTo>
                  <a:pt x="0" y="0"/>
                </a:moveTo>
                <a:lnTo>
                  <a:pt x="3115780" y="0"/>
                </a:lnTo>
                <a:lnTo>
                  <a:pt x="3115780" y="2571545"/>
                </a:lnTo>
                <a:lnTo>
                  <a:pt x="0" y="257154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b="-508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9973873" y="8693826"/>
            <a:ext cx="1861100" cy="1265689"/>
          </a:xfrm>
          <a:custGeom>
            <a:avLst/>
            <a:gdLst/>
            <a:ahLst/>
            <a:cxnLst/>
            <a:rect l="l" t="t" r="r" b="b"/>
            <a:pathLst>
              <a:path w="3451030" h="2903916">
                <a:moveTo>
                  <a:pt x="0" y="0"/>
                </a:moveTo>
                <a:lnTo>
                  <a:pt x="3451030" y="0"/>
                </a:lnTo>
                <a:lnTo>
                  <a:pt x="3451030" y="2903915"/>
                </a:lnTo>
                <a:lnTo>
                  <a:pt x="0" y="290391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rcRect/>
            <a:stretch>
              <a:fillRect r="-442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4223009" y="5738463"/>
            <a:ext cx="3351761" cy="4548537"/>
          </a:xfrm>
          <a:custGeom>
            <a:avLst/>
            <a:gdLst/>
            <a:ahLst/>
            <a:cxnLst/>
            <a:rect l="l" t="t" r="r" b="b"/>
            <a:pathLst>
              <a:path w="4115022" h="5370655">
                <a:moveTo>
                  <a:pt x="0" y="0"/>
                </a:moveTo>
                <a:lnTo>
                  <a:pt x="4115022" y="0"/>
                </a:lnTo>
                <a:lnTo>
                  <a:pt x="4115022" y="5370655"/>
                </a:lnTo>
                <a:lnTo>
                  <a:pt x="0" y="537065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b="-3348"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838200" y="-601941"/>
            <a:ext cx="17051990" cy="2475191"/>
          </a:xfrm>
          <a:prstGeom prst="rect">
            <a:avLst/>
          </a:prstGeom>
        </p:spPr>
      </p:pic>
      <p:sp>
        <p:nvSpPr>
          <p:cNvPr id="15" name="Cloud 14"/>
          <p:cNvSpPr/>
          <p:nvPr/>
        </p:nvSpPr>
        <p:spPr>
          <a:xfrm>
            <a:off x="657403" y="1837072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1</a:t>
            </a:r>
          </a:p>
        </p:txBody>
      </p:sp>
      <p:sp>
        <p:nvSpPr>
          <p:cNvPr id="24" name="Cloud 23"/>
          <p:cNvSpPr/>
          <p:nvPr/>
        </p:nvSpPr>
        <p:spPr>
          <a:xfrm>
            <a:off x="675412" y="4278736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2</a:t>
            </a:r>
          </a:p>
        </p:txBody>
      </p:sp>
      <p:sp>
        <p:nvSpPr>
          <p:cNvPr id="25" name="Cloud 24"/>
          <p:cNvSpPr/>
          <p:nvPr/>
        </p:nvSpPr>
        <p:spPr>
          <a:xfrm>
            <a:off x="744856" y="6628619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3</a:t>
            </a:r>
          </a:p>
        </p:txBody>
      </p:sp>
      <p:sp>
        <p:nvSpPr>
          <p:cNvPr id="26" name="Cloud 25"/>
          <p:cNvSpPr/>
          <p:nvPr/>
        </p:nvSpPr>
        <p:spPr>
          <a:xfrm>
            <a:off x="14644944" y="2650960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4</a:t>
            </a:r>
          </a:p>
        </p:txBody>
      </p:sp>
      <p:sp>
        <p:nvSpPr>
          <p:cNvPr id="27" name="Cloud 26"/>
          <p:cNvSpPr/>
          <p:nvPr/>
        </p:nvSpPr>
        <p:spPr>
          <a:xfrm>
            <a:off x="14714388" y="5000843"/>
            <a:ext cx="1069768" cy="850066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SVN-Yahoo" panose="02040603050506020204" pitchFamily="18" charset="0"/>
              </a:rPr>
              <a:t>5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4817" y="7985419"/>
            <a:ext cx="9577646" cy="217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2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9363" y="220607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2709867" y="-1906793"/>
            <a:ext cx="5578133" cy="2935493"/>
          </a:xfrm>
          <a:custGeom>
            <a:avLst/>
            <a:gdLst/>
            <a:ahLst/>
            <a:cxnLst/>
            <a:rect l="l" t="t" r="r" b="b"/>
            <a:pathLst>
              <a:path w="5578133" h="2935493">
                <a:moveTo>
                  <a:pt x="0" y="0"/>
                </a:moveTo>
                <a:lnTo>
                  <a:pt x="5578133" y="0"/>
                </a:lnTo>
                <a:lnTo>
                  <a:pt x="5578133" y="2935493"/>
                </a:lnTo>
                <a:lnTo>
                  <a:pt x="0" y="293549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-1818459" y="-2820924"/>
            <a:ext cx="7315200" cy="3849624"/>
          </a:xfrm>
          <a:custGeom>
            <a:avLst/>
            <a:gdLst/>
            <a:ahLst/>
            <a:cxnLst/>
            <a:rect l="l" t="t" r="r" b="b"/>
            <a:pathLst>
              <a:path w="7315200" h="3849624">
                <a:moveTo>
                  <a:pt x="0" y="0"/>
                </a:moveTo>
                <a:lnTo>
                  <a:pt x="7315200" y="0"/>
                </a:lnTo>
                <a:lnTo>
                  <a:pt x="7315200" y="3849624"/>
                </a:lnTo>
                <a:lnTo>
                  <a:pt x="0" y="384962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6396478" y="1906793"/>
            <a:ext cx="1725644" cy="2057400"/>
          </a:xfrm>
          <a:custGeom>
            <a:avLst/>
            <a:gdLst/>
            <a:ahLst/>
            <a:cxnLst/>
            <a:rect l="l" t="t" r="r" b="b"/>
            <a:pathLst>
              <a:path w="1725644" h="2057400">
                <a:moveTo>
                  <a:pt x="0" y="0"/>
                </a:moveTo>
                <a:lnTo>
                  <a:pt x="1725644" y="0"/>
                </a:lnTo>
                <a:lnTo>
                  <a:pt x="1725644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7850062" y="-1911311"/>
            <a:ext cx="5578133" cy="2935493"/>
          </a:xfrm>
          <a:custGeom>
            <a:avLst/>
            <a:gdLst/>
            <a:ahLst/>
            <a:cxnLst/>
            <a:rect l="l" t="t" r="r" b="b"/>
            <a:pathLst>
              <a:path w="5578133" h="2935493">
                <a:moveTo>
                  <a:pt x="0" y="0"/>
                </a:moveTo>
                <a:lnTo>
                  <a:pt x="5578133" y="0"/>
                </a:lnTo>
                <a:lnTo>
                  <a:pt x="5578133" y="2935493"/>
                </a:lnTo>
                <a:lnTo>
                  <a:pt x="0" y="293549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2990257" y="-1915829"/>
            <a:ext cx="5578133" cy="2935493"/>
          </a:xfrm>
          <a:custGeom>
            <a:avLst/>
            <a:gdLst/>
            <a:ahLst/>
            <a:cxnLst/>
            <a:rect l="l" t="t" r="r" b="b"/>
            <a:pathLst>
              <a:path w="5578133" h="2935493">
                <a:moveTo>
                  <a:pt x="0" y="0"/>
                </a:moveTo>
                <a:lnTo>
                  <a:pt x="5578134" y="0"/>
                </a:lnTo>
                <a:lnTo>
                  <a:pt x="5578134" y="2935492"/>
                </a:lnTo>
                <a:lnTo>
                  <a:pt x="0" y="29354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65878" y="2183018"/>
            <a:ext cx="1725644" cy="2057400"/>
          </a:xfrm>
          <a:custGeom>
            <a:avLst/>
            <a:gdLst/>
            <a:ahLst/>
            <a:cxnLst/>
            <a:rect l="l" t="t" r="r" b="b"/>
            <a:pathLst>
              <a:path w="1725644" h="2057400">
                <a:moveTo>
                  <a:pt x="0" y="0"/>
                </a:moveTo>
                <a:lnTo>
                  <a:pt x="1725644" y="0"/>
                </a:lnTo>
                <a:lnTo>
                  <a:pt x="1725644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633719" y="0"/>
            <a:ext cx="5117463" cy="2693065"/>
          </a:xfrm>
          <a:custGeom>
            <a:avLst/>
            <a:gdLst/>
            <a:ahLst/>
            <a:cxnLst/>
            <a:rect l="l" t="t" r="r" b="b"/>
            <a:pathLst>
              <a:path w="5117463" h="2693065">
                <a:moveTo>
                  <a:pt x="0" y="0"/>
                </a:moveTo>
                <a:lnTo>
                  <a:pt x="5117463" y="0"/>
                </a:lnTo>
                <a:lnTo>
                  <a:pt x="5117463" y="2693065"/>
                </a:lnTo>
                <a:lnTo>
                  <a:pt x="0" y="269306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flipH="1">
            <a:off x="13804256" y="0"/>
            <a:ext cx="5117463" cy="2693065"/>
          </a:xfrm>
          <a:custGeom>
            <a:avLst/>
            <a:gdLst/>
            <a:ahLst/>
            <a:cxnLst/>
            <a:rect l="l" t="t" r="r" b="b"/>
            <a:pathLst>
              <a:path w="5117463" h="2693065">
                <a:moveTo>
                  <a:pt x="5117463" y="0"/>
                </a:moveTo>
                <a:lnTo>
                  <a:pt x="0" y="0"/>
                </a:lnTo>
                <a:lnTo>
                  <a:pt x="0" y="2693065"/>
                </a:lnTo>
                <a:lnTo>
                  <a:pt x="5117463" y="2693065"/>
                </a:lnTo>
                <a:lnTo>
                  <a:pt x="5117463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999729" y="3767928"/>
            <a:ext cx="5881799" cy="1596178"/>
            <a:chOff x="533400" y="2530254"/>
            <a:chExt cx="6781800" cy="2937688"/>
          </a:xfrm>
        </p:grpSpPr>
        <p:sp>
          <p:nvSpPr>
            <p:cNvPr id="14" name="Cloud 13"/>
            <p:cNvSpPr/>
            <p:nvPr/>
          </p:nvSpPr>
          <p:spPr>
            <a:xfrm>
              <a:off x="533400" y="2530254"/>
              <a:ext cx="6781800" cy="2937688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05736" y="2983384"/>
              <a:ext cx="4222547" cy="2068137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nắng</a:t>
              </a:r>
              <a:r>
                <a:rPr lang="en-US" sz="6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6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xuân</a:t>
              </a:r>
              <a:endParaRPr lang="en-US" sz="60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1143864" y="3772544"/>
            <a:ext cx="5881799" cy="1596178"/>
            <a:chOff x="533400" y="2530254"/>
            <a:chExt cx="6781800" cy="2937688"/>
          </a:xfrm>
        </p:grpSpPr>
        <p:sp>
          <p:nvSpPr>
            <p:cNvPr id="17" name="Cloud 16"/>
            <p:cNvSpPr/>
            <p:nvPr/>
          </p:nvSpPr>
          <p:spPr>
            <a:xfrm>
              <a:off x="533400" y="2530254"/>
              <a:ext cx="6781800" cy="2937688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09516" y="2931476"/>
              <a:ext cx="3988688" cy="2068137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muôn</a:t>
              </a:r>
              <a:r>
                <a:rPr lang="en-US" sz="6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6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nơi</a:t>
              </a:r>
              <a:endParaRPr lang="en-US" sz="60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909162" y="6116749"/>
            <a:ext cx="5881799" cy="1596179"/>
            <a:chOff x="533400" y="2530254"/>
            <a:chExt cx="6781800" cy="2937688"/>
          </a:xfrm>
        </p:grpSpPr>
        <p:sp>
          <p:nvSpPr>
            <p:cNvPr id="20" name="Cloud 19"/>
            <p:cNvSpPr/>
            <p:nvPr/>
          </p:nvSpPr>
          <p:spPr>
            <a:xfrm>
              <a:off x="533400" y="2530254"/>
              <a:ext cx="6781800" cy="2937688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291805" y="2910515"/>
              <a:ext cx="3634933" cy="2068136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nỗi</a:t>
              </a:r>
              <a:r>
                <a:rPr lang="en-US" sz="6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6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niềm</a:t>
              </a:r>
              <a:endParaRPr lang="en-US" sz="60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2035061" y="6100641"/>
            <a:ext cx="5881799" cy="1596179"/>
            <a:chOff x="533400" y="2530254"/>
            <a:chExt cx="6781800" cy="2937688"/>
          </a:xfrm>
        </p:grpSpPr>
        <p:sp>
          <p:nvSpPr>
            <p:cNvPr id="23" name="Cloud 22"/>
            <p:cNvSpPr/>
            <p:nvPr/>
          </p:nvSpPr>
          <p:spPr>
            <a:xfrm>
              <a:off x="533400" y="2530254"/>
              <a:ext cx="6781800" cy="2937688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53555" y="2940161"/>
              <a:ext cx="3143074" cy="2068136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nồng</a:t>
              </a:r>
              <a:r>
                <a:rPr lang="en-US" sz="6000" dirty="0">
                  <a:latin typeface="Cambria" panose="02040503050406030204" pitchFamily="18" charset="0"/>
                  <a:ea typeface="Cambria" panose="02040503050406030204" pitchFamily="18" charset="0"/>
                </a:rPr>
                <a:t> oi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7362" y="4535903"/>
            <a:ext cx="5248408" cy="5751098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8185236" y="8158293"/>
            <a:ext cx="6810207" cy="1596179"/>
            <a:chOff x="533400" y="2530254"/>
            <a:chExt cx="6781800" cy="2937688"/>
          </a:xfrm>
        </p:grpSpPr>
        <p:sp>
          <p:nvSpPr>
            <p:cNvPr id="26" name="Cloud 19"/>
            <p:cNvSpPr/>
            <p:nvPr/>
          </p:nvSpPr>
          <p:spPr>
            <a:xfrm>
              <a:off x="533400" y="2530254"/>
              <a:ext cx="6781800" cy="2937688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15063" y="3027996"/>
              <a:ext cx="6218473" cy="2068136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giá</a:t>
              </a:r>
              <a:r>
                <a:rPr lang="en-US" sz="6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6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lạnh</a:t>
              </a:r>
              <a:r>
                <a:rPr lang="en-US" sz="6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6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mùa</a:t>
              </a:r>
              <a:r>
                <a:rPr lang="en-US" sz="6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6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đông</a:t>
              </a:r>
              <a:endParaRPr lang="en-US" sz="60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92275" y="1011532"/>
            <a:ext cx="16235055" cy="18655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 CN Medium">
      <a:majorFont>
        <a:latin typeface="思源黑体 CN Medium"/>
        <a:ea typeface="思源黑体 CN Medium"/>
        <a:cs typeface=""/>
      </a:majorFont>
      <a:minorFont>
        <a:latin typeface="Arial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1585</Words>
  <Application>Microsoft Office PowerPoint</Application>
  <PresentationFormat>Tùy chỉnh</PresentationFormat>
  <Paragraphs>262</Paragraphs>
  <Slides>25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8</vt:i4>
      </vt:variant>
      <vt:variant>
        <vt:lpstr>Chủ đề</vt:lpstr>
      </vt:variant>
      <vt:variant>
        <vt:i4>2</vt:i4>
      </vt:variant>
      <vt:variant>
        <vt:lpstr>Tiêu đề Bản chiếu</vt:lpstr>
      </vt:variant>
      <vt:variant>
        <vt:i4>25</vt:i4>
      </vt:variant>
    </vt:vector>
  </HeadingPairs>
  <TitlesOfParts>
    <vt:vector size="35" baseType="lpstr">
      <vt:lpstr>#9Slide03 SVNNeutraface 2</vt:lpstr>
      <vt:lpstr>思源黑体</vt:lpstr>
      <vt:lpstr>Open Sans</vt:lpstr>
      <vt:lpstr>Cambria</vt:lpstr>
      <vt:lpstr>Calibri</vt:lpstr>
      <vt:lpstr>Wingdings</vt:lpstr>
      <vt:lpstr>SVN-Yahoo</vt:lpstr>
      <vt:lpstr>Arial</vt:lpstr>
      <vt:lpstr>Office Theme</vt:lpstr>
      <vt:lpstr>Office 主题​​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Spring Presentation in Blue Green and Pink Hand Drawn Style</dc:title>
  <cp:lastModifiedBy>Vân Nguyễn</cp:lastModifiedBy>
  <cp:revision>30</cp:revision>
  <dcterms:created xsi:type="dcterms:W3CDTF">2006-08-16T00:00:00Z</dcterms:created>
  <dcterms:modified xsi:type="dcterms:W3CDTF">2023-12-06T11:22:01Z</dcterms:modified>
  <dc:identifier>DAFxZa246i0</dc:identifier>
</cp:coreProperties>
</file>