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83" r:id="rId4"/>
    <p:sldMasterId id="2147483695" r:id="rId5"/>
    <p:sldMasterId id="2147483707" r:id="rId6"/>
  </p:sldMasterIdLst>
  <p:sldIdLst>
    <p:sldId id="257" r:id="rId7"/>
    <p:sldId id="258" r:id="rId8"/>
    <p:sldId id="260" r:id="rId9"/>
    <p:sldId id="269" r:id="rId10"/>
    <p:sldId id="270" r:id="rId11"/>
    <p:sldId id="271" r:id="rId12"/>
    <p:sldId id="272" r:id="rId13"/>
    <p:sldId id="273" r:id="rId14"/>
    <p:sldId id="274" r:id="rId15"/>
    <p:sldId id="275" r:id="rId16"/>
    <p:sldId id="261" r:id="rId17"/>
    <p:sldId id="259" r:id="rId18"/>
    <p:sldId id="268" r:id="rId19"/>
    <p:sldId id="276" r:id="rId20"/>
    <p:sldId id="277" r:id="rId21"/>
    <p:sldId id="278" r:id="rId22"/>
    <p:sldId id="262" r:id="rId23"/>
    <p:sldId id="279" r:id="rId24"/>
    <p:sldId id="280" r:id="rId25"/>
    <p:sldId id="267" r:id="rId26"/>
    <p:sldId id="281" r:id="rId27"/>
    <p:sldId id="282" r:id="rId28"/>
    <p:sldId id="283" r:id="rId29"/>
    <p:sldId id="284" r:id="rId30"/>
    <p:sldId id="286" r:id="rId31"/>
    <p:sldId id="285" r:id="rId32"/>
    <p:sldId id="287" r:id="rId33"/>
    <p:sldId id="264" r:id="rId34"/>
    <p:sldId id="265"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9900"/>
    <a:srgbClr val="008080"/>
    <a:srgbClr val="00CC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8" autoAdjust="0"/>
    <p:restoredTop sz="94660"/>
  </p:normalViewPr>
  <p:slideViewPr>
    <p:cSldViewPr snapToGrid="0">
      <p:cViewPr>
        <p:scale>
          <a:sx n="66" d="100"/>
          <a:sy n="66" d="100"/>
        </p:scale>
        <p:origin x="1698"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9.gif"/><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98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55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83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1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83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874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52439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29332" y="4426519"/>
            <a:ext cx="12664574" cy="2737816"/>
            <a:chOff x="-229332" y="4426519"/>
            <a:chExt cx="12664574"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332"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897923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1300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255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79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7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2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93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1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7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76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8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89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8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9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79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1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4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19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6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4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61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0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9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4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9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03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6403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43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0382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0843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892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009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1266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62.png"/><Relationship Id="rId5" Type="http://schemas.openxmlformats.org/officeDocument/2006/relationships/image" Target="../media/image4.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png"/><Relationship Id="rId1" Type="http://schemas.openxmlformats.org/officeDocument/2006/relationships/slideLayout" Target="../slideLayouts/slideLayout4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png"/><Relationship Id="rId9" Type="http://schemas.openxmlformats.org/officeDocument/2006/relationships/image" Target="../media/image75.jp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1.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34.png"/><Relationship Id="rId26" Type="http://schemas.openxmlformats.org/officeDocument/2006/relationships/image" Target="../media/image40.png"/><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audio" Target="../media/audio6.wav"/><Relationship Id="rId12" Type="http://schemas.openxmlformats.org/officeDocument/2006/relationships/slide" Target="slide7.xml"/><Relationship Id="rId17" Type="http://schemas.openxmlformats.org/officeDocument/2006/relationships/slide" Target="slide9.xml"/><Relationship Id="rId25"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audio" Target="../media/audio5.wav"/><Relationship Id="rId11" Type="http://schemas.microsoft.com/office/2007/relationships/hdphoto" Target="../media/hdphoto2.wdp"/><Relationship Id="rId24" Type="http://schemas.openxmlformats.org/officeDocument/2006/relationships/image" Target="../media/image39.png"/><Relationship Id="rId5" Type="http://schemas.openxmlformats.org/officeDocument/2006/relationships/audio" Target="../media/audio4.wav"/><Relationship Id="rId15" Type="http://schemas.openxmlformats.org/officeDocument/2006/relationships/slide" Target="slide8.xml"/><Relationship Id="rId23" Type="http://schemas.openxmlformats.org/officeDocument/2006/relationships/image" Target="../media/image38.png"/><Relationship Id="rId28" Type="http://schemas.openxmlformats.org/officeDocument/2006/relationships/slide" Target="slide10.xml"/><Relationship Id="rId10" Type="http://schemas.openxmlformats.org/officeDocument/2006/relationships/image" Target="../media/image31.png"/><Relationship Id="rId19" Type="http://schemas.microsoft.com/office/2007/relationships/hdphoto" Target="../media/hdphoto4.wdp"/><Relationship Id="rId31"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slide" Target="slide6.xml"/><Relationship Id="rId14" Type="http://schemas.microsoft.com/office/2007/relationships/hdphoto" Target="../media/hdphoto3.wdp"/><Relationship Id="rId22" Type="http://schemas.openxmlformats.org/officeDocument/2006/relationships/image" Target="../media/image37.png"/><Relationship Id="rId27" Type="http://schemas.microsoft.com/office/2007/relationships/hdphoto" Target="../media/hdphoto6.wdp"/><Relationship Id="rId30"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49.png"/><Relationship Id="rId3" Type="http://schemas.openxmlformats.org/officeDocument/2006/relationships/slideLayout" Target="../slideLayouts/slideLayout18.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6.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8.png"/><Relationship Id="rId20" Type="http://schemas.openxmlformats.org/officeDocument/2006/relationships/image" Target="../media/image51.png"/><Relationship Id="rId1" Type="http://schemas.microsoft.com/office/2007/relationships/media" Target="../media/media1.mp3"/><Relationship Id="rId6" Type="http://schemas.openxmlformats.org/officeDocument/2006/relationships/image" Target="../media/image43.png"/><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audio" Target="../media/audio7.wav"/><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49.png"/><Relationship Id="rId3" Type="http://schemas.openxmlformats.org/officeDocument/2006/relationships/slideLayout" Target="../slideLayouts/slideLayout18.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6.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8.png"/><Relationship Id="rId20" Type="http://schemas.openxmlformats.org/officeDocument/2006/relationships/image" Target="../media/image51.png"/><Relationship Id="rId1" Type="http://schemas.microsoft.com/office/2007/relationships/media" Target="../media/media1.mp3"/><Relationship Id="rId6" Type="http://schemas.openxmlformats.org/officeDocument/2006/relationships/image" Target="../media/image43.png"/><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audio" Target="../media/audio7.wav"/><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0.wdp"/><Relationship Id="rId18"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audio7.wav"/><Relationship Id="rId16"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slide" Target="slide5.xml"/><Relationship Id="rId11" Type="http://schemas.microsoft.com/office/2007/relationships/hdphoto" Target="../media/hdphoto9.wdp"/><Relationship Id="rId5" Type="http://schemas.microsoft.com/office/2007/relationships/hdphoto" Target="../media/hdphoto7.wdp"/><Relationship Id="rId15" Type="http://schemas.microsoft.com/office/2007/relationships/hdphoto" Target="../media/hdphoto11.wdp"/><Relationship Id="rId10" Type="http://schemas.openxmlformats.org/officeDocument/2006/relationships/image" Target="../media/image46.png"/><Relationship Id="rId19" Type="http://schemas.microsoft.com/office/2007/relationships/hdphoto" Target="../media/hdphoto12.wdp"/><Relationship Id="rId4" Type="http://schemas.openxmlformats.org/officeDocument/2006/relationships/image" Target="../media/image43.png"/><Relationship Id="rId9" Type="http://schemas.microsoft.com/office/2007/relationships/hdphoto" Target="../media/hdphoto8.wdp"/><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0.png"/><Relationship Id="rId3" Type="http://schemas.openxmlformats.org/officeDocument/2006/relationships/slideLayout" Target="../slideLayouts/slideLayout18.xml"/><Relationship Id="rId21" Type="http://schemas.openxmlformats.org/officeDocument/2006/relationships/image" Target="../media/image52.png"/><Relationship Id="rId7" Type="http://schemas.microsoft.com/office/2007/relationships/hdphoto" Target="../media/hdphoto7.wdp"/><Relationship Id="rId12" Type="http://schemas.openxmlformats.org/officeDocument/2006/relationships/image" Target="../media/image46.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8.png"/><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image" Target="../media/image43.png"/><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1.png"/><Relationship Id="rId4" Type="http://schemas.openxmlformats.org/officeDocument/2006/relationships/audio" Target="../media/audio7.wav"/><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13859" y="651160"/>
            <a:ext cx="3352281" cy="1117427"/>
          </a:xfrm>
          <a:prstGeom prst="rect">
            <a:avLst/>
          </a:prstGeom>
        </p:spPr>
      </p:pic>
      <p:pic>
        <p:nvPicPr>
          <p:cNvPr id="3" name="Picture 2"/>
          <p:cNvPicPr>
            <a:picLocks noChangeAspect="1"/>
          </p:cNvPicPr>
          <p:nvPr/>
        </p:nvPicPr>
        <p:blipFill>
          <a:blip r:embed="rId12"/>
          <a:stretch>
            <a:fillRect/>
          </a:stretch>
        </p:blipFill>
        <p:spPr>
          <a:xfrm>
            <a:off x="315149" y="1625466"/>
            <a:ext cx="11873723" cy="2719169"/>
          </a:xfrm>
          <a:prstGeom prst="rect">
            <a:avLst/>
          </a:prstGeom>
        </p:spPr>
      </p:pic>
      <p:pic>
        <p:nvPicPr>
          <p:cNvPr id="17" name="Picture 16"/>
          <p:cNvPicPr>
            <a:picLocks noChangeAspect="1"/>
          </p:cNvPicPr>
          <p:nvPr/>
        </p:nvPicPr>
        <p:blipFill>
          <a:blip r:embed="rId13"/>
          <a:stretch>
            <a:fillRect/>
          </a:stretch>
        </p:blipFill>
        <p:spPr>
          <a:xfrm>
            <a:off x="6752535" y="3254724"/>
            <a:ext cx="2371550" cy="1774090"/>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0684" y="901472"/>
            <a:ext cx="6041660" cy="4737003"/>
          </a:xfrm>
          <a:prstGeom prst="rect">
            <a:avLst/>
          </a:prstGeom>
        </p:spPr>
      </p:pic>
    </p:spTree>
    <p:extLst>
      <p:ext uri="{BB962C8B-B14F-4D97-AF65-F5344CB8AC3E}">
        <p14:creationId xmlns:p14="http://schemas.microsoft.com/office/powerpoint/2010/main" val="107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156098" y="708660"/>
            <a:ext cx="8313834" cy="5358712"/>
          </a:xfrm>
          <a:prstGeom prst="rect">
            <a:avLst/>
          </a:prstGeom>
        </p:spPr>
      </p:pic>
      <p:pic>
        <p:nvPicPr>
          <p:cNvPr id="16" name="Picture 15"/>
          <p:cNvPicPr>
            <a:picLocks noChangeAspect="1"/>
          </p:cNvPicPr>
          <p:nvPr/>
        </p:nvPicPr>
        <p:blipFill>
          <a:blip r:embed="rId11"/>
          <a:stretch>
            <a:fillRect/>
          </a:stretch>
        </p:blipFill>
        <p:spPr>
          <a:xfrm>
            <a:off x="8225265" y="2508032"/>
            <a:ext cx="3097036" cy="1847248"/>
          </a:xfrm>
          <a:prstGeom prst="rect">
            <a:avLst/>
          </a:prstGeom>
        </p:spPr>
      </p:pic>
    </p:spTree>
    <p:extLst>
      <p:ext uri="{BB962C8B-B14F-4D97-AF65-F5344CB8AC3E}">
        <p14:creationId xmlns:p14="http://schemas.microsoft.com/office/powerpoint/2010/main" val="127910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76" y="1734565"/>
            <a:ext cx="4121426" cy="515826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2"/>
            <a:ext cx="10820290" cy="1262353"/>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4538"/>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11, mô tả sự trao đổi nước, chất khoáng của thực vật với môi trường.</a:t>
              </a:r>
              <a:endParaRPr lang="en-US" sz="3800" b="1" dirty="0">
                <a:solidFill>
                  <a:srgbClr val="009999"/>
                </a:solidFill>
                <a:latin typeface="Cambria" panose="02040503050406030204" pitchFamily="18"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393" y="3381202"/>
            <a:ext cx="4676931" cy="3191554"/>
          </a:xfrm>
          <a:prstGeom prst="rect">
            <a:avLst/>
          </a:prstGeom>
        </p:spPr>
      </p:pic>
    </p:spTree>
    <p:extLst>
      <p:ext uri="{BB962C8B-B14F-4D97-AF65-F5344CB8AC3E}">
        <p14:creationId xmlns:p14="http://schemas.microsoft.com/office/powerpoint/2010/main" val="36614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525" y="1636595"/>
            <a:ext cx="4199704" cy="525623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smtClean="0">
                  <a:solidFill>
                    <a:srgbClr val="009999"/>
                  </a:solidFill>
                  <a:effectLst/>
                  <a:latin typeface="Cambria" panose="02040503050406030204" pitchFamily="18" charset="0"/>
                </a:rPr>
                <a:t>1. Quan sát hình 11, mô tả sự trao đổi nước, chất khoáng của thực vật với môi trường.</a:t>
              </a:r>
              <a:endParaRPr lang="en-US" sz="3400" b="1" dirty="0">
                <a:solidFill>
                  <a:srgbClr val="009999"/>
                </a:solidFill>
                <a:latin typeface="Cambria" panose="02040503050406030204" pitchFamily="18" charset="0"/>
              </a:endParaRPr>
            </a:p>
          </p:txBody>
        </p:sp>
      </p:grpSp>
      <p:sp>
        <p:nvSpPr>
          <p:cNvPr id="7" name="TextBox 6"/>
          <p:cNvSpPr txBox="1"/>
          <p:nvPr/>
        </p:nvSpPr>
        <p:spPr>
          <a:xfrm>
            <a:off x="278335" y="1774321"/>
            <a:ext cx="7573618" cy="1015663"/>
          </a:xfrm>
          <a:prstGeom prst="rect">
            <a:avLst/>
          </a:prstGeom>
          <a:noFill/>
        </p:spPr>
        <p:txBody>
          <a:bodyPr wrap="square" rtlCol="0">
            <a:spAutoFit/>
          </a:bodyPr>
          <a:lstStyle/>
          <a:p>
            <a:pPr algn="ctr"/>
            <a:r>
              <a:rPr lang="vi-VN" sz="3000" b="1">
                <a:solidFill>
                  <a:schemeClr val="accent6">
                    <a:lumMod val="50000"/>
                  </a:schemeClr>
                </a:solidFill>
                <a:latin typeface="Cambria" panose="02040503050406030204" pitchFamily="18" charset="0"/>
                <a:ea typeface="Cambria" panose="02040503050406030204" pitchFamily="18" charset="0"/>
              </a:rPr>
              <a:t>Sự trao đổi nước, chất khoáng của thực vật với môi trường gồm </a:t>
            </a:r>
            <a:r>
              <a:rPr lang="vi-VN" sz="3000" b="1">
                <a:solidFill>
                  <a:srgbClr val="00B050"/>
                </a:solidFill>
                <a:latin typeface="Cambria" panose="02040503050406030204" pitchFamily="18" charset="0"/>
                <a:ea typeface="Cambria" panose="02040503050406030204" pitchFamily="18" charset="0"/>
              </a:rPr>
              <a:t>3 giai đoạn</a:t>
            </a:r>
            <a:r>
              <a:rPr lang="vi-VN" sz="3000" b="1">
                <a:solidFill>
                  <a:schemeClr val="accent6">
                    <a:lumMod val="50000"/>
                  </a:schemeClr>
                </a:solidFill>
                <a:latin typeface="Cambria" panose="02040503050406030204" pitchFamily="18" charset="0"/>
                <a:ea typeface="Cambria" panose="02040503050406030204" pitchFamily="18" charset="0"/>
              </a:rPr>
              <a:t>:</a:t>
            </a:r>
            <a:endParaRPr lang="en-US" sz="3000" b="1">
              <a:solidFill>
                <a:schemeClr val="accent6">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456702" y="2887955"/>
            <a:ext cx="7142827" cy="1032692"/>
            <a:chOff x="682606" y="2895768"/>
            <a:chExt cx="7142827" cy="1077218"/>
          </a:xfrm>
        </p:grpSpPr>
        <p:sp>
          <p:nvSpPr>
            <p:cNvPr id="8" name="Pentagon 7"/>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5712" y="2895768"/>
              <a:ext cx="6624540" cy="1059455"/>
            </a:xfrm>
            <a:prstGeom prst="rect">
              <a:avLst/>
            </a:prstGeom>
            <a:noFill/>
          </p:spPr>
          <p:txBody>
            <a:bodyPr wrap="square" rtlCol="0">
              <a:spAutoFit/>
            </a:bodyPr>
            <a:lstStyle/>
            <a:p>
              <a:pPr algn="just"/>
              <a:r>
                <a:rPr lang="vi-VN" sz="3000" b="1" smtClean="0">
                  <a:solidFill>
                    <a:srgbClr val="0070C0"/>
                  </a:solidFill>
                  <a:latin typeface="Cambria" panose="02040503050406030204" pitchFamily="18" charset="0"/>
                  <a:ea typeface="Cambria" panose="02040503050406030204" pitchFamily="18" charset="0"/>
                </a:rPr>
                <a:t>G</a:t>
              </a:r>
              <a:r>
                <a:rPr lang="en-US" sz="3000" b="1" smtClean="0">
                  <a:solidFill>
                    <a:srgbClr val="0070C0"/>
                  </a:solidFill>
                  <a:latin typeface="Cambria" panose="02040503050406030204" pitchFamily="18" charset="0"/>
                  <a:ea typeface="Cambria" panose="02040503050406030204" pitchFamily="18" charset="0"/>
                </a:rPr>
                <a:t>iai đoạn </a:t>
              </a:r>
              <a:r>
                <a:rPr lang="vi-VN" sz="3000" b="1" smtClean="0">
                  <a:solidFill>
                    <a:srgbClr val="0070C0"/>
                  </a:solidFill>
                  <a:latin typeface="Cambria" panose="02040503050406030204" pitchFamily="18" charset="0"/>
                  <a:ea typeface="Cambria" panose="02040503050406030204" pitchFamily="18" charset="0"/>
                </a:rPr>
                <a:t>1</a:t>
              </a:r>
              <a:r>
                <a:rPr lang="vi-VN" sz="3000" b="1">
                  <a:solidFill>
                    <a:srgbClr val="0070C0"/>
                  </a:solidFill>
                  <a:latin typeface="Cambria" panose="02040503050406030204" pitchFamily="18" charset="0"/>
                  <a:ea typeface="Cambria" panose="02040503050406030204" pitchFamily="18" charset="0"/>
                </a:rPr>
                <a:t>: Rễ hút nước và các chất khoáng.</a:t>
              </a:r>
              <a:endParaRPr lang="en-US" sz="3000" b="1">
                <a:solidFill>
                  <a:srgbClr val="0070C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06598" y="4058303"/>
            <a:ext cx="7184878" cy="1077218"/>
            <a:chOff x="640555" y="2895768"/>
            <a:chExt cx="7184878" cy="1077218"/>
          </a:xfrm>
        </p:grpSpPr>
        <p:sp>
          <p:nvSpPr>
            <p:cNvPr id="12" name="Pentagon 11"/>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0555" y="2908294"/>
              <a:ext cx="7053861" cy="1015663"/>
            </a:xfrm>
            <a:prstGeom prst="rect">
              <a:avLst/>
            </a:prstGeom>
            <a:noFill/>
          </p:spPr>
          <p:txBody>
            <a:bodyPr wrap="square" rtlCol="0">
              <a:spAutoFit/>
            </a:bodyPr>
            <a:lstStyle/>
            <a:p>
              <a:pPr algn="just"/>
              <a:r>
                <a:rPr lang="vi-VN" sz="2950" b="1" smtClean="0">
                  <a:solidFill>
                    <a:srgbClr val="00B0F0"/>
                  </a:solidFill>
                  <a:latin typeface="Cambria" panose="02040503050406030204" pitchFamily="18" charset="0"/>
                  <a:ea typeface="Cambria" panose="02040503050406030204" pitchFamily="18" charset="0"/>
                </a:rPr>
                <a:t>G</a:t>
              </a:r>
              <a:r>
                <a:rPr lang="en-US" sz="2950" b="1" smtClean="0">
                  <a:solidFill>
                    <a:srgbClr val="00B0F0"/>
                  </a:solidFill>
                  <a:latin typeface="Cambria" panose="02040503050406030204" pitchFamily="18" charset="0"/>
                  <a:ea typeface="Cambria" panose="02040503050406030204" pitchFamily="18" charset="0"/>
                </a:rPr>
                <a:t>iai đoạn 2</a:t>
              </a:r>
              <a:r>
                <a:rPr lang="vi-VN" sz="2950" b="1" smtClean="0">
                  <a:solidFill>
                    <a:srgbClr val="00B0F0"/>
                  </a:solidFill>
                  <a:latin typeface="Cambria" panose="02040503050406030204" pitchFamily="18" charset="0"/>
                  <a:ea typeface="Cambria" panose="02040503050406030204" pitchFamily="18" charset="0"/>
                </a:rPr>
                <a:t>: </a:t>
              </a:r>
              <a:r>
                <a:rPr lang="vi-VN" sz="2950" b="1">
                  <a:solidFill>
                    <a:srgbClr val="00B0F0"/>
                  </a:solidFill>
                  <a:latin typeface="Cambria" panose="02040503050406030204" pitchFamily="18" charset="0"/>
                  <a:ea typeface="Cambria" panose="02040503050406030204" pitchFamily="18" charset="0"/>
                </a:rPr>
                <a:t>Thân vận chuyển nước, chất khoáng lên lá và các bộ phận khác.</a:t>
              </a:r>
              <a:endParaRPr lang="en-US" sz="2950" b="1">
                <a:solidFill>
                  <a:srgbClr val="00B0F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444176" y="5257765"/>
            <a:ext cx="7142827" cy="627744"/>
            <a:chOff x="682606" y="2895768"/>
            <a:chExt cx="7142827" cy="1077218"/>
          </a:xfrm>
        </p:grpSpPr>
        <p:sp>
          <p:nvSpPr>
            <p:cNvPr id="16" name="Pentagon 15"/>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712" y="2895768"/>
              <a:ext cx="6624540" cy="950669"/>
            </a:xfrm>
            <a:prstGeom prst="rect">
              <a:avLst/>
            </a:prstGeom>
            <a:noFill/>
          </p:spPr>
          <p:txBody>
            <a:bodyPr wrap="square" rtlCol="0">
              <a:spAutoFit/>
            </a:bodyPr>
            <a:lstStyle/>
            <a:p>
              <a:pPr algn="just"/>
              <a:r>
                <a:rPr lang="vi-VN" sz="3000" b="1" smtClean="0">
                  <a:solidFill>
                    <a:srgbClr val="002060"/>
                  </a:solidFill>
                  <a:latin typeface="Cambria" panose="02040503050406030204" pitchFamily="18" charset="0"/>
                  <a:ea typeface="Cambria" panose="02040503050406030204" pitchFamily="18" charset="0"/>
                </a:rPr>
                <a:t>G</a:t>
              </a:r>
              <a:r>
                <a:rPr lang="en-US" sz="3000" b="1" smtClean="0">
                  <a:solidFill>
                    <a:srgbClr val="002060"/>
                  </a:solidFill>
                  <a:latin typeface="Cambria" panose="02040503050406030204" pitchFamily="18" charset="0"/>
                  <a:ea typeface="Cambria" panose="02040503050406030204" pitchFamily="18" charset="0"/>
                </a:rPr>
                <a:t>iai đoạn 3</a:t>
              </a:r>
              <a:r>
                <a:rPr lang="vi-VN" sz="3000" b="1" smtClean="0">
                  <a:solidFill>
                    <a:srgbClr val="002060"/>
                  </a:solidFill>
                  <a:latin typeface="Cambria" panose="02040503050406030204" pitchFamily="18" charset="0"/>
                  <a:ea typeface="Cambria" panose="02040503050406030204" pitchFamily="18" charset="0"/>
                </a:rPr>
                <a:t>: </a:t>
              </a:r>
              <a:r>
                <a:rPr lang="en-US" sz="3000" b="1" smtClean="0">
                  <a:solidFill>
                    <a:srgbClr val="002060"/>
                  </a:solidFill>
                  <a:latin typeface="Cambria" panose="02040503050406030204" pitchFamily="18" charset="0"/>
                  <a:ea typeface="Cambria" panose="02040503050406030204" pitchFamily="18" charset="0"/>
                </a:rPr>
                <a:t>Lá thoát hơi nước.</a:t>
              </a:r>
              <a:endParaRPr lang="en-US" sz="3000" b="1">
                <a:solidFill>
                  <a:srgbClr val="002060"/>
                </a:solidFill>
                <a:latin typeface="Cambria" panose="02040503050406030204" pitchFamily="18" charset="0"/>
                <a:ea typeface="Cambria" panose="02040503050406030204" pitchFamily="18" charset="0"/>
              </a:endParaRPr>
            </a:p>
          </p:txBody>
        </p:sp>
      </p:grpSp>
      <p:cxnSp>
        <p:nvCxnSpPr>
          <p:cNvPr id="29" name="Curved Connector 28"/>
          <p:cNvCxnSpPr/>
          <p:nvPr/>
        </p:nvCxnSpPr>
        <p:spPr>
          <a:xfrm rot="16200000" flipV="1">
            <a:off x="10514643" y="513732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V="1">
            <a:off x="9875817" y="533470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8708439" y="5461194"/>
            <a:ext cx="731519" cy="66141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734273" y="4083355"/>
            <a:ext cx="0" cy="11869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741190" y="3502916"/>
            <a:ext cx="259947" cy="46333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9241262" y="3415536"/>
            <a:ext cx="464512" cy="23166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741190" y="2983890"/>
            <a:ext cx="43187" cy="4751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0337069" y="203453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526957" y="215050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724599" y="1923614"/>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25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1000"/>
                                        <p:tgtEl>
                                          <p:spTgt spid="29"/>
                                        </p:tgtEl>
                                      </p:cBhvr>
                                    </p:animEffect>
                                  </p:childTnLst>
                                </p:cTn>
                              </p:par>
                              <p:par>
                                <p:cTn id="22" presetID="2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1000"/>
                                        <p:tgtEl>
                                          <p:spTgt spid="34"/>
                                        </p:tgtEl>
                                      </p:cBhvr>
                                    </p:animEffect>
                                  </p:childTnLst>
                                </p:cTn>
                              </p:par>
                              <p:par>
                                <p:cTn id="25" presetID="22" presetClass="entr" presetSubtype="2"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smtClean="0">
                  <a:solidFill>
                    <a:srgbClr val="009999"/>
                  </a:solidFill>
                  <a:effectLst/>
                  <a:latin typeface="Cambria" panose="02040503050406030204" pitchFamily="18" charset="0"/>
                </a:rPr>
                <a:t>2. Vẽ và chia sẻ với bạn sơ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782" y="3077447"/>
            <a:ext cx="5177125" cy="3532888"/>
          </a:xfrm>
          <a:prstGeom prst="rect">
            <a:avLst/>
          </a:prstGeom>
        </p:spPr>
      </p:pic>
    </p:spTree>
    <p:extLst>
      <p:ext uri="{BB962C8B-B14F-4D97-AF65-F5344CB8AC3E}">
        <p14:creationId xmlns:p14="http://schemas.microsoft.com/office/powerpoint/2010/main" val="9894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smtClean="0">
                  <a:solidFill>
                    <a:srgbClr val="009999"/>
                  </a:solidFill>
                  <a:latin typeface="Cambria" panose="02040503050406030204" pitchFamily="18" charset="0"/>
                </a:rPr>
                <a:t>S</a:t>
              </a:r>
              <a:r>
                <a:rPr lang="en-US" sz="3400" b="1" i="0" smtClean="0">
                  <a:solidFill>
                    <a:srgbClr val="009999"/>
                  </a:solidFill>
                  <a:effectLst/>
                  <a:latin typeface="Cambria" panose="02040503050406030204" pitchFamily="18" charset="0"/>
                </a:rPr>
                <a:t>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grpSp>
        <p:nvGrpSpPr>
          <p:cNvPr id="10" name="Group 12">
            <a:extLst>
              <a:ext uri="{FF2B5EF4-FFF2-40B4-BE49-F238E27FC236}">
                <a16:creationId xmlns:a16="http://schemas.microsoft.com/office/drawing/2014/main" id="{27293385-DB6F-453C-BD64-3EE7BADB54A1}"/>
              </a:ext>
            </a:extLst>
          </p:cNvPr>
          <p:cNvGrpSpPr>
            <a:grpSpLocks/>
          </p:cNvGrpSpPr>
          <p:nvPr/>
        </p:nvGrpSpPr>
        <p:grpSpPr bwMode="auto">
          <a:xfrm>
            <a:off x="715712" y="2437233"/>
            <a:ext cx="10701310" cy="2333473"/>
            <a:chOff x="336" y="624"/>
            <a:chExt cx="5136" cy="1056"/>
          </a:xfrm>
        </p:grpSpPr>
        <p:sp>
          <p:nvSpPr>
            <p:cNvPr id="11"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5"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750268" y="3459137"/>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845744" y="2623606"/>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85628" y="2639567"/>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87998" y="3374021"/>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990099"/>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Line 24">
            <a:extLst>
              <a:ext uri="{FF2B5EF4-FFF2-40B4-BE49-F238E27FC236}">
                <a16:creationId xmlns:a16="http://schemas.microsoft.com/office/drawing/2014/main" id="{EA5050A7-9280-4CFD-835D-F6DC48A76718}"/>
              </a:ext>
            </a:extLst>
          </p:cNvPr>
          <p:cNvSpPr>
            <a:spLocks noChangeShapeType="1"/>
          </p:cNvSpPr>
          <p:nvPr/>
        </p:nvSpPr>
        <p:spPr bwMode="auto">
          <a:xfrm>
            <a:off x="5064468"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999946" y="3520777"/>
            <a:ext cx="39547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khoáng</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75647" y="319527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2"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91529" y="3463023"/>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7030A0"/>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23" name="Line 24">
            <a:extLst>
              <a:ext uri="{FF2B5EF4-FFF2-40B4-BE49-F238E27FC236}">
                <a16:creationId xmlns:a16="http://schemas.microsoft.com/office/drawing/2014/main" id="{762258FF-0027-4732-BBF4-86BBFD46FAC7}"/>
              </a:ext>
            </a:extLst>
          </p:cNvPr>
          <p:cNvSpPr>
            <a:spLocks noChangeShapeType="1"/>
          </p:cNvSpPr>
          <p:nvPr/>
        </p:nvSpPr>
        <p:spPr bwMode="auto">
          <a:xfrm>
            <a:off x="7932883"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4"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124624" y="3536166"/>
            <a:ext cx="194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Hơi</a:t>
            </a:r>
            <a:r>
              <a:rPr lang="en-US"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nước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906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par>
                          <p:cTn id="13" fill="hold">
                            <p:stCondLst>
                              <p:cond delay="2500"/>
                            </p:stCondLst>
                            <p:childTnLst>
                              <p:par>
                                <p:cTn id="14" presetID="8"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2000"/>
                                        <p:tgtEl>
                                          <p:spTgt spid="15"/>
                                        </p:tgtEl>
                                      </p:cBhvr>
                                    </p:animEffect>
                                  </p:childTnLst>
                                </p:cTn>
                              </p:par>
                            </p:childTnLst>
                          </p:cTn>
                        </p:par>
                        <p:par>
                          <p:cTn id="17" fill="hold">
                            <p:stCondLst>
                              <p:cond delay="4500"/>
                            </p:stCondLst>
                            <p:childTnLst>
                              <p:par>
                                <p:cTn id="18" presetID="8"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amond(in)">
                                      <p:cBhvr>
                                        <p:cTn id="20" dur="2000"/>
                                        <p:tgtEl>
                                          <p:spTgt spid="22"/>
                                        </p:tgtEl>
                                      </p:cBhvr>
                                    </p:animEffect>
                                  </p:childTnLst>
                                </p:cTn>
                              </p:par>
                            </p:childTnLst>
                          </p:cTn>
                        </p:par>
                        <p:par>
                          <p:cTn id="21" fill="hold">
                            <p:stCondLst>
                              <p:cond delay="6500"/>
                            </p:stCondLst>
                            <p:childTnLst>
                              <p:par>
                                <p:cTn id="22" presetID="2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edge">
                                      <p:cBhvr>
                                        <p:cTn id="24" dur="2000"/>
                                        <p:tgtEl>
                                          <p:spTgt spid="17"/>
                                        </p:tgtEl>
                                      </p:cBhvr>
                                    </p:animEffect>
                                  </p:childTnLst>
                                </p:cTn>
                              </p:par>
                            </p:childTnLst>
                          </p:cTn>
                        </p:par>
                        <p:par>
                          <p:cTn id="25" fill="hold">
                            <p:stCondLst>
                              <p:cond delay="85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9000"/>
                            </p:stCondLst>
                            <p:childTnLst>
                              <p:par>
                                <p:cTn id="30" presetID="8"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amond(in)">
                                      <p:cBhvr>
                                        <p:cTn id="32" dur="2000"/>
                                        <p:tgtEl>
                                          <p:spTgt spid="19"/>
                                        </p:tgtEl>
                                      </p:cBhvr>
                                    </p:animEffect>
                                  </p:childTnLst>
                                </p:cTn>
                              </p:par>
                            </p:childTnLst>
                          </p:cTn>
                        </p:par>
                        <p:par>
                          <p:cTn id="33" fill="hold">
                            <p:stCondLst>
                              <p:cond delay="11000"/>
                            </p:stCondLst>
                            <p:childTnLst>
                              <p:par>
                                <p:cTn id="34" presetID="8"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amond(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2"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61587" y="1890759"/>
            <a:ext cx="8602310" cy="2192563"/>
          </a:xfrm>
          <a:prstGeom prst="rect">
            <a:avLst/>
          </a:prstGeom>
        </p:spPr>
      </p:pic>
    </p:spTree>
    <p:extLst>
      <p:ext uri="{BB962C8B-B14F-4D97-AF65-F5344CB8AC3E}">
        <p14:creationId xmlns:p14="http://schemas.microsoft.com/office/powerpoint/2010/main" val="1296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190741"/>
            </a:xfrm>
            <a:prstGeom prst="rect">
              <a:avLst/>
            </a:prstGeom>
            <a:noFill/>
          </p:spPr>
          <p:txBody>
            <a:bodyPr wrap="square">
              <a:spAutoFit/>
            </a:bodyPr>
            <a:lstStyle/>
            <a:p>
              <a:r>
                <a:rPr kumimoji="0" lang="en-US" sz="4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1. </a:t>
              </a:r>
              <a:r>
                <a:rPr lang="nl-NL" sz="4000" b="1" dirty="0">
                  <a:solidFill>
                    <a:srgbClr val="0070C0"/>
                  </a:solidFill>
                  <a:latin typeface="Cambria" panose="02040503050406030204" pitchFamily="18" charset="0"/>
                  <a:ea typeface="Cambria" panose="02040503050406030204" pitchFamily="18" charset="0"/>
                </a:rPr>
                <a:t>Vì sao trong những trưa nắng mùa hè đứng dưới bóng cây lại cảm thấy mát mẻ?</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3416320"/>
          </a:xfrm>
          <a:prstGeom prst="rect">
            <a:avLst/>
          </a:prstGeom>
          <a:noFill/>
        </p:spPr>
        <p:txBody>
          <a:bodyPr wrap="square" rtlCol="0">
            <a:spAutoFit/>
          </a:bodyPr>
          <a:lstStyle/>
          <a:p>
            <a:pPr algn="just"/>
            <a:r>
              <a:rPr lang="nl-NL" sz="3600" b="1" dirty="0">
                <a:solidFill>
                  <a:srgbClr val="00B050"/>
                </a:solidFill>
                <a:latin typeface="Cambria" panose="02040503050406030204" pitchFamily="18" charset="0"/>
                <a:ea typeface="Cambria" panose="02040503050406030204" pitchFamily="18" charset="0"/>
              </a:rPr>
              <a:t>Vì cây có sự thoát hơi nước trao đổi với môi trường qua lá. Trời càng nắng sự thoát hơi nước càng mạnh, hơi nước làm cho không khí xung quanh trở nên mát mẻ hơn.</a:t>
            </a:r>
            <a:endParaRPr lang="en-US" sz="3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09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50" y="582477"/>
            <a:ext cx="11111526" cy="1379673"/>
            <a:chOff x="1147156" y="572516"/>
            <a:chExt cx="13337768"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3337768" cy="194940"/>
            </a:xfrm>
            <a:prstGeom prst="rect">
              <a:avLst/>
            </a:prstGeom>
            <a:noFill/>
          </p:spPr>
          <p:txBody>
            <a:bodyPr wrap="square">
              <a:spAutoFit/>
            </a:bodyPr>
            <a:lstStyle/>
            <a:p>
              <a:pPr algn="just"/>
              <a:r>
                <a:rPr kumimoji="0" lang="en-US"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2. </a:t>
              </a:r>
              <a:r>
                <a:rPr lang="nl-NL" sz="3400" b="1" dirty="0">
                  <a:solidFill>
                    <a:srgbClr val="0070C0"/>
                  </a:solidFill>
                  <a:latin typeface="Cambria" panose="02040503050406030204" pitchFamily="18" charset="0"/>
                  <a:ea typeface="Cambria" panose="02040503050406030204" pitchFamily="18" charset="0"/>
                </a:rPr>
                <a:t>Vì sao trong những ngày nắng nóng vào sáng sớm và chiều tối cần phải tưới nhiều nước hơn cho cây trồng?</a:t>
              </a:r>
              <a:endParaRPr lang="en-US" sz="34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505850" y="2073022"/>
            <a:ext cx="11111525" cy="2308324"/>
          </a:xfrm>
          <a:prstGeom prst="rect">
            <a:avLst/>
          </a:prstGeom>
          <a:noFill/>
        </p:spPr>
        <p:txBody>
          <a:bodyPr wrap="square" rtlCol="0">
            <a:spAutoFit/>
          </a:bodyPr>
          <a:lstStyle/>
          <a:p>
            <a:pPr algn="just"/>
            <a:r>
              <a:rPr lang="nl-NL" sz="3600" b="1" dirty="0">
                <a:solidFill>
                  <a:srgbClr val="008080"/>
                </a:solidFill>
                <a:latin typeface="Cambria" panose="02040503050406030204" pitchFamily="18" charset="0"/>
                <a:ea typeface="Cambria" panose="02040503050406030204" pitchFamily="18" charset="0"/>
              </a:rPr>
              <a:t>Vì khi nắng nóng cây thoát hơi nước nhiều nên mất hơi nước nhiều, vì vậy cần tưới nhiều nước cho cây. Tưới vào sáng sớm và chiều tối để nước không bị bốc hơi nhiều do nắng.</a:t>
            </a:r>
            <a:endParaRPr lang="en-US" sz="3600" b="1" dirty="0">
              <a:solidFill>
                <a:srgbClr val="00808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53" y="4171950"/>
            <a:ext cx="4784715" cy="243158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94760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524315"/>
          </a:xfrm>
          <a:prstGeom prst="rect">
            <a:avLst/>
          </a:prstGeom>
          <a:noFill/>
        </p:spPr>
        <p:txBody>
          <a:bodyPr wrap="square" rtlCol="0">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Trình bày được thực vật có khả năng trao đổi nước và chất khoáng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Vẽ được sơ đồ đơn giản về sự trao đổi nước, chất khoáng của thực vật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Vận dụng kiến thức về nhu cầu sống và trao đổi chất ở thực vật giải thích được một số hiện tượng trong tự nhiên, ứng dụng trong sử dụng và chăm sóc cây trồng.</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8225265" y="2535185"/>
            <a:ext cx="3097036" cy="1847248"/>
          </a:xfrm>
          <a:prstGeom prst="rect">
            <a:avLst/>
          </a:prstGeom>
        </p:spPr>
      </p:pic>
      <p:pic>
        <p:nvPicPr>
          <p:cNvPr id="13" name="Picture 12"/>
          <p:cNvPicPr>
            <a:picLocks noChangeAspect="1"/>
          </p:cNvPicPr>
          <p:nvPr/>
        </p:nvPicPr>
        <p:blipFill>
          <a:blip r:embed="rId11"/>
          <a:stretch>
            <a:fillRect/>
          </a:stretch>
        </p:blipFill>
        <p:spPr>
          <a:xfrm>
            <a:off x="-102573" y="245156"/>
            <a:ext cx="8632863" cy="5568904"/>
          </a:xfrm>
          <a:prstGeom prst="rect">
            <a:avLst/>
          </a:prstGeom>
        </p:spPr>
      </p:pic>
    </p:spTree>
    <p:extLst>
      <p:ext uri="{BB962C8B-B14F-4D97-AF65-F5344CB8AC3E}">
        <p14:creationId xmlns:p14="http://schemas.microsoft.com/office/powerpoint/2010/main" val="245115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35" y="1986009"/>
            <a:ext cx="4662985"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stretch>
            <a:fillRect/>
          </a:stretch>
        </p:blipFill>
        <p:spPr>
          <a:xfrm>
            <a:off x="440496" y="267001"/>
            <a:ext cx="3164634" cy="1426888"/>
          </a:xfrm>
          <a:prstGeom prst="rect">
            <a:avLst/>
          </a:prstGeom>
        </p:spPr>
      </p:pic>
      <p:sp>
        <p:nvSpPr>
          <p:cNvPr id="3" name="TextBox 2"/>
          <p:cNvSpPr txBox="1"/>
          <p:nvPr/>
        </p:nvSpPr>
        <p:spPr>
          <a:xfrm>
            <a:off x="686737" y="1693889"/>
            <a:ext cx="6228413" cy="3970318"/>
          </a:xfrm>
          <a:prstGeom prst="rect">
            <a:avLst/>
          </a:prstGeom>
          <a:noFill/>
        </p:spPr>
        <p:txBody>
          <a:bodyPr wrap="square" rtlCol="0">
            <a:spAutoFit/>
          </a:bodyPr>
          <a:lstStyle/>
          <a:p>
            <a:pPr algn="just"/>
            <a:r>
              <a:rPr lang="en-US" sz="3600" b="1" dirty="0" err="1" smtClean="0">
                <a:solidFill>
                  <a:srgbClr val="990000"/>
                </a:solidFill>
                <a:latin typeface="Cambria" panose="02040503050406030204" pitchFamily="18" charset="0"/>
                <a:ea typeface="Cambria" panose="02040503050406030204" pitchFamily="18" charset="0"/>
              </a:rPr>
              <a:t>Đất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trồng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tốt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màu</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mỡ</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khi</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chứa</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nước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không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khí</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và</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khoáng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với</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tỉ</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lệ</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thích</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hợp</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Việc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bón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phân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nhằm</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cung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cấp</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thêm</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các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khoáng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cần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thiết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cho</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cây</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phát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triển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tốt</a:t>
            </a:r>
            <a:r>
              <a:rPr lang="en-US" sz="3600" b="1" dirty="0" smtClean="0">
                <a:solidFill>
                  <a:srgbClr val="990000"/>
                </a:solidFill>
                <a:latin typeface="Cambria" panose="02040503050406030204" pitchFamily="18" charset="0"/>
                <a:ea typeface="Cambria" panose="02040503050406030204" pitchFamily="18" charset="0"/>
              </a:rPr>
              <a:t>.</a:t>
            </a:r>
            <a:endParaRPr lang="en-US" sz="3600" b="1" dirty="0">
              <a:solidFill>
                <a:srgbClr val="99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6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019300"/>
            <a:chOff x="723900" y="571500"/>
            <a:chExt cx="10934700" cy="971550"/>
          </a:xfrm>
        </p:grpSpPr>
        <p:sp>
          <p:nvSpPr>
            <p:cNvPr id="2" name="Rounded Rectangular Callout 1"/>
            <p:cNvSpPr/>
            <p:nvPr/>
          </p:nvSpPr>
          <p:spPr>
            <a:xfrm>
              <a:off x="723900" y="571500"/>
              <a:ext cx="10934700" cy="971550"/>
            </a:xfrm>
            <a:prstGeom prst="wedgeRoundRectCallout">
              <a:avLst>
                <a:gd name="adj1" fmla="val -43307"/>
                <a:gd name="adj2" fmla="val 101630"/>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3573" y="668547"/>
              <a:ext cx="10553700" cy="844063"/>
            </a:xfrm>
            <a:prstGeom prst="rect">
              <a:avLst/>
            </a:prstGeom>
            <a:noFill/>
          </p:spPr>
          <p:txBody>
            <a:bodyPr wrap="square" rtlCol="0">
              <a:spAutoFit/>
            </a:bodyPr>
            <a:lstStyle/>
            <a:p>
              <a:pPr algn="ctr"/>
              <a:r>
                <a:rPr lang="nl-NL" sz="5400" b="1" dirty="0">
                  <a:solidFill>
                    <a:srgbClr val="008080"/>
                  </a:solidFill>
                  <a:latin typeface="Cambria" panose="02040503050406030204" pitchFamily="18" charset="0"/>
                  <a:ea typeface="Cambria" panose="02040503050406030204" pitchFamily="18" charset="0"/>
                </a:rPr>
                <a:t>Đất trồng tốt, màu mỡ là đất như thế nào</a:t>
              </a:r>
              <a:r>
                <a:rPr lang="nl-NL" sz="5400" b="1" dirty="0" smtClean="0">
                  <a:solidFill>
                    <a:srgbClr val="008080"/>
                  </a:solidFill>
                  <a:latin typeface="Cambria" panose="02040503050406030204" pitchFamily="18" charset="0"/>
                  <a:ea typeface="Cambria" panose="02040503050406030204" pitchFamily="18" charset="0"/>
                </a:rPr>
                <a:t>?</a:t>
              </a:r>
              <a:endParaRPr lang="en-US" sz="5400" b="1" dirty="0">
                <a:solidFill>
                  <a:srgbClr val="008080"/>
                </a:solidFill>
                <a:latin typeface="Cambria" panose="02040503050406030204" pitchFamily="18" charset="0"/>
                <a:ea typeface="Cambria" panose="02040503050406030204" pitchFamily="18" charset="0"/>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AF999C-0F6A-488A-8D71-1E736A0C163E}"/>
              </a:ext>
            </a:extLst>
          </p:cNvPr>
          <p:cNvSpPr txBox="1"/>
          <p:nvPr/>
        </p:nvSpPr>
        <p:spPr>
          <a:xfrm>
            <a:off x="2851860" y="1152982"/>
            <a:ext cx="1768762"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sét</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D20670-D7ED-4F39-9ABC-BC3C12D63794}"/>
              </a:ext>
            </a:extLst>
          </p:cNvPr>
          <p:cNvSpPr txBox="1"/>
          <p:nvPr/>
        </p:nvSpPr>
        <p:spPr>
          <a:xfrm>
            <a:off x="76334" y="1159279"/>
            <a:ext cx="12168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mùn</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7A137F59-FBA8-48B5-9ADA-4D15DDC4A068}"/>
              </a:ext>
            </a:extLst>
          </p:cNvPr>
          <p:cNvSpPr txBox="1"/>
          <p:nvPr/>
        </p:nvSpPr>
        <p:spPr>
          <a:xfrm>
            <a:off x="1540297" y="1152982"/>
            <a:ext cx="10644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cát</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205BB30-4C0F-4B06-98E3-1DE20F469AE6}"/>
              </a:ext>
            </a:extLst>
          </p:cNvPr>
          <p:cNvSpPr txBox="1"/>
          <p:nvPr/>
        </p:nvSpPr>
        <p:spPr>
          <a:xfrm>
            <a:off x="4867724" y="1154782"/>
            <a:ext cx="292670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17F6B97-3417-4D18-A5DB-F3BB032A2C46}"/>
              </a:ext>
            </a:extLst>
          </p:cNvPr>
          <p:cNvSpPr txBox="1"/>
          <p:nvPr/>
        </p:nvSpPr>
        <p:spPr>
          <a:xfrm>
            <a:off x="8046146" y="1152982"/>
            <a:ext cx="238556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5DF7D7-50E3-4CCA-A8BD-D17AACB514AA}"/>
              </a:ext>
            </a:extLst>
          </p:cNvPr>
          <p:cNvSpPr txBox="1"/>
          <p:nvPr/>
        </p:nvSpPr>
        <p:spPr>
          <a:xfrm>
            <a:off x="10674941" y="1152982"/>
            <a:ext cx="138804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vi-VN"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ư</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ớc</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32CDD6-A4FE-4C87-8CFE-24DC866AFB17}"/>
              </a:ext>
            </a:extLst>
          </p:cNvPr>
          <p:cNvSpPr txBox="1"/>
          <p:nvPr/>
        </p:nvSpPr>
        <p:spPr>
          <a:xfrm>
            <a:off x="3828750" y="80766"/>
            <a:ext cx="515186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trồng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mỡ</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Left Brace 28">
            <a:extLst>
              <a:ext uri="{FF2B5EF4-FFF2-40B4-BE49-F238E27FC236}">
                <a16:creationId xmlns:a16="http://schemas.microsoft.com/office/drawing/2014/main" id="{B1643A88-EB39-4AC1-809C-7F9C93F00C96}"/>
              </a:ext>
            </a:extLst>
          </p:cNvPr>
          <p:cNvSpPr/>
          <p:nvPr/>
        </p:nvSpPr>
        <p:spPr>
          <a:xfrm rot="16200000">
            <a:off x="5850705" y="-3154753"/>
            <a:ext cx="231546" cy="10492939"/>
          </a:xfrm>
          <a:prstGeom prst="leftBrace">
            <a:avLst>
              <a:gd name="adj1" fmla="val 74771"/>
              <a:gd name="adj2" fmla="val 50909"/>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6715CC4-A317-46A0-9E02-5BC2A9BEA2D1}"/>
              </a:ext>
            </a:extLst>
          </p:cNvPr>
          <p:cNvSpPr txBox="1"/>
          <p:nvPr/>
        </p:nvSpPr>
        <p:spPr>
          <a:xfrm>
            <a:off x="4601024" y="2245590"/>
            <a:ext cx="326887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tỉ</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lệ</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endPar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2" name="Right Brace 31">
            <a:extLst>
              <a:ext uri="{FF2B5EF4-FFF2-40B4-BE49-F238E27FC236}">
                <a16:creationId xmlns:a16="http://schemas.microsoft.com/office/drawing/2014/main" id="{4CD07701-F052-4194-A324-D33EB878B6C9}"/>
              </a:ext>
            </a:extLst>
          </p:cNvPr>
          <p:cNvSpPr/>
          <p:nvPr/>
        </p:nvSpPr>
        <p:spPr>
          <a:xfrm rot="16200000">
            <a:off x="5980226" y="-4454522"/>
            <a:ext cx="231547" cy="10714612"/>
          </a:xfrm>
          <a:prstGeom prst="rightBrace">
            <a:avLst>
              <a:gd name="adj1" fmla="val 61939"/>
              <a:gd name="adj2" fmla="val 50000"/>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13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29" grpId="0" animBg="1"/>
      <p:bldP spid="30"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6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A6CE84-55BB-4777-A8FF-AD89219B868A}"/>
              </a:ext>
            </a:extLst>
          </p:cNvPr>
          <p:cNvSpPr/>
          <p:nvPr/>
        </p:nvSpPr>
        <p:spPr>
          <a:xfrm>
            <a:off x="240146" y="794328"/>
            <a:ext cx="8770504" cy="2348922"/>
          </a:xfrm>
          <a:prstGeom prst="roundRect">
            <a:avLst/>
          </a:prstGeom>
          <a:solidFill>
            <a:srgbClr val="53464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31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10330"/>
            </a:xfrm>
            <a:prstGeom prst="rect">
              <a:avLst/>
            </a:prstGeom>
            <a:noFill/>
          </p:spPr>
          <p:txBody>
            <a:bodyPr wrap="square">
              <a:spAutoFit/>
            </a:bodyPr>
            <a:lstStyle/>
            <a:p>
              <a:pPr algn="ct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 </a:t>
              </a:r>
              <a:r>
                <a:rPr lang="nl-NL" sz="3600" b="1">
                  <a:solidFill>
                    <a:srgbClr val="0070C0"/>
                  </a:solidFill>
                  <a:latin typeface="Cambria" panose="02040503050406030204" pitchFamily="18" charset="0"/>
                  <a:ea typeface="Cambria" panose="02040503050406030204" pitchFamily="18" charset="0"/>
                </a:rPr>
                <a:t>Trong quá trình trồng cây, chúng ta bón phân cho cây để làm gì</a:t>
              </a:r>
              <a:r>
                <a:rPr lang="nl-NL" sz="3600" b="1" smtClean="0">
                  <a:solidFill>
                    <a:srgbClr val="0070C0"/>
                  </a:solidFill>
                  <a:latin typeface="Cambria" panose="02040503050406030204" pitchFamily="18" charset="0"/>
                  <a:ea typeface="Cambria" panose="02040503050406030204" pitchFamily="18" charset="0"/>
                </a:rPr>
                <a:t>?</a:t>
              </a:r>
              <a:endParaRPr lang="en-US" sz="3600" b="1">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2554545"/>
          </a:xfrm>
          <a:prstGeom prst="rect">
            <a:avLst/>
          </a:prstGeom>
          <a:noFill/>
        </p:spPr>
        <p:txBody>
          <a:bodyPr wrap="square" rtlCol="0">
            <a:spAutoFit/>
          </a:bodyPr>
          <a:lstStyle/>
          <a:p>
            <a:pPr lvl="0" algn="just"/>
            <a:r>
              <a:rPr lang="nl-NL" sz="4000" b="1" dirty="0">
                <a:latin typeface="Cambria" panose="02040503050406030204" pitchFamily="18" charset="0"/>
                <a:ea typeface="Cambria" panose="02040503050406030204" pitchFamily="18" charset="0"/>
              </a:rPr>
              <a:t>Việc bón phân giúp cung cấp thêm chất khoáng cần thiết cho cây phát triển, cho năng suất cao.</a:t>
            </a:r>
            <a:endParaRPr kumimoji="0" lang="en-US" sz="6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0965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C6B833-51E6-45BF-9C5F-00DDE3FE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31" y="1515240"/>
            <a:ext cx="2860794" cy="3671607"/>
          </a:xfrm>
          <a:prstGeom prst="rect">
            <a:avLst/>
          </a:prstGeom>
        </p:spPr>
      </p:pic>
      <p:pic>
        <p:nvPicPr>
          <p:cNvPr id="5" name="Picture 4">
            <a:extLst>
              <a:ext uri="{FF2B5EF4-FFF2-40B4-BE49-F238E27FC236}">
                <a16:creationId xmlns:a16="http://schemas.microsoft.com/office/drawing/2014/main" id="{32406DD7-7F3C-411A-967F-56D9B878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515240"/>
            <a:ext cx="2560320" cy="3821373"/>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760265B3-ACBD-4AD3-BAED-098B2CB71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292" y="1260629"/>
            <a:ext cx="2975414" cy="4205529"/>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B31ED6-76F0-425A-9A41-C947AEF9C14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FD1F6786-2426-4D98-8DF3-034E92A6F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2357" y="1882066"/>
            <a:ext cx="3015834" cy="3093162"/>
          </a:xfrm>
          <a:prstGeom prst="rect">
            <a:avLst/>
          </a:prstGeom>
        </p:spPr>
      </p:pic>
      <p:sp>
        <p:nvSpPr>
          <p:cNvPr id="10" name="Speech Bubble: Rectangle with Corners Rounded 9">
            <a:extLst>
              <a:ext uri="{FF2B5EF4-FFF2-40B4-BE49-F238E27FC236}">
                <a16:creationId xmlns:a16="http://schemas.microsoft.com/office/drawing/2014/main" id="{5DBA09C4-1367-4E97-AAD7-FCC3413E609D}"/>
              </a:ext>
            </a:extLst>
          </p:cNvPr>
          <p:cNvSpPr/>
          <p:nvPr/>
        </p:nvSpPr>
        <p:spPr>
          <a:xfrm rot="20905546">
            <a:off x="515431" y="457422"/>
            <a:ext cx="1986168" cy="1330732"/>
          </a:xfrm>
          <a:prstGeom prst="wedgeRoundRectCallout">
            <a:avLst/>
          </a:prstGeom>
          <a:blipFill>
            <a:blip r:embed="rId6"/>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Rectangle with Corners Rounded 14">
            <a:extLst>
              <a:ext uri="{FF2B5EF4-FFF2-40B4-BE49-F238E27FC236}">
                <a16:creationId xmlns:a16="http://schemas.microsoft.com/office/drawing/2014/main" id="{AA250F1C-0458-41BD-B3A7-67961494F457}"/>
              </a:ext>
            </a:extLst>
          </p:cNvPr>
          <p:cNvSpPr/>
          <p:nvPr/>
        </p:nvSpPr>
        <p:spPr>
          <a:xfrm rot="683314">
            <a:off x="3829213" y="530277"/>
            <a:ext cx="1986168" cy="1330732"/>
          </a:xfrm>
          <a:prstGeom prst="wedgeRoundRectCallout">
            <a:avLst>
              <a:gd name="adj1" fmla="val 18522"/>
              <a:gd name="adj2" fmla="val 62858"/>
              <a:gd name="adj3" fmla="val 16667"/>
            </a:avLst>
          </a:prstGeom>
          <a:blipFill>
            <a:blip r:embed="rId7"/>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71F52CAA-AC7E-4B26-BA10-59BD9E222460}"/>
              </a:ext>
            </a:extLst>
          </p:cNvPr>
          <p:cNvSpPr/>
          <p:nvPr/>
        </p:nvSpPr>
        <p:spPr>
          <a:xfrm rot="20639883">
            <a:off x="6614040" y="595263"/>
            <a:ext cx="1986168" cy="1330732"/>
          </a:xfrm>
          <a:prstGeom prst="wedgeRoundRectCallout">
            <a:avLst>
              <a:gd name="adj1" fmla="val -22171"/>
              <a:gd name="adj2" fmla="val 63311"/>
              <a:gd name="adj3" fmla="val 16667"/>
            </a:avLst>
          </a:prstGeom>
          <a:blipFill>
            <a:blip r:embed="rId8"/>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Rectangle with Corners Rounded 18">
            <a:extLst>
              <a:ext uri="{FF2B5EF4-FFF2-40B4-BE49-F238E27FC236}">
                <a16:creationId xmlns:a16="http://schemas.microsoft.com/office/drawing/2014/main" id="{9851E7E2-D8B5-4877-9020-A7334EB3A9F1}"/>
              </a:ext>
            </a:extLst>
          </p:cNvPr>
          <p:cNvSpPr/>
          <p:nvPr/>
        </p:nvSpPr>
        <p:spPr>
          <a:xfrm rot="867339">
            <a:off x="9980600" y="734046"/>
            <a:ext cx="1986168" cy="1330732"/>
          </a:xfrm>
          <a:prstGeom prst="wedgeRoundRectCallout">
            <a:avLst>
              <a:gd name="adj1" fmla="val 21656"/>
              <a:gd name="adj2" fmla="val 65731"/>
              <a:gd name="adj3" fmla="val 16667"/>
            </a:avLst>
          </a:prstGeom>
          <a:blipFill>
            <a:blip r:embed="rId9"/>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09568E-0535-45E2-AE4A-461F9982B30B}"/>
              </a:ext>
            </a:extLst>
          </p:cNvPr>
          <p:cNvSpPr txBox="1"/>
          <p:nvPr/>
        </p:nvSpPr>
        <p:spPr>
          <a:xfrm>
            <a:off x="174269" y="5337822"/>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phot-pho (P)</a:t>
            </a:r>
          </a:p>
        </p:txBody>
      </p:sp>
      <p:sp>
        <p:nvSpPr>
          <p:cNvPr id="21" name="TextBox 20">
            <a:extLst>
              <a:ext uri="{FF2B5EF4-FFF2-40B4-BE49-F238E27FC236}">
                <a16:creationId xmlns:a16="http://schemas.microsoft.com/office/drawing/2014/main" id="{6BC6C069-F508-4688-B96F-B6E2DEFF7BE0}"/>
              </a:ext>
            </a:extLst>
          </p:cNvPr>
          <p:cNvSpPr txBox="1"/>
          <p:nvPr/>
        </p:nvSpPr>
        <p:spPr>
          <a:xfrm>
            <a:off x="3101719" y="5342760"/>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ka-li (K)</a:t>
            </a:r>
          </a:p>
        </p:txBody>
      </p:sp>
      <p:sp>
        <p:nvSpPr>
          <p:cNvPr id="22" name="TextBox 21">
            <a:extLst>
              <a:ext uri="{FF2B5EF4-FFF2-40B4-BE49-F238E27FC236}">
                <a16:creationId xmlns:a16="http://schemas.microsoft.com/office/drawing/2014/main" id="{C457FB75-DE17-44B1-ADD5-3A8EA941E1FE}"/>
              </a:ext>
            </a:extLst>
          </p:cNvPr>
          <p:cNvSpPr txBox="1"/>
          <p:nvPr/>
        </p:nvSpPr>
        <p:spPr>
          <a:xfrm>
            <a:off x="5990883" y="5346673"/>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BF12480-4B2A-4ABF-A890-5248729247F4}"/>
              </a:ext>
            </a:extLst>
          </p:cNvPr>
          <p:cNvSpPr txBox="1"/>
          <p:nvPr/>
        </p:nvSpPr>
        <p:spPr>
          <a:xfrm>
            <a:off x="9039125" y="5336613"/>
            <a:ext cx="3128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phot-pho, kali</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603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4575605"/>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41764"/>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53631"/>
            </a:xfrm>
            <a:prstGeom prst="rect">
              <a:avLst/>
            </a:prstGeom>
            <a:noFill/>
          </p:spPr>
          <p:txBody>
            <a:bodyPr wrap="square">
              <a:spAutoFit/>
            </a:bodyPr>
            <a:lstStyle/>
            <a:p>
              <a:pPr algn="just"/>
              <a:r>
                <a:rPr lang="nl-NL" sz="3600" b="1" smtClean="0">
                  <a:solidFill>
                    <a:srgbClr val="009999"/>
                  </a:solidFill>
                  <a:latin typeface="Cambria" panose="02040503050406030204" pitchFamily="18" charset="0"/>
                  <a:ea typeface="Cambria" panose="02040503050406030204" pitchFamily="18" charset="0"/>
                </a:rPr>
                <a:t>   </a:t>
              </a:r>
              <a:r>
                <a:rPr lang="nl-NL" sz="3600" b="1" smtClean="0">
                  <a:solidFill>
                    <a:srgbClr val="002060"/>
                  </a:solidFill>
                  <a:latin typeface="Cambria" panose="02040503050406030204" pitchFamily="18" charset="0"/>
                  <a:ea typeface="Cambria" panose="02040503050406030204" pitchFamily="18" charset="0"/>
                </a:rPr>
                <a:t>- Thực vật cần đủ nước, chất khoáng, không khí, ánh sáng và nhiệt độ thích hợp để sống và phát triển.</a:t>
              </a:r>
            </a:p>
            <a:p>
              <a:pPr algn="just"/>
              <a:r>
                <a:rPr lang="nl-NL" sz="3600" b="1" smtClean="0">
                  <a:solidFill>
                    <a:srgbClr val="002060"/>
                  </a:solidFill>
                  <a:latin typeface="Cambria" panose="02040503050406030204" pitchFamily="18" charset="0"/>
                  <a:ea typeface="Cambria" panose="02040503050406030204" pitchFamily="18" charset="0"/>
                </a:rPr>
                <a:t>- Thực vật có khả năng tự tổng hợp các chất dinh dưỡng cần cho sự sống nhờ quá trình quang hợp.</a:t>
              </a:r>
            </a:p>
            <a:p>
              <a:pPr algn="just"/>
              <a:r>
                <a:rPr lang="nl-NL" sz="3600" b="1" smtClean="0">
                  <a:solidFill>
                    <a:srgbClr val="002060"/>
                  </a:solidFill>
                  <a:latin typeface="Cambria" panose="02040503050406030204" pitchFamily="18" charset="0"/>
                  <a:ea typeface="Cambria" panose="02040503050406030204" pitchFamily="18" charset="0"/>
                </a:rPr>
                <a:t>- Thực vật trao đổi khí các-bô-níc, ô-xi, nước và các chất khoáng với môi trường.</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692792" y="428402"/>
            <a:ext cx="5706351" cy="1926503"/>
          </a:xfrm>
          <a:prstGeom prst="rect">
            <a:avLst/>
          </a:prstGeom>
        </p:spPr>
      </p:pic>
    </p:spTree>
    <p:extLst>
      <p:ext uri="{BB962C8B-B14F-4D97-AF65-F5344CB8AC3E}">
        <p14:creationId xmlns:p14="http://schemas.microsoft.com/office/powerpoint/2010/main" val="256525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2436208" y="0"/>
            <a:ext cx="5203093" cy="2365782"/>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358589" y="1931186"/>
            <a:ext cx="11358282" cy="2862322"/>
          </a:xfrm>
          <a:prstGeom prst="rect">
            <a:avLst/>
          </a:prstGeom>
          <a:noFill/>
        </p:spPr>
        <p:txBody>
          <a:bodyPr wrap="square">
            <a:spAutoFit/>
          </a:bodyPr>
          <a:lstStyle/>
          <a:p>
            <a:pPr marL="571500" indent="-571500" algn="just" rtl="0">
              <a:buFontTx/>
              <a:buChar char="-"/>
            </a:pPr>
            <a:r>
              <a:rPr lang="en-US" sz="3600" b="1" i="0" dirty="0" err="1" smtClean="0">
                <a:solidFill>
                  <a:srgbClr val="0070C0"/>
                </a:solidFill>
                <a:effectLst/>
                <a:latin typeface="Cambria" panose="02040503050406030204" pitchFamily="18" charset="0"/>
              </a:rPr>
              <a:t>Thực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hiện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thí</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nghiệm</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tương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tự</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để</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kiểm</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chứng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ảnh</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hưởng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của</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các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yếu</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tố</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như</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ánh</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nước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chất</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khoáng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đến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sự</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sống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và</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phát</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triển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của</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cây</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trồng</a:t>
            </a:r>
            <a:r>
              <a:rPr lang="en-US" sz="3600" b="1" i="0" dirty="0" smtClean="0">
                <a:solidFill>
                  <a:srgbClr val="0070C0"/>
                </a:solidFill>
                <a:effectLst/>
                <a:latin typeface="Cambria" panose="02040503050406030204" pitchFamily="18" charset="0"/>
              </a:rPr>
              <a:t>.</a:t>
            </a:r>
            <a:endParaRPr lang="en-US" sz="3600" b="1" i="0" dirty="0">
              <a:solidFill>
                <a:srgbClr val="0070C0"/>
              </a:solidFill>
              <a:effectLst/>
              <a:latin typeface="Cambria" panose="02040503050406030204" pitchFamily="18" charset="0"/>
            </a:endParaRPr>
          </a:p>
          <a:p>
            <a:pPr marL="571500" indent="-571500" algn="just" rtl="0">
              <a:buFontTx/>
              <a:buChar char="-"/>
            </a:pPr>
            <a:r>
              <a:rPr lang="en-US" sz="3600" b="1" smtClean="0">
                <a:solidFill>
                  <a:srgbClr val="0070C0"/>
                </a:solidFill>
                <a:latin typeface="Cambria" panose="02040503050406030204" pitchFamily="18" charset="0"/>
              </a:rPr>
              <a:t>Nêu </a:t>
            </a:r>
            <a:r>
              <a:rPr lang="en-US" sz="3600" b="1" dirty="0" err="1" smtClean="0">
                <a:solidFill>
                  <a:srgbClr val="0070C0"/>
                </a:solidFill>
                <a:latin typeface="Cambria" panose="02040503050406030204" pitchFamily="18" charset="0"/>
              </a:rPr>
              <a:t>điểm</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khác</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nhau</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về</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sự</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trao</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đổi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khí</a:t>
            </a:r>
            <a:r>
              <a:rPr lang="en-US" sz="3600" b="1" dirty="0" smtClean="0">
                <a:solidFill>
                  <a:srgbClr val="0070C0"/>
                </a:solidFill>
                <a:latin typeface="Cambria" panose="02040503050406030204" pitchFamily="18" charset="0"/>
              </a:rPr>
              <a:t> ban </a:t>
            </a:r>
            <a:r>
              <a:rPr lang="en-US" sz="3600" b="1" dirty="0" err="1" smtClean="0">
                <a:solidFill>
                  <a:srgbClr val="0070C0"/>
                </a:solidFill>
                <a:latin typeface="Cambria" panose="02040503050406030204" pitchFamily="18" charset="0"/>
              </a:rPr>
              <a:t>ngày</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và</a:t>
            </a:r>
            <a:r>
              <a:rPr lang="en-US" sz="3600" b="1" dirty="0" smtClean="0">
                <a:solidFill>
                  <a:srgbClr val="0070C0"/>
                </a:solidFill>
                <a:latin typeface="Cambria" panose="02040503050406030204" pitchFamily="18" charset="0"/>
              </a:rPr>
              <a:t> ban </a:t>
            </a:r>
            <a:r>
              <a:rPr lang="en-US" sz="3600" b="1" dirty="0" err="1" smtClean="0">
                <a:solidFill>
                  <a:srgbClr val="0070C0"/>
                </a:solidFill>
                <a:latin typeface="Cambria" panose="02040503050406030204" pitchFamily="18" charset="0"/>
              </a:rPr>
              <a:t>đêm</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của</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cây</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xanh</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với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môi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trường</a:t>
            </a:r>
            <a:r>
              <a:rPr lang="en-US" sz="3600" b="1" dirty="0" smtClean="0">
                <a:solidFill>
                  <a:srgbClr val="0070C0"/>
                </a:solidFill>
                <a:latin typeface="Cambria" panose="02040503050406030204" pitchFamily="18" charset="0"/>
              </a:rPr>
              <a:t>.</a:t>
            </a:r>
            <a:endParaRPr lang="vi-VN" sz="36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96892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06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pic>
        <p:nvPicPr>
          <p:cNvPr id="6" name="Picture 5"/>
          <p:cNvPicPr>
            <a:picLocks noChangeAspect="1"/>
          </p:cNvPicPr>
          <p:nvPr/>
        </p:nvPicPr>
        <p:blipFill>
          <a:blip r:embed="rId5"/>
          <a:stretch>
            <a:fillRect/>
          </a:stretch>
        </p:blipFill>
        <p:spPr>
          <a:xfrm>
            <a:off x="4683194" y="727675"/>
            <a:ext cx="6968332" cy="2048434"/>
          </a:xfrm>
          <a:prstGeom prst="rect">
            <a:avLst/>
          </a:prstGeom>
        </p:spPr>
      </p:pic>
      <p:pic>
        <p:nvPicPr>
          <p:cNvPr id="7" name="Picture 6"/>
          <p:cNvPicPr>
            <a:picLocks noChangeAspect="1"/>
          </p:cNvPicPr>
          <p:nvPr/>
        </p:nvPicPr>
        <p:blipFill>
          <a:blip r:embed="rId6"/>
          <a:stretch>
            <a:fillRect/>
          </a:stretch>
        </p:blipFill>
        <p:spPr>
          <a:xfrm>
            <a:off x="5744318" y="3669959"/>
            <a:ext cx="6041660" cy="1121761"/>
          </a:xfrm>
          <a:prstGeom prst="rect">
            <a:avLst/>
          </a:prstGeom>
        </p:spPr>
      </p:pic>
    </p:spTree>
    <p:extLst>
      <p:ext uri="{BB962C8B-B14F-4D97-AF65-F5344CB8AC3E}">
        <p14:creationId xmlns:p14="http://schemas.microsoft.com/office/powerpoint/2010/main" val="334609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3"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1534" y="105570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8"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1</a:t>
              </a:r>
            </a:p>
          </p:txBody>
        </p:sp>
      </p:grpSp>
      <p:grpSp>
        <p:nvGrpSpPr>
          <p:cNvPr id="10" name="Group 9">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1"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13" name="Group 12">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14"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16" name="Group 15">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17"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19"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rot="20177110">
            <a:off x="3814868" y="119017"/>
            <a:ext cx="842931" cy="619556"/>
          </a:xfrm>
          <a:prstGeom prst="roundRect">
            <a:avLst/>
          </a:prstGeom>
        </p:spPr>
      </p:pic>
      <p:sp>
        <p:nvSpPr>
          <p:cNvPr id="26" name="Rectangle 25">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Hạt</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giống</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hạnh</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phúc</a:t>
            </a:r>
            <a:endPar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endParaRPr>
          </a:p>
        </p:txBody>
      </p:sp>
    </p:spTree>
    <p:extLst>
      <p:ext uri="{BB962C8B-B14F-4D97-AF65-F5344CB8AC3E}">
        <p14:creationId xmlns:p14="http://schemas.microsoft.com/office/powerpoint/2010/main" val="275347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8" presetClass="emph" presetSubtype="0" fill="hold" nodeType="withEffect">
                                  <p:stCondLst>
                                    <p:cond delay="0"/>
                                  </p:stCondLst>
                                  <p:childTnLst>
                                    <p:animRot by="21600000">
                                      <p:cBhvr>
                                        <p:cTn id="11" dur="2000" fill="hold"/>
                                        <p:tgtEl>
                                          <p:spTgt spid="23"/>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Effect transition="in" filter="fade">
                                      <p:cBhvr>
                                        <p:cTn id="20"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750" fill="hold"/>
                                        <p:tgtEl>
                                          <p:spTgt spid="4"/>
                                        </p:tgtEl>
                                        <p:attrNameLst>
                                          <p:attrName>ppt_w</p:attrName>
                                        </p:attrNameLst>
                                      </p:cBhvr>
                                      <p:tavLst>
                                        <p:tav tm="0">
                                          <p:val>
                                            <p:fltVal val="0"/>
                                          </p:val>
                                        </p:tav>
                                        <p:tav tm="100000">
                                          <p:val>
                                            <p:strVal val="#ppt_w"/>
                                          </p:val>
                                        </p:tav>
                                      </p:tavLst>
                                    </p:anim>
                                    <p:anim calcmode="lin" valueType="num">
                                      <p:cBhvr>
                                        <p:cTn id="25" dur="750" fill="hold"/>
                                        <p:tgtEl>
                                          <p:spTgt spid="4"/>
                                        </p:tgtEl>
                                        <p:attrNameLst>
                                          <p:attrName>ppt_h</p:attrName>
                                        </p:attrNameLst>
                                      </p:cBhvr>
                                      <p:tavLst>
                                        <p:tav tm="0">
                                          <p:val>
                                            <p:fltVal val="0"/>
                                          </p:val>
                                        </p:tav>
                                        <p:tav tm="100000">
                                          <p:val>
                                            <p:strVal val="#ppt_h"/>
                                          </p:val>
                                        </p:tav>
                                      </p:tavLst>
                                    </p:anim>
                                    <p:animEffect transition="in" filter="fade">
                                      <p:cBhvr>
                                        <p:cTn id="26" dur="75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750" fill="hold"/>
                                        <p:tgtEl>
                                          <p:spTgt spid="5"/>
                                        </p:tgtEl>
                                        <p:attrNameLst>
                                          <p:attrName>ppt_w</p:attrName>
                                        </p:attrNameLst>
                                      </p:cBhvr>
                                      <p:tavLst>
                                        <p:tav tm="0">
                                          <p:val>
                                            <p:fltVal val="0"/>
                                          </p:val>
                                        </p:tav>
                                        <p:tav tm="100000">
                                          <p:val>
                                            <p:strVal val="#ppt_w"/>
                                          </p:val>
                                        </p:tav>
                                      </p:tavLst>
                                    </p:anim>
                                    <p:anim calcmode="lin" valueType="num">
                                      <p:cBhvr>
                                        <p:cTn id="31" dur="750" fill="hold"/>
                                        <p:tgtEl>
                                          <p:spTgt spid="5"/>
                                        </p:tgtEl>
                                        <p:attrNameLst>
                                          <p:attrName>ppt_h</p:attrName>
                                        </p:attrNameLst>
                                      </p:cBhvr>
                                      <p:tavLst>
                                        <p:tav tm="0">
                                          <p:val>
                                            <p:fltVal val="0"/>
                                          </p:val>
                                        </p:tav>
                                        <p:tav tm="100000">
                                          <p:val>
                                            <p:strVal val="#ppt_h"/>
                                          </p:val>
                                        </p:tav>
                                      </p:tavLst>
                                    </p:anim>
                                    <p:animEffect transition="in" filter="fade">
                                      <p:cBhvr>
                                        <p:cTn id="32" dur="7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750" fill="hold"/>
                                        <p:tgtEl>
                                          <p:spTgt spid="6"/>
                                        </p:tgtEl>
                                        <p:attrNameLst>
                                          <p:attrName>ppt_w</p:attrName>
                                        </p:attrNameLst>
                                      </p:cBhvr>
                                      <p:tavLst>
                                        <p:tav tm="0">
                                          <p:val>
                                            <p:fltVal val="0"/>
                                          </p:val>
                                        </p:tav>
                                        <p:tav tm="100000">
                                          <p:val>
                                            <p:strVal val="#ppt_w"/>
                                          </p:val>
                                        </p:tav>
                                      </p:tavLst>
                                    </p:anim>
                                    <p:anim calcmode="lin" valueType="num">
                                      <p:cBhvr>
                                        <p:cTn id="37" dur="750" fill="hold"/>
                                        <p:tgtEl>
                                          <p:spTgt spid="6"/>
                                        </p:tgtEl>
                                        <p:attrNameLst>
                                          <p:attrName>ppt_h</p:attrName>
                                        </p:attrNameLst>
                                      </p:cBhvr>
                                      <p:tavLst>
                                        <p:tav tm="0">
                                          <p:val>
                                            <p:fltVal val="0"/>
                                          </p:val>
                                        </p:tav>
                                        <p:tav tm="100000">
                                          <p:val>
                                            <p:strVal val="#ppt_h"/>
                                          </p:val>
                                        </p:tav>
                                      </p:tavLst>
                                    </p:anim>
                                    <p:animEffect transition="in" filter="fade">
                                      <p:cBhvr>
                                        <p:cTn id="38" dur="75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3"/>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9"/>
                                        </p:tgtEl>
                                        <p:attrNameLst>
                                          <p:attrName>r</p:attrName>
                                        </p:attrNameLst>
                                      </p:cBhvr>
                                    </p:animRot>
                                    <p:animRot by="-240000">
                                      <p:cBhvr>
                                        <p:cTn id="73" dur="200" fill="hold">
                                          <p:stCondLst>
                                            <p:cond delay="200"/>
                                          </p:stCondLst>
                                        </p:cTn>
                                        <p:tgtEl>
                                          <p:spTgt spid="19"/>
                                        </p:tgtEl>
                                        <p:attrNameLst>
                                          <p:attrName>r</p:attrName>
                                        </p:attrNameLst>
                                      </p:cBhvr>
                                    </p:animRot>
                                    <p:animRot by="240000">
                                      <p:cBhvr>
                                        <p:cTn id="74" dur="200" fill="hold">
                                          <p:stCondLst>
                                            <p:cond delay="400"/>
                                          </p:stCondLst>
                                        </p:cTn>
                                        <p:tgtEl>
                                          <p:spTgt spid="19"/>
                                        </p:tgtEl>
                                        <p:attrNameLst>
                                          <p:attrName>r</p:attrName>
                                        </p:attrNameLst>
                                      </p:cBhvr>
                                    </p:animRot>
                                    <p:animRot by="-240000">
                                      <p:cBhvr>
                                        <p:cTn id="75" dur="200" fill="hold">
                                          <p:stCondLst>
                                            <p:cond delay="600"/>
                                          </p:stCondLst>
                                        </p:cTn>
                                        <p:tgtEl>
                                          <p:spTgt spid="19"/>
                                        </p:tgtEl>
                                        <p:attrNameLst>
                                          <p:attrName>r</p:attrName>
                                        </p:attrNameLst>
                                      </p:cBhvr>
                                    </p:animRot>
                                    <p:animRot by="120000">
                                      <p:cBhvr>
                                        <p:cTn id="76" dur="200" fill="hold">
                                          <p:stCondLst>
                                            <p:cond delay="800"/>
                                          </p:stCondLst>
                                        </p:cTn>
                                        <p:tgtEl>
                                          <p:spTgt spid="19"/>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4"/>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0"/>
                                        </p:tgtEl>
                                        <p:attrNameLst>
                                          <p:attrName>r</p:attrName>
                                        </p:attrNameLst>
                                      </p:cBhvr>
                                    </p:animRot>
                                    <p:animRot by="-240000">
                                      <p:cBhvr>
                                        <p:cTn id="90" dur="200" fill="hold">
                                          <p:stCondLst>
                                            <p:cond delay="200"/>
                                          </p:stCondLst>
                                        </p:cTn>
                                        <p:tgtEl>
                                          <p:spTgt spid="20"/>
                                        </p:tgtEl>
                                        <p:attrNameLst>
                                          <p:attrName>r</p:attrName>
                                        </p:attrNameLst>
                                      </p:cBhvr>
                                    </p:animRot>
                                    <p:animRot by="240000">
                                      <p:cBhvr>
                                        <p:cTn id="91" dur="200" fill="hold">
                                          <p:stCondLst>
                                            <p:cond delay="400"/>
                                          </p:stCondLst>
                                        </p:cTn>
                                        <p:tgtEl>
                                          <p:spTgt spid="20"/>
                                        </p:tgtEl>
                                        <p:attrNameLst>
                                          <p:attrName>r</p:attrName>
                                        </p:attrNameLst>
                                      </p:cBhvr>
                                    </p:animRot>
                                    <p:animRot by="-240000">
                                      <p:cBhvr>
                                        <p:cTn id="92" dur="200" fill="hold">
                                          <p:stCondLst>
                                            <p:cond delay="600"/>
                                          </p:stCondLst>
                                        </p:cTn>
                                        <p:tgtEl>
                                          <p:spTgt spid="20"/>
                                        </p:tgtEl>
                                        <p:attrNameLst>
                                          <p:attrName>r</p:attrName>
                                        </p:attrNameLst>
                                      </p:cBhvr>
                                    </p:animRot>
                                    <p:animRot by="120000">
                                      <p:cBhvr>
                                        <p:cTn id="93" dur="200" fill="hold">
                                          <p:stCondLst>
                                            <p:cond delay="800"/>
                                          </p:stCondLst>
                                        </p:cTn>
                                        <p:tgtEl>
                                          <p:spTgt spid="20"/>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0"/>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5"/>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1"/>
                                        </p:tgtEl>
                                        <p:attrNameLst>
                                          <p:attrName>r</p:attrName>
                                        </p:attrNameLst>
                                      </p:cBhvr>
                                    </p:animRot>
                                    <p:animRot by="-240000">
                                      <p:cBhvr>
                                        <p:cTn id="107" dur="200" fill="hold">
                                          <p:stCondLst>
                                            <p:cond delay="200"/>
                                          </p:stCondLst>
                                        </p:cTn>
                                        <p:tgtEl>
                                          <p:spTgt spid="21"/>
                                        </p:tgtEl>
                                        <p:attrNameLst>
                                          <p:attrName>r</p:attrName>
                                        </p:attrNameLst>
                                      </p:cBhvr>
                                    </p:animRot>
                                    <p:animRot by="240000">
                                      <p:cBhvr>
                                        <p:cTn id="108" dur="200" fill="hold">
                                          <p:stCondLst>
                                            <p:cond delay="400"/>
                                          </p:stCondLst>
                                        </p:cTn>
                                        <p:tgtEl>
                                          <p:spTgt spid="21"/>
                                        </p:tgtEl>
                                        <p:attrNameLst>
                                          <p:attrName>r</p:attrName>
                                        </p:attrNameLst>
                                      </p:cBhvr>
                                    </p:animRot>
                                    <p:animRot by="-240000">
                                      <p:cBhvr>
                                        <p:cTn id="109" dur="200" fill="hold">
                                          <p:stCondLst>
                                            <p:cond delay="600"/>
                                          </p:stCondLst>
                                        </p:cTn>
                                        <p:tgtEl>
                                          <p:spTgt spid="21"/>
                                        </p:tgtEl>
                                        <p:attrNameLst>
                                          <p:attrName>r</p:attrName>
                                        </p:attrNameLst>
                                      </p:cBhvr>
                                    </p:animRot>
                                    <p:animRot by="120000">
                                      <p:cBhvr>
                                        <p:cTn id="110" dur="200" fill="hold">
                                          <p:stCondLst>
                                            <p:cond delay="800"/>
                                          </p:stCondLst>
                                        </p:cTn>
                                        <p:tgtEl>
                                          <p:spTgt spid="21"/>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3"/>
                  </p:tgtEl>
                </p:cond>
              </p:nextCondLst>
            </p:seq>
            <p:seq concurrent="1" nextAc="seek">
              <p:cTn id="111" restart="whenNotActive" fill="hold" evtFilter="cancelBubble" nodeType="interactiveSeq">
                <p:stCondLst>
                  <p:cond evt="onClick" delay="0">
                    <p:tgtEl>
                      <p:spTgt spid="16"/>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08333E-6 -2.96296E-6 L 0.02174 0.49167 " pathEditMode="relative" rAng="0" ptsTypes="AA">
                                      <p:cBhvr>
                                        <p:cTn id="115" dur="2000" fill="hold"/>
                                        <p:tgtEl>
                                          <p:spTgt spid="6"/>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2"/>
                                        </p:tgtEl>
                                        <p:attrNameLst>
                                          <p:attrName>r</p:attrName>
                                        </p:attrNameLst>
                                      </p:cBhvr>
                                    </p:animRot>
                                    <p:animRot by="-240000">
                                      <p:cBhvr>
                                        <p:cTn id="124" dur="200" fill="hold">
                                          <p:stCondLst>
                                            <p:cond delay="200"/>
                                          </p:stCondLst>
                                        </p:cTn>
                                        <p:tgtEl>
                                          <p:spTgt spid="22"/>
                                        </p:tgtEl>
                                        <p:attrNameLst>
                                          <p:attrName>r</p:attrName>
                                        </p:attrNameLst>
                                      </p:cBhvr>
                                    </p:animRot>
                                    <p:animRot by="240000">
                                      <p:cBhvr>
                                        <p:cTn id="125" dur="200" fill="hold">
                                          <p:stCondLst>
                                            <p:cond delay="400"/>
                                          </p:stCondLst>
                                        </p:cTn>
                                        <p:tgtEl>
                                          <p:spTgt spid="22"/>
                                        </p:tgtEl>
                                        <p:attrNameLst>
                                          <p:attrName>r</p:attrName>
                                        </p:attrNameLst>
                                      </p:cBhvr>
                                    </p:animRot>
                                    <p:animRot by="-240000">
                                      <p:cBhvr>
                                        <p:cTn id="126" dur="200" fill="hold">
                                          <p:stCondLst>
                                            <p:cond delay="600"/>
                                          </p:stCondLst>
                                        </p:cTn>
                                        <p:tgtEl>
                                          <p:spTgt spid="22"/>
                                        </p:tgtEl>
                                        <p:attrNameLst>
                                          <p:attrName>r</p:attrName>
                                        </p:attrNameLst>
                                      </p:cBhvr>
                                    </p:animRot>
                                    <p:animRot by="120000">
                                      <p:cBhvr>
                                        <p:cTn id="127"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16"/>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9161529-9815-4499-A4A0-452A80049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6F61E87A-A054-484C-964E-CE26048A7711}"/>
              </a:ext>
            </a:extLst>
          </p:cNvPr>
          <p:cNvGrpSpPr/>
          <p:nvPr/>
        </p:nvGrpSpPr>
        <p:grpSpPr>
          <a:xfrm>
            <a:off x="-748368" y="-446734"/>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2C089049-4257-4672-9027-3C605AA65D12}"/>
                </a:ext>
              </a:extLst>
            </p:cNvPr>
            <p:cNvSpPr txBox="1"/>
            <p:nvPr/>
          </p:nvSpPr>
          <p:spPr>
            <a:xfrm>
              <a:off x="1588793" y="907389"/>
              <a:ext cx="8487382" cy="1501394"/>
            </a:xfrm>
            <a:prstGeom prst="rect">
              <a:avLst/>
            </a:prstGeom>
            <a:noFill/>
          </p:spPr>
          <p:txBody>
            <a:bodyPr wrap="square" rtlCol="0">
              <a:spAutoFit/>
            </a:bodyPr>
            <a:lstStyle/>
            <a:p>
              <a:pPr lvl="0">
                <a:defRPr/>
              </a:pPr>
              <a:r>
                <a:rPr lang="en-US" sz="4000" b="1">
                  <a:latin typeface="Cambria" panose="02040503050406030204" pitchFamily="18" charset="0"/>
                  <a:ea typeface="Cambria" panose="02040503050406030204" pitchFamily="18" charset="0"/>
                </a:rPr>
                <a:t>Trong quá trình hô hấp, thực vật hấp thụ khí ....(1)..... và thải ra khí ......(2)......</a:t>
              </a:r>
              <a:endParaRPr kumimoji="0" lang="en-US" sz="115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766446-A81A-477C-A655-48682310BEAF}"/>
              </a:ext>
            </a:extLst>
          </p:cNvPr>
          <p:cNvGrpSpPr/>
          <p:nvPr/>
        </p:nvGrpSpPr>
        <p:grpSpPr>
          <a:xfrm>
            <a:off x="20249" y="1869016"/>
            <a:ext cx="5623783" cy="2147592"/>
            <a:chOff x="1553733" y="2103049"/>
            <a:chExt cx="7530714" cy="1712249"/>
          </a:xfrm>
        </p:grpSpPr>
        <p:pic>
          <p:nvPicPr>
            <p:cNvPr id="8" name="Picture 7" descr="1456.png">
              <a:extLst>
                <a:ext uri="{FF2B5EF4-FFF2-40B4-BE49-F238E27FC236}">
                  <a16:creationId xmlns:a16="http://schemas.microsoft.com/office/drawing/2014/main" id="{1973B3ED-7D68-462B-A29D-5F8DCD8C2149}"/>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037BD50-B17D-4D77-A835-AB934DE5FEC9}"/>
                </a:ext>
              </a:extLst>
            </p:cNvPr>
            <p:cNvSpPr txBox="1"/>
            <p:nvPr/>
          </p:nvSpPr>
          <p:spPr>
            <a:xfrm>
              <a:off x="3642880" y="2972983"/>
              <a:ext cx="5056313" cy="564389"/>
            </a:xfrm>
            <a:prstGeom prst="rect">
              <a:avLst/>
            </a:prstGeom>
            <a:noFill/>
            <a:ln w="28575">
              <a:solidFill>
                <a:schemeClr val="tx1"/>
              </a:solidFill>
              <a:prstDash val="lgDash"/>
            </a:ln>
          </p:spPr>
          <p:txBody>
            <a:bodyPr wrap="square" rtlCol="0">
              <a:spAutoFit/>
            </a:bodyPr>
            <a:lstStyle/>
            <a:p>
              <a:pPr lvl="0" algn="ctr">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endPar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B8572A50-26DE-4944-803E-9999AB52208F}"/>
              </a:ext>
            </a:extLst>
          </p:cNvPr>
          <p:cNvGrpSpPr/>
          <p:nvPr/>
        </p:nvGrpSpPr>
        <p:grpSpPr>
          <a:xfrm>
            <a:off x="452662" y="4333894"/>
            <a:ext cx="5116885" cy="1885398"/>
            <a:chOff x="2373128" y="2324752"/>
            <a:chExt cx="6711319" cy="1498617"/>
          </a:xfrm>
        </p:grpSpPr>
        <p:pic>
          <p:nvPicPr>
            <p:cNvPr id="12" name="Picture 11" descr="1456.png">
              <a:extLst>
                <a:ext uri="{FF2B5EF4-FFF2-40B4-BE49-F238E27FC236}">
                  <a16:creationId xmlns:a16="http://schemas.microsoft.com/office/drawing/2014/main" id="{2B3A7E1C-2365-4FFC-BEF3-C8F3B39693AF}"/>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B9A5C2FC-25B9-4F14-A348-EEBA64B97921}"/>
                </a:ext>
              </a:extLst>
            </p:cNvPr>
            <p:cNvSpPr txBox="1"/>
            <p:nvPr/>
          </p:nvSpPr>
          <p:spPr>
            <a:xfrm>
              <a:off x="3830271" y="2978332"/>
              <a:ext cx="4970659" cy="562666"/>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3445C753-D510-408B-8FF1-49016F56BB56}"/>
              </a:ext>
            </a:extLst>
          </p:cNvPr>
          <p:cNvGrpSpPr/>
          <p:nvPr/>
        </p:nvGrpSpPr>
        <p:grpSpPr>
          <a:xfrm>
            <a:off x="6505785" y="2330605"/>
            <a:ext cx="5027757" cy="1942211"/>
            <a:chOff x="2351861" y="2483491"/>
            <a:chExt cx="6732586" cy="1540837"/>
          </a:xfrm>
        </p:grpSpPr>
        <p:pic>
          <p:nvPicPr>
            <p:cNvPr id="16" name="Picture 15" descr="1456.png">
              <a:extLst>
                <a:ext uri="{FF2B5EF4-FFF2-40B4-BE49-F238E27FC236}">
                  <a16:creationId xmlns:a16="http://schemas.microsoft.com/office/drawing/2014/main" id="{C9CC5696-9794-4EFC-8478-59F77DAE5812}"/>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9835D122-6048-41EF-A1E9-036D3D7CDD92}"/>
                </a:ext>
              </a:extLst>
            </p:cNvPr>
            <p:cNvSpPr txBox="1"/>
            <p:nvPr/>
          </p:nvSpPr>
          <p:spPr>
            <a:xfrm>
              <a:off x="3533096" y="2916689"/>
              <a:ext cx="5291900" cy="610430"/>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Ni-tơ,</a:t>
              </a:r>
              <a:r>
                <a:rPr kumimoji="0" lang="en-US" sz="44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ô-xi</a:t>
              </a:r>
              <a:endPar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FACF452B-8453-44D7-ABA0-A335D87BC3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0" name="Picture 19">
            <a:extLst>
              <a:ext uri="{FF2B5EF4-FFF2-40B4-BE49-F238E27FC236}">
                <a16:creationId xmlns:a16="http://schemas.microsoft.com/office/drawing/2014/main" id="{B32637BA-AB2F-4095-8AAE-0024B398A0C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1" name="Group 20">
            <a:extLst>
              <a:ext uri="{FF2B5EF4-FFF2-40B4-BE49-F238E27FC236}">
                <a16:creationId xmlns:a16="http://schemas.microsoft.com/office/drawing/2014/main" id="{C89A2B16-C4C3-4585-99B5-F8833C230083}"/>
              </a:ext>
            </a:extLst>
          </p:cNvPr>
          <p:cNvGrpSpPr/>
          <p:nvPr/>
        </p:nvGrpSpPr>
        <p:grpSpPr>
          <a:xfrm>
            <a:off x="6532917" y="4517881"/>
            <a:ext cx="5105399" cy="1701410"/>
            <a:chOff x="2388193" y="2525841"/>
            <a:chExt cx="6696254" cy="1498617"/>
          </a:xfrm>
        </p:grpSpPr>
        <p:pic>
          <p:nvPicPr>
            <p:cNvPr id="22" name="Picture 21" descr="1456.png">
              <a:extLst>
                <a:ext uri="{FF2B5EF4-FFF2-40B4-BE49-F238E27FC236}">
                  <a16:creationId xmlns:a16="http://schemas.microsoft.com/office/drawing/2014/main" id="{70AFBD8D-A87F-420D-9BDE-A13F4BC6EA52}"/>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8EB53808-9CDA-4B6D-99D3-B2E71AB8E33E}"/>
                </a:ext>
              </a:extLst>
            </p:cNvPr>
            <p:cNvSpPr txBox="1"/>
            <p:nvPr/>
          </p:nvSpPr>
          <p:spPr>
            <a:xfrm>
              <a:off x="3686741" y="2928812"/>
              <a:ext cx="5181252" cy="6235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6FA2CC91-40FC-44C7-8438-4496BB40BF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26" name="Picture 25">
            <a:extLst>
              <a:ext uri="{FF2B5EF4-FFF2-40B4-BE49-F238E27FC236}">
                <a16:creationId xmlns:a16="http://schemas.microsoft.com/office/drawing/2014/main" id="{43B92AAC-B190-41B7-B940-8038070D8BC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27"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57057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 presetClass="mediacall" presetSubtype="0" fill="hold" nodeType="withEffect">
                                  <p:stCondLst>
                                    <p:cond delay="0"/>
                                  </p:stCondLst>
                                  <p:childTnLst>
                                    <p:cmd type="call" cmd="playFrom(0.0)">
                                      <p:cBhvr>
                                        <p:cTn id="41" dur="3448" fill="hold"/>
                                        <p:tgtEl>
                                          <p:spTgt spid="27"/>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CEE8D3E-44AC-4060-8338-D2559EBD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79E2B67F-6472-499C-8838-75C61F51DC8D}"/>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2D058BC9-9E7A-439C-805A-CB12D3A7B70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E02202EC-3689-466E-AB1B-06B13F91D053}"/>
                </a:ext>
              </a:extLst>
            </p:cNvPr>
            <p:cNvSpPr txBox="1"/>
            <p:nvPr/>
          </p:nvSpPr>
          <p:spPr>
            <a:xfrm>
              <a:off x="1354790" y="817185"/>
              <a:ext cx="9618135" cy="1571227"/>
            </a:xfrm>
            <a:prstGeom prst="rect">
              <a:avLst/>
            </a:prstGeom>
            <a:noFill/>
          </p:spPr>
          <p:txBody>
            <a:bodyPr wrap="square" rtlCol="0">
              <a:spAutoFit/>
            </a:bodyPr>
            <a:lstStyle/>
            <a:p>
              <a:pPr lvl="0">
                <a:defRPr/>
              </a:pPr>
              <a:r>
                <a:rPr lang="en-US" sz="4200" b="1">
                  <a:latin typeface="Cambria" panose="02040503050406030204" pitchFamily="18" charset="0"/>
                  <a:ea typeface="Cambria" panose="02040503050406030204" pitchFamily="18" charset="0"/>
                </a:rPr>
                <a:t>Trong quá trình </a:t>
              </a:r>
              <a:r>
                <a:rPr lang="en-US" sz="4200" b="1" smtClean="0">
                  <a:latin typeface="Cambria" panose="02040503050406030204" pitchFamily="18" charset="0"/>
                  <a:ea typeface="Cambria" panose="02040503050406030204" pitchFamily="18" charset="0"/>
                </a:rPr>
                <a:t>quang hợp, </a:t>
              </a:r>
              <a:r>
                <a:rPr lang="en-US" sz="4200" b="1">
                  <a:latin typeface="Cambria" panose="02040503050406030204" pitchFamily="18" charset="0"/>
                  <a:ea typeface="Cambria" panose="02040503050406030204" pitchFamily="18" charset="0"/>
                </a:rPr>
                <a:t>thực vật hấp thụ khí ....(1)..... và thải ra khí ......(2)......</a:t>
              </a:r>
              <a:endParaRPr lang="en-US" sz="42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82636D78-8BCE-4454-813C-2B92820D6B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1653" y="5642422"/>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1B43E0-ED2A-4A07-96B0-DBB9B2E4A650}"/>
              </a:ext>
            </a:extLst>
          </p:cNvPr>
          <p:cNvGrpSpPr/>
          <p:nvPr/>
        </p:nvGrpSpPr>
        <p:grpSpPr>
          <a:xfrm>
            <a:off x="20249" y="1968026"/>
            <a:ext cx="5623783" cy="2164548"/>
            <a:chOff x="1553733" y="2103049"/>
            <a:chExt cx="7530714" cy="1712249"/>
          </a:xfrm>
        </p:grpSpPr>
        <p:pic>
          <p:nvPicPr>
            <p:cNvPr id="8" name="Picture 7" descr="1456.png">
              <a:extLst>
                <a:ext uri="{FF2B5EF4-FFF2-40B4-BE49-F238E27FC236}">
                  <a16:creationId xmlns:a16="http://schemas.microsoft.com/office/drawing/2014/main" id="{CB5DFE54-DD10-4781-8989-A2D072193546}"/>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46884CA4-8823-41C4-BA72-E248AC15656B}"/>
                </a:ext>
              </a:extLst>
            </p:cNvPr>
            <p:cNvSpPr txBox="1"/>
            <p:nvPr/>
          </p:nvSpPr>
          <p:spPr>
            <a:xfrm>
              <a:off x="3517599" y="2983716"/>
              <a:ext cx="5221115" cy="559968"/>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p>
          </p:txBody>
        </p:sp>
        <p:pic>
          <p:nvPicPr>
            <p:cNvPr id="10" name="Picture 9" descr="Shape&#10;&#10;Description automatically generated">
              <a:extLst>
                <a:ext uri="{FF2B5EF4-FFF2-40B4-BE49-F238E27FC236}">
                  <a16:creationId xmlns:a16="http://schemas.microsoft.com/office/drawing/2014/main" id="{927C1759-FCF3-44D9-8825-18357BCFA00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F41A3654-46AD-4211-BF10-A0558E859F18}"/>
              </a:ext>
            </a:extLst>
          </p:cNvPr>
          <p:cNvGrpSpPr/>
          <p:nvPr/>
        </p:nvGrpSpPr>
        <p:grpSpPr>
          <a:xfrm>
            <a:off x="450259" y="4336650"/>
            <a:ext cx="5116885" cy="1891969"/>
            <a:chOff x="2373128" y="2324752"/>
            <a:chExt cx="6711319" cy="1498617"/>
          </a:xfrm>
        </p:grpSpPr>
        <p:pic>
          <p:nvPicPr>
            <p:cNvPr id="12" name="Picture 11" descr="1456.png">
              <a:extLst>
                <a:ext uri="{FF2B5EF4-FFF2-40B4-BE49-F238E27FC236}">
                  <a16:creationId xmlns:a16="http://schemas.microsoft.com/office/drawing/2014/main" id="{62974ECD-07CB-467F-ACFE-DB506057607B}"/>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D57DD97E-BDFE-4DFD-80A7-F11E9F4453F1}"/>
                </a:ext>
              </a:extLst>
            </p:cNvPr>
            <p:cNvSpPr txBox="1"/>
            <p:nvPr/>
          </p:nvSpPr>
          <p:spPr>
            <a:xfrm>
              <a:off x="3875002" y="2962357"/>
              <a:ext cx="5046661" cy="609469"/>
            </a:xfrm>
            <a:prstGeom prst="rect">
              <a:avLst/>
            </a:prstGeom>
            <a:noFill/>
            <a:ln w="28575">
              <a:solidFill>
                <a:srgbClr val="003333"/>
              </a:solidFill>
              <a:prstDash val="lgDash"/>
            </a:ln>
          </p:spPr>
          <p:txBody>
            <a:bodyPr wrap="square" rtlCol="0">
              <a:spAutoFit/>
            </a:bodyPr>
            <a:lstStyle/>
            <a:p>
              <a:pPr lvl="0" algn="ctr">
                <a:defRPr/>
              </a:pPr>
              <a:r>
                <a:rPr lang="en-US" sz="44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Ni-tơ, ô-xi</a:t>
              </a:r>
            </a:p>
          </p:txBody>
        </p:sp>
        <p:pic>
          <p:nvPicPr>
            <p:cNvPr id="14" name="Picture 13" descr="Shape&#10;&#10;Description automatically generated">
              <a:extLst>
                <a:ext uri="{FF2B5EF4-FFF2-40B4-BE49-F238E27FC236}">
                  <a16:creationId xmlns:a16="http://schemas.microsoft.com/office/drawing/2014/main" id="{3276B8CE-6B8E-48DF-839B-A124D12EEDC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F33BF6C7-6B21-47FF-819D-CF424A78F963}"/>
              </a:ext>
            </a:extLst>
          </p:cNvPr>
          <p:cNvGrpSpPr/>
          <p:nvPr/>
        </p:nvGrpSpPr>
        <p:grpSpPr>
          <a:xfrm>
            <a:off x="6527312" y="2452350"/>
            <a:ext cx="5027757" cy="1943941"/>
            <a:chOff x="2351861" y="2483491"/>
            <a:chExt cx="6732586" cy="1540837"/>
          </a:xfrm>
        </p:grpSpPr>
        <p:pic>
          <p:nvPicPr>
            <p:cNvPr id="16" name="Picture 15" descr="1456.png">
              <a:extLst>
                <a:ext uri="{FF2B5EF4-FFF2-40B4-BE49-F238E27FC236}">
                  <a16:creationId xmlns:a16="http://schemas.microsoft.com/office/drawing/2014/main" id="{C7BA4E7C-EE71-43F3-9BDA-029A7779D278}"/>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41607BB-7CE0-40D4-95F9-872A20216007}"/>
                </a:ext>
              </a:extLst>
            </p:cNvPr>
            <p:cNvSpPr txBox="1"/>
            <p:nvPr/>
          </p:nvSpPr>
          <p:spPr>
            <a:xfrm>
              <a:off x="3695437" y="2920750"/>
              <a:ext cx="5291900" cy="561096"/>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8" name="Picture 17" descr="Shape&#10;&#10;Description automatically generated">
              <a:extLst>
                <a:ext uri="{FF2B5EF4-FFF2-40B4-BE49-F238E27FC236}">
                  <a16:creationId xmlns:a16="http://schemas.microsoft.com/office/drawing/2014/main" id="{3A83156E-E0AF-4F1E-95A1-C9386A880B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4D7D8D0B-5EB3-4D60-BF94-BA410615D43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2932" y="2358936"/>
            <a:ext cx="1113960" cy="950148"/>
          </a:xfrm>
          <a:prstGeom prst="rect">
            <a:avLst/>
          </a:prstGeom>
        </p:spPr>
      </p:pic>
      <p:pic>
        <p:nvPicPr>
          <p:cNvPr id="20" name="Picture 19">
            <a:extLst>
              <a:ext uri="{FF2B5EF4-FFF2-40B4-BE49-F238E27FC236}">
                <a16:creationId xmlns:a16="http://schemas.microsoft.com/office/drawing/2014/main" id="{9FA03467-2DFA-4832-9F04-4655641666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79055" y="2475894"/>
            <a:ext cx="884340" cy="878445"/>
          </a:xfrm>
          <a:prstGeom prst="rect">
            <a:avLst/>
          </a:prstGeom>
        </p:spPr>
      </p:pic>
      <p:grpSp>
        <p:nvGrpSpPr>
          <p:cNvPr id="21" name="Group 20">
            <a:extLst>
              <a:ext uri="{FF2B5EF4-FFF2-40B4-BE49-F238E27FC236}">
                <a16:creationId xmlns:a16="http://schemas.microsoft.com/office/drawing/2014/main" id="{58C847CC-6113-4F68-A2B9-D0FCD3BAE129}"/>
              </a:ext>
            </a:extLst>
          </p:cNvPr>
          <p:cNvGrpSpPr/>
          <p:nvPr/>
        </p:nvGrpSpPr>
        <p:grpSpPr>
          <a:xfrm>
            <a:off x="6532917" y="4551491"/>
            <a:ext cx="5105399" cy="1886454"/>
            <a:chOff x="2388193" y="2525841"/>
            <a:chExt cx="6696254" cy="1498617"/>
          </a:xfrm>
        </p:grpSpPr>
        <p:pic>
          <p:nvPicPr>
            <p:cNvPr id="22" name="Picture 21" descr="1456.png">
              <a:extLst>
                <a:ext uri="{FF2B5EF4-FFF2-40B4-BE49-F238E27FC236}">
                  <a16:creationId xmlns:a16="http://schemas.microsoft.com/office/drawing/2014/main" id="{F72189B8-4AAE-4CC4-8174-6B89CFF4C8ED}"/>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DDCA6241-852C-47C9-BBBD-3A5E12B28065}"/>
                </a:ext>
              </a:extLst>
            </p:cNvPr>
            <p:cNvSpPr txBox="1"/>
            <p:nvPr/>
          </p:nvSpPr>
          <p:spPr>
            <a:xfrm>
              <a:off x="3794008" y="3009308"/>
              <a:ext cx="5181252" cy="562351"/>
            </a:xfrm>
            <a:prstGeom prst="rect">
              <a:avLst/>
            </a:prstGeom>
            <a:noFill/>
            <a:ln w="28575">
              <a:solidFill>
                <a:srgbClr val="003333"/>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p>
          </p:txBody>
        </p:sp>
        <p:pic>
          <p:nvPicPr>
            <p:cNvPr id="24" name="Picture 23" descr="Shape&#10;&#10;Description automatically generated">
              <a:extLst>
                <a:ext uri="{FF2B5EF4-FFF2-40B4-BE49-F238E27FC236}">
                  <a16:creationId xmlns:a16="http://schemas.microsoft.com/office/drawing/2014/main" id="{7FE7942A-E9A5-4FC2-A908-A1FACD15554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4A3B2444-DA93-45F5-9BAB-09344250AB7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30401" y="4426664"/>
            <a:ext cx="889022" cy="883095"/>
          </a:xfrm>
          <a:prstGeom prst="rect">
            <a:avLst/>
          </a:prstGeom>
        </p:spPr>
      </p:pic>
      <p:pic>
        <p:nvPicPr>
          <p:cNvPr id="26" name="Picture 25">
            <a:extLst>
              <a:ext uri="{FF2B5EF4-FFF2-40B4-BE49-F238E27FC236}">
                <a16:creationId xmlns:a16="http://schemas.microsoft.com/office/drawing/2014/main" id="{A0E14A93-B2D4-447C-825B-F17BE5E0B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50439" y="4245885"/>
            <a:ext cx="1001390" cy="994715"/>
          </a:xfrm>
          <a:prstGeom prst="rect">
            <a:avLst/>
          </a:prstGeom>
        </p:spPr>
      </p:pic>
      <p:pic>
        <p:nvPicPr>
          <p:cNvPr id="27" name="Tieng-tinh-tinh-www_tiengdong_com">
            <a:hlinkClick r:id="" action="ppaction://media"/>
            <a:extLst>
              <a:ext uri="{FF2B5EF4-FFF2-40B4-BE49-F238E27FC236}">
                <a16:creationId xmlns:a16="http://schemas.microsoft.com/office/drawing/2014/main" id="{EBEF5E06-5DD8-4578-8511-2503C6756FD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05562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3448" fill="hold"/>
                                        <p:tgtEl>
                                          <p:spTgt spid="27"/>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8A36FF3-15A0-47BF-B299-18E8DD84D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A5C0759A-8547-434D-AB65-BAC7C0A599BB}"/>
              </a:ext>
            </a:extLst>
          </p:cNvPr>
          <p:cNvGrpSpPr/>
          <p:nvPr/>
        </p:nvGrpSpPr>
        <p:grpSpPr>
          <a:xfrm>
            <a:off x="-734068" y="-42958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68E610FB-5337-4E78-8FAB-5C921B0D116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B8A5B9F-02F0-491A-9DB0-2D73A4265A49}"/>
                </a:ext>
              </a:extLst>
            </p:cNvPr>
            <p:cNvSpPr txBox="1"/>
            <p:nvPr/>
          </p:nvSpPr>
          <p:spPr>
            <a:xfrm>
              <a:off x="1588793" y="907389"/>
              <a:ext cx="8647561" cy="1641059"/>
            </a:xfrm>
            <a:prstGeom prst="rect">
              <a:avLst/>
            </a:prstGeom>
            <a:noFill/>
          </p:spPr>
          <p:txBody>
            <a:bodyPr wrap="square" rtlCol="0">
              <a:spAutoFit/>
            </a:bodyPr>
            <a:lstStyle/>
            <a:p>
              <a:pPr lvl="0" algn="ctr">
                <a:defRPr/>
              </a:pPr>
              <a:r>
                <a:rPr lang="en-US" sz="4400" b="1" noProof="0" smtClean="0">
                  <a:latin typeface="Cambria" panose="02040503050406030204" pitchFamily="18" charset="0"/>
                  <a:ea typeface="Cambria" panose="02040503050406030204" pitchFamily="18" charset="0"/>
                </a:rPr>
                <a:t>Quá trình quang hợp ở thực vật diễn ra vào thời gian nào?</a:t>
              </a:r>
              <a:endParaRPr kumimoji="0" lang="en-US" sz="138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6" action="ppaction://hlinksldjump"/>
            <a:extLst>
              <a:ext uri="{FF2B5EF4-FFF2-40B4-BE49-F238E27FC236}">
                <a16:creationId xmlns:a16="http://schemas.microsoft.com/office/drawing/2014/main" id="{1EEABC39-E2B8-49DD-B637-5337D3FFD0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8762" y="5620458"/>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21F43F2-C00C-4E5A-A754-80B0D8D81EDA}"/>
              </a:ext>
            </a:extLst>
          </p:cNvPr>
          <p:cNvGrpSpPr/>
          <p:nvPr/>
        </p:nvGrpSpPr>
        <p:grpSpPr>
          <a:xfrm>
            <a:off x="20249" y="1886552"/>
            <a:ext cx="5623783" cy="2130055"/>
            <a:chOff x="1553733" y="2103049"/>
            <a:chExt cx="7530714" cy="1712249"/>
          </a:xfrm>
        </p:grpSpPr>
        <p:pic>
          <p:nvPicPr>
            <p:cNvPr id="8" name="Picture 7" descr="1456.png">
              <a:extLst>
                <a:ext uri="{FF2B5EF4-FFF2-40B4-BE49-F238E27FC236}">
                  <a16:creationId xmlns:a16="http://schemas.microsoft.com/office/drawing/2014/main" id="{177FC019-019B-4A4B-A80B-0CAA67B176BE}"/>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EDD87C7-E5B7-4480-8F5A-78F105AED5C7}"/>
                </a:ext>
              </a:extLst>
            </p:cNvPr>
            <p:cNvSpPr txBox="1"/>
            <p:nvPr/>
          </p:nvSpPr>
          <p:spPr>
            <a:xfrm>
              <a:off x="3705170" y="2933611"/>
              <a:ext cx="5221115" cy="66799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ngày</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F355097C-F2D8-4BF9-B6A7-75841F7C7D9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3F6159FF-8675-4222-90AD-A988463A4E3C}"/>
              </a:ext>
            </a:extLst>
          </p:cNvPr>
          <p:cNvGrpSpPr/>
          <p:nvPr/>
        </p:nvGrpSpPr>
        <p:grpSpPr>
          <a:xfrm>
            <a:off x="450259" y="4016607"/>
            <a:ext cx="5116885" cy="2073163"/>
            <a:chOff x="2373128" y="2324752"/>
            <a:chExt cx="6711319" cy="1498617"/>
          </a:xfrm>
        </p:grpSpPr>
        <p:pic>
          <p:nvPicPr>
            <p:cNvPr id="12" name="Picture 11" descr="1456.png">
              <a:extLst>
                <a:ext uri="{FF2B5EF4-FFF2-40B4-BE49-F238E27FC236}">
                  <a16:creationId xmlns:a16="http://schemas.microsoft.com/office/drawing/2014/main" id="{02BB80F2-BC1E-4D79-8E10-1EB0BD621CD8}"/>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83FB41DC-D9BC-4FFC-BEA9-F979FA5931AF}"/>
                </a:ext>
              </a:extLst>
            </p:cNvPr>
            <p:cNvSpPr txBox="1"/>
            <p:nvPr/>
          </p:nvSpPr>
          <p:spPr>
            <a:xfrm>
              <a:off x="3958181" y="2987562"/>
              <a:ext cx="5046661" cy="60069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Buổi sáng</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6BB1A939-B096-464C-8CFE-7067F5941D9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B191A936-8ABC-49D9-BED2-1F99BC449B03}"/>
              </a:ext>
            </a:extLst>
          </p:cNvPr>
          <p:cNvGrpSpPr/>
          <p:nvPr/>
        </p:nvGrpSpPr>
        <p:grpSpPr>
          <a:xfrm>
            <a:off x="6574119" y="2405491"/>
            <a:ext cx="5027757" cy="1910909"/>
            <a:chOff x="2351861" y="2483491"/>
            <a:chExt cx="6732586" cy="1540837"/>
          </a:xfrm>
        </p:grpSpPr>
        <p:pic>
          <p:nvPicPr>
            <p:cNvPr id="16" name="Picture 15" descr="1456.png">
              <a:extLst>
                <a:ext uri="{FF2B5EF4-FFF2-40B4-BE49-F238E27FC236}">
                  <a16:creationId xmlns:a16="http://schemas.microsoft.com/office/drawing/2014/main" id="{1E184B9F-42C4-4CA1-A032-1D335992C053}"/>
                </a:ext>
              </a:extLst>
            </p:cNvPr>
            <p:cNvPicPr>
              <a:picLocks noChangeAspect="1"/>
            </p:cNvPicPr>
            <p:nvPr/>
          </p:nvPicPr>
          <p:blipFill>
            <a:blip r:embed="rId8" cstate="print">
              <a:duotone>
                <a:prstClr val="black"/>
                <a:srgbClr val="A4CA88">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C1DF8335-339B-4C3F-99B9-D39A05405CAD}"/>
                </a:ext>
              </a:extLst>
            </p:cNvPr>
            <p:cNvSpPr txBox="1"/>
            <p:nvPr/>
          </p:nvSpPr>
          <p:spPr>
            <a:xfrm>
              <a:off x="3641907" y="2845248"/>
              <a:ext cx="5291900" cy="670064"/>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30261212-149E-4B5C-B601-B3A157193E4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D85199B-4DC1-4E55-BED4-4DEF42FB2A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3775" y="2265299"/>
            <a:ext cx="1153064" cy="983502"/>
          </a:xfrm>
          <a:prstGeom prst="rect">
            <a:avLst/>
          </a:prstGeom>
        </p:spPr>
      </p:pic>
      <p:pic>
        <p:nvPicPr>
          <p:cNvPr id="20" name="Picture 19">
            <a:extLst>
              <a:ext uri="{FF2B5EF4-FFF2-40B4-BE49-F238E27FC236}">
                <a16:creationId xmlns:a16="http://schemas.microsoft.com/office/drawing/2014/main" id="{8EBC8792-1784-4CC9-82D4-67567E187E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03310" y="4188870"/>
            <a:ext cx="790905" cy="785632"/>
          </a:xfrm>
          <a:prstGeom prst="rect">
            <a:avLst/>
          </a:prstGeom>
        </p:spPr>
      </p:pic>
      <p:grpSp>
        <p:nvGrpSpPr>
          <p:cNvPr id="21" name="Group 20">
            <a:extLst>
              <a:ext uri="{FF2B5EF4-FFF2-40B4-BE49-F238E27FC236}">
                <a16:creationId xmlns:a16="http://schemas.microsoft.com/office/drawing/2014/main" id="{1782C63E-5F9D-430B-A17A-C356E7C87A06}"/>
              </a:ext>
            </a:extLst>
          </p:cNvPr>
          <p:cNvGrpSpPr/>
          <p:nvPr/>
        </p:nvGrpSpPr>
        <p:grpSpPr>
          <a:xfrm>
            <a:off x="6532917" y="4349134"/>
            <a:ext cx="5000625" cy="1861583"/>
            <a:chOff x="2388193" y="2525841"/>
            <a:chExt cx="6696254" cy="1498617"/>
          </a:xfrm>
        </p:grpSpPr>
        <p:pic>
          <p:nvPicPr>
            <p:cNvPr id="22" name="Picture 21" descr="1456.png">
              <a:extLst>
                <a:ext uri="{FF2B5EF4-FFF2-40B4-BE49-F238E27FC236}">
                  <a16:creationId xmlns:a16="http://schemas.microsoft.com/office/drawing/2014/main" id="{F2FF86D8-A7FD-424B-9250-5BD3EA8CAC1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A4D68CAD-7309-4316-B9EF-D4214E974AE6}"/>
                </a:ext>
              </a:extLst>
            </p:cNvPr>
            <p:cNvSpPr txBox="1"/>
            <p:nvPr/>
          </p:nvSpPr>
          <p:spPr>
            <a:xfrm>
              <a:off x="3440611" y="2597544"/>
              <a:ext cx="5181253" cy="12636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ngày và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CEDC3F41-DD42-4D57-865F-CA1460371F6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527E9E55-8021-4E57-9F3D-7F48FBB2A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95096" y="2383006"/>
            <a:ext cx="823312" cy="817823"/>
          </a:xfrm>
          <a:prstGeom prst="rect">
            <a:avLst/>
          </a:prstGeom>
        </p:spPr>
      </p:pic>
      <p:pic>
        <p:nvPicPr>
          <p:cNvPr id="26" name="Picture 25">
            <a:extLst>
              <a:ext uri="{FF2B5EF4-FFF2-40B4-BE49-F238E27FC236}">
                <a16:creationId xmlns:a16="http://schemas.microsoft.com/office/drawing/2014/main" id="{6D41C4BE-2958-468C-884B-7E99A576C89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87658" y="4336536"/>
            <a:ext cx="841720" cy="836109"/>
          </a:xfrm>
          <a:prstGeom prst="rect">
            <a:avLst/>
          </a:prstGeom>
        </p:spPr>
      </p:pic>
    </p:spTree>
    <p:extLst>
      <p:ext uri="{BB962C8B-B14F-4D97-AF65-F5344CB8AC3E}">
        <p14:creationId xmlns:p14="http://schemas.microsoft.com/office/powerpoint/2010/main" val="74557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subTnLst>
                                    <p:audio>
                                      <p:cMediaNode>
                                        <p:cTn display="0" masterRel="sameClick">
                                          <p:stCondLst>
                                            <p:cond evt="begin" delay="0">
                                              <p:tn val="5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EC684EF-E7D3-4138-8CAE-10294CA85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8EF781D7-4399-42CA-9CF2-7EED540F74D8}"/>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FD54D2D6-9118-4A93-84C6-913FEA3CDC49}"/>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E42871E-B4BF-408B-BCC7-01D491F84604}"/>
                </a:ext>
              </a:extLst>
            </p:cNvPr>
            <p:cNvSpPr txBox="1"/>
            <p:nvPr/>
          </p:nvSpPr>
          <p:spPr>
            <a:xfrm>
              <a:off x="1787402" y="707047"/>
              <a:ext cx="8558361" cy="1780723"/>
            </a:xfrm>
            <a:prstGeom prst="rect">
              <a:avLst/>
            </a:prstGeom>
            <a:noFill/>
          </p:spPr>
          <p:txBody>
            <a:bodyPr wrap="square" rtlCol="0">
              <a:spAutoFit/>
            </a:bodyPr>
            <a:lstStyle/>
            <a:p>
              <a:pPr lvl="0" algn="ctr">
                <a:defRPr/>
              </a:pPr>
              <a:r>
                <a:rPr lang="en-US" sz="4800" b="1">
                  <a:latin typeface="Cambria" panose="02040503050406030204" pitchFamily="18" charset="0"/>
                  <a:ea typeface="Cambria" panose="02040503050406030204" pitchFamily="18" charset="0"/>
                </a:rPr>
                <a:t>Hô hấp diễn ra ở bộ phận nào của thực vật?</a:t>
              </a:r>
              <a:endParaRPr lang="en-US" sz="131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B824DDD0-B5DF-4251-A329-EE95EF1D67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017" y="5655323"/>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53CD31-D749-414B-8CDD-FB8475E732D1}"/>
              </a:ext>
            </a:extLst>
          </p:cNvPr>
          <p:cNvGrpSpPr/>
          <p:nvPr/>
        </p:nvGrpSpPr>
        <p:grpSpPr>
          <a:xfrm>
            <a:off x="20249" y="2141232"/>
            <a:ext cx="5623783" cy="2131584"/>
            <a:chOff x="1553733" y="2103049"/>
            <a:chExt cx="7530714" cy="1712249"/>
          </a:xfrm>
        </p:grpSpPr>
        <p:pic>
          <p:nvPicPr>
            <p:cNvPr id="8" name="Picture 7" descr="1456.png">
              <a:extLst>
                <a:ext uri="{FF2B5EF4-FFF2-40B4-BE49-F238E27FC236}">
                  <a16:creationId xmlns:a16="http://schemas.microsoft.com/office/drawing/2014/main" id="{5C808DCC-F655-4B14-B148-07683165EE40}"/>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77692D5-9114-4ADE-A3EB-D4D4A09B63DD}"/>
                </a:ext>
              </a:extLst>
            </p:cNvPr>
            <p:cNvSpPr txBox="1"/>
            <p:nvPr/>
          </p:nvSpPr>
          <p:spPr>
            <a:xfrm>
              <a:off x="3692900" y="2888160"/>
              <a:ext cx="5221115" cy="66751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110F158C-ED24-482F-A92F-848ACFABDCB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D17C265E-EE51-4F21-B351-77D09271280A}"/>
              </a:ext>
            </a:extLst>
          </p:cNvPr>
          <p:cNvGrpSpPr/>
          <p:nvPr/>
        </p:nvGrpSpPr>
        <p:grpSpPr>
          <a:xfrm>
            <a:off x="450259" y="4336650"/>
            <a:ext cx="5116885" cy="1918193"/>
            <a:chOff x="2373128" y="2324752"/>
            <a:chExt cx="6711319" cy="1498617"/>
          </a:xfrm>
        </p:grpSpPr>
        <p:pic>
          <p:nvPicPr>
            <p:cNvPr id="12" name="Picture 11" descr="1456.png">
              <a:extLst>
                <a:ext uri="{FF2B5EF4-FFF2-40B4-BE49-F238E27FC236}">
                  <a16:creationId xmlns:a16="http://schemas.microsoft.com/office/drawing/2014/main" id="{3A8FFABA-9219-4C70-A853-58E0B63126C7}"/>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E40A610-6E46-4C80-B688-4E4E3B50F769}"/>
                </a:ext>
              </a:extLst>
            </p:cNvPr>
            <p:cNvSpPr txBox="1"/>
            <p:nvPr/>
          </p:nvSpPr>
          <p:spPr>
            <a:xfrm>
              <a:off x="3959551" y="2924810"/>
              <a:ext cx="5046661" cy="64922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Rễ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9C33CC44-4B9B-4629-A7ED-4ED9883DF5E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4DD7C054-B434-4DE4-B004-7360C6AFAFC7}"/>
              </a:ext>
            </a:extLst>
          </p:cNvPr>
          <p:cNvGrpSpPr/>
          <p:nvPr/>
        </p:nvGrpSpPr>
        <p:grpSpPr>
          <a:xfrm>
            <a:off x="6505785" y="2585183"/>
            <a:ext cx="5027757" cy="1941642"/>
            <a:chOff x="2351861" y="2483491"/>
            <a:chExt cx="6732586" cy="1540837"/>
          </a:xfrm>
        </p:grpSpPr>
        <p:pic>
          <p:nvPicPr>
            <p:cNvPr id="16" name="Picture 15" descr="1456.png">
              <a:extLst>
                <a:ext uri="{FF2B5EF4-FFF2-40B4-BE49-F238E27FC236}">
                  <a16:creationId xmlns:a16="http://schemas.microsoft.com/office/drawing/2014/main" id="{F72F974A-A8BB-4F6E-8B34-F7DAA4C1D0FB}"/>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37E269B1-2C86-4318-A9D4-BD3ABC56279A}"/>
                </a:ext>
              </a:extLst>
            </p:cNvPr>
            <p:cNvSpPr txBox="1"/>
            <p:nvPr/>
          </p:nvSpPr>
          <p:spPr>
            <a:xfrm>
              <a:off x="3687856" y="2919384"/>
              <a:ext cx="5291900" cy="659458"/>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Thân</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2142A222-B85D-4139-AD2F-7EAAF767C3F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786EB0C-9133-43E4-9CE7-3BEE36EFF8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94836" y="2677354"/>
            <a:ext cx="730945" cy="726072"/>
          </a:xfrm>
          <a:prstGeom prst="rect">
            <a:avLst/>
          </a:prstGeom>
        </p:spPr>
      </p:pic>
      <p:grpSp>
        <p:nvGrpSpPr>
          <p:cNvPr id="20" name="Group 19">
            <a:extLst>
              <a:ext uri="{FF2B5EF4-FFF2-40B4-BE49-F238E27FC236}">
                <a16:creationId xmlns:a16="http://schemas.microsoft.com/office/drawing/2014/main" id="{96CCC159-B7C6-41D8-9073-F0671BEB1FC4}"/>
              </a:ext>
            </a:extLst>
          </p:cNvPr>
          <p:cNvGrpSpPr/>
          <p:nvPr/>
        </p:nvGrpSpPr>
        <p:grpSpPr>
          <a:xfrm>
            <a:off x="6519350" y="4612261"/>
            <a:ext cx="5027757" cy="1817888"/>
            <a:chOff x="2388193" y="2525841"/>
            <a:chExt cx="6696254" cy="1498617"/>
          </a:xfrm>
        </p:grpSpPr>
        <p:pic>
          <p:nvPicPr>
            <p:cNvPr id="21" name="Picture 20" descr="1456.png">
              <a:extLst>
                <a:ext uri="{FF2B5EF4-FFF2-40B4-BE49-F238E27FC236}">
                  <a16:creationId xmlns:a16="http://schemas.microsoft.com/office/drawing/2014/main" id="{BD973975-8904-44DB-A221-65104AA84491}"/>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82B67C5A-EE29-4A03-B83C-BDC3FE3499DE}"/>
                </a:ext>
              </a:extLst>
            </p:cNvPr>
            <p:cNvSpPr txBox="1"/>
            <p:nvPr/>
          </p:nvSpPr>
          <p:spPr>
            <a:xfrm>
              <a:off x="3803455" y="2892302"/>
              <a:ext cx="5181252" cy="685051"/>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 A, B, C</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3" name="Picture 22" descr="Shape&#10;&#10;Description automatically generated">
              <a:extLst>
                <a:ext uri="{FF2B5EF4-FFF2-40B4-BE49-F238E27FC236}">
                  <a16:creationId xmlns:a16="http://schemas.microsoft.com/office/drawing/2014/main" id="{95892922-F627-4A88-BE23-CFDBB8C20BD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4" name="Picture 23">
            <a:extLst>
              <a:ext uri="{FF2B5EF4-FFF2-40B4-BE49-F238E27FC236}">
                <a16:creationId xmlns:a16="http://schemas.microsoft.com/office/drawing/2014/main" id="{1F4AAE98-3A7D-4796-8D79-6831BA6275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40941" y="2735479"/>
            <a:ext cx="719727" cy="714929"/>
          </a:xfrm>
          <a:prstGeom prst="rect">
            <a:avLst/>
          </a:prstGeom>
        </p:spPr>
      </p:pic>
      <p:pic>
        <p:nvPicPr>
          <p:cNvPr id="25" name="Picture 24">
            <a:extLst>
              <a:ext uri="{FF2B5EF4-FFF2-40B4-BE49-F238E27FC236}">
                <a16:creationId xmlns:a16="http://schemas.microsoft.com/office/drawing/2014/main" id="{DF7F3A78-CD42-4160-B7B0-A039513391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9574" y="4612261"/>
            <a:ext cx="777894" cy="772708"/>
          </a:xfrm>
          <a:prstGeom prst="rect">
            <a:avLst/>
          </a:prstGeom>
        </p:spPr>
      </p:pic>
      <p:pic>
        <p:nvPicPr>
          <p:cNvPr id="26" name="Tieng-tinh-tinh-www_tiengdong_com">
            <a:hlinkClick r:id="" action="ppaction://media"/>
            <a:extLst>
              <a:ext uri="{FF2B5EF4-FFF2-40B4-BE49-F238E27FC236}">
                <a16:creationId xmlns:a16="http://schemas.microsoft.com/office/drawing/2014/main" id="{95CF4C84-0867-49C8-AD40-B72A55C9DEF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78233" y="4423772"/>
            <a:ext cx="829865" cy="829865"/>
          </a:xfrm>
          <a:prstGeom prst="rect">
            <a:avLst/>
          </a:prstGeom>
        </p:spPr>
      </p:pic>
      <p:pic>
        <p:nvPicPr>
          <p:cNvPr id="27" name="Picture 26">
            <a:extLst>
              <a:ext uri="{FF2B5EF4-FFF2-40B4-BE49-F238E27FC236}">
                <a16:creationId xmlns:a16="http://schemas.microsoft.com/office/drawing/2014/main" id="{9D11CA28-39DD-4DC2-8EB8-3219BB947EE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39621" y="4485087"/>
            <a:ext cx="1055027" cy="899882"/>
          </a:xfrm>
          <a:prstGeom prst="rect">
            <a:avLst/>
          </a:prstGeom>
        </p:spPr>
      </p:pic>
    </p:spTree>
    <p:extLst>
      <p:ext uri="{BB962C8B-B14F-4D97-AF65-F5344CB8AC3E}">
        <p14:creationId xmlns:p14="http://schemas.microsoft.com/office/powerpoint/2010/main" val="403631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1" presetClass="mediacall" presetSubtype="0" fill="hold" nodeType="withEffect">
                                  <p:stCondLst>
                                    <p:cond delay="0"/>
                                  </p:stCondLst>
                                  <p:childTnLst>
                                    <p:cmd type="call" cmd="playFrom(0.0)">
                                      <p:cBhvr>
                                        <p:cTn id="57" dur="3448" fill="hold"/>
                                        <p:tgtEl>
                                          <p:spTgt spid="26"/>
                                        </p:tgtEl>
                                      </p:cBhvr>
                                    </p:cmd>
                                  </p:childTnLst>
                                </p:cTn>
                              </p:par>
                            </p:childTnLst>
                          </p:cTn>
                        </p:par>
                      </p:childTnLst>
                    </p:cTn>
                  </p:par>
                </p:childTnLst>
              </p:cTn>
              <p:nextCondLst>
                <p:cond evt="onClick" delay="0">
                  <p:tgtEl>
                    <p:spTgt spid="20"/>
                  </p:tgtEl>
                </p:cond>
              </p:nextCondLst>
            </p:seq>
            <p:audio>
              <p:cMediaNode vol="80000">
                <p:cTn id="58"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757</Words>
  <Application>Microsoft Office PowerPoint</Application>
  <PresentationFormat>Widescreen</PresentationFormat>
  <Paragraphs>69</Paragraphs>
  <Slides>30</Slides>
  <Notes>0</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30</vt:i4>
      </vt:variant>
    </vt:vector>
  </HeadingPairs>
  <TitlesOfParts>
    <vt:vector size="46" baseType="lpstr">
      <vt:lpstr>#9Slide03 SVNCintra</vt:lpstr>
      <vt:lpstr>#9Slide05 Angelline</vt:lpstr>
      <vt:lpstr>#9Slide07 HoneyCream</vt:lpstr>
      <vt:lpstr>Arial</vt:lpstr>
      <vt:lpstr>Calibri</vt:lpstr>
      <vt:lpstr>Calibri Light</vt:lpstr>
      <vt:lpstr>Cambria</vt:lpstr>
      <vt:lpstr>等线</vt:lpstr>
      <vt:lpstr>Times New Roman</vt:lpstr>
      <vt:lpstr>思源黑体 CN</vt:lpstr>
      <vt:lpstr>1_Office Theme</vt:lpstr>
      <vt:lpstr>2_Office Theme</vt:lpstr>
      <vt:lpstr>3_Office Theme</vt:lpstr>
      <vt:lpstr>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43</cp:revision>
  <dcterms:created xsi:type="dcterms:W3CDTF">2023-10-30T15:46:34Z</dcterms:created>
  <dcterms:modified xsi:type="dcterms:W3CDTF">2023-12-08T05:54:13Z</dcterms:modified>
</cp:coreProperties>
</file>