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60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74" r:id="rId11"/>
    <p:sldId id="276" r:id="rId12"/>
    <p:sldId id="284" r:id="rId13"/>
    <p:sldId id="285" r:id="rId14"/>
    <p:sldId id="286" r:id="rId15"/>
    <p:sldId id="287" r:id="rId16"/>
    <p:sldId id="259" r:id="rId17"/>
    <p:sldId id="257" r:id="rId18"/>
  </p:sldIdLst>
  <p:sldSz cx="12192000" cy="6858000"/>
  <p:notesSz cx="7104063" cy="10234613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EAB200"/>
    <a:srgbClr val="009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787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719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719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506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719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555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1.wmf"/><Relationship Id="rId9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8.png"/><Relationship Id="rId5" Type="http://schemas.openxmlformats.org/officeDocument/2006/relationships/image" Target="../media/image14.gif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67">
            <a:off x="944517" y="1561813"/>
            <a:ext cx="2059278" cy="22676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705984" y="1697511"/>
            <a:ext cx="1104013" cy="1435516"/>
          </a:xfrm>
          <a:prstGeom prst="rect">
            <a:avLst/>
          </a:prstGeom>
        </p:spPr>
      </p:pic>
      <p:pic>
        <p:nvPicPr>
          <p:cNvPr id="12" name="图片 11" descr="36f9a2a7dc2088575b3175c2c9b246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9940" y="3078891"/>
            <a:ext cx="6438265" cy="339580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9466" y="4629265"/>
            <a:ext cx="1319123" cy="1918335"/>
          </a:xfrm>
          <a:prstGeom prst="rect">
            <a:avLst/>
          </a:prstGeom>
        </p:spPr>
      </p:pic>
      <p:sp>
        <p:nvSpPr>
          <p:cNvPr id="35" name="矩形 259"/>
          <p:cNvSpPr>
            <a:spLocks noChangeArrowheads="1"/>
          </p:cNvSpPr>
          <p:nvPr/>
        </p:nvSpPr>
        <p:spPr bwMode="auto">
          <a:xfrm>
            <a:off x="1849466" y="580774"/>
            <a:ext cx="83077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6000" b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 panose="020F0502020204030204" charset="0"/>
              </a:rPr>
              <a:t>LUYỆN TẬP CHUNG</a:t>
            </a:r>
            <a:endParaRPr lang="en-US" altLang="zh-CN" sz="6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 panose="020F050202020403020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2DFA67-8542-4D6A-AFF4-5DC07717ACDD}"/>
              </a:ext>
            </a:extLst>
          </p:cNvPr>
          <p:cNvGrpSpPr/>
          <p:nvPr/>
        </p:nvGrpSpPr>
        <p:grpSpPr>
          <a:xfrm>
            <a:off x="2973049" y="1928545"/>
            <a:ext cx="6154616" cy="770255"/>
            <a:chOff x="3130066" y="3267815"/>
            <a:chExt cx="6154616" cy="770255"/>
          </a:xfrm>
        </p:grpSpPr>
        <p:sp>
          <p:nvSpPr>
            <p:cNvPr id="36" name="圆角矩形 35"/>
            <p:cNvSpPr/>
            <p:nvPr/>
          </p:nvSpPr>
          <p:spPr>
            <a:xfrm>
              <a:off x="3865244" y="3267815"/>
              <a:ext cx="4659920" cy="77025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259"/>
            <p:cNvSpPr>
              <a:spLocks noChangeArrowheads="1"/>
            </p:cNvSpPr>
            <p:nvPr/>
          </p:nvSpPr>
          <p:spPr bwMode="auto">
            <a:xfrm>
              <a:off x="3130066" y="3342286"/>
              <a:ext cx="6154616" cy="570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algn="ctr">
                <a:lnSpc>
                  <a:spcPct val="150000"/>
                </a:lnSpc>
                <a:buNone/>
              </a:pPr>
              <a:r>
                <a:rPr lang="en-US" altLang="zh-CN" sz="2400" b="1">
                  <a:solidFill>
                    <a:srgbClr val="3316A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Sách giáo khoa trang 72</a:t>
              </a:r>
            </a:p>
          </p:txBody>
        </p:sp>
      </p:grpSp>
      <p:pic>
        <p:nvPicPr>
          <p:cNvPr id="2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4C7723D4-4B46-4E40-8C86-2E0F0BD12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14003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580322" y="277949"/>
            <a:ext cx="523875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600" b="1">
                <a:ln w="15875">
                  <a:solidFill>
                    <a:schemeClr val="bg1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 TIÊU</a:t>
            </a:r>
            <a:endParaRPr lang="zh-CN" altLang="en-US" sz="6600" b="1" dirty="0">
              <a:ln w="15875">
                <a:solidFill>
                  <a:schemeClr val="bg1"/>
                </a:solidFill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方正大标宋简体" panose="02010601030101010101" charset="-122"/>
              <a:cs typeface="Tahoma" panose="020B0604030504040204" pitchFamily="34" charset="0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457734" y="1795262"/>
            <a:ext cx="7140270" cy="109767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F31C0C-2643-40E2-9881-C40D09241346}"/>
              </a:ext>
            </a:extLst>
          </p:cNvPr>
          <p:cNvGrpSpPr/>
          <p:nvPr/>
        </p:nvGrpSpPr>
        <p:grpSpPr>
          <a:xfrm>
            <a:off x="656270" y="2060524"/>
            <a:ext cx="657484" cy="505460"/>
            <a:chOff x="349250" y="1058974"/>
            <a:chExt cx="657484" cy="505460"/>
          </a:xfrm>
        </p:grpSpPr>
        <p:sp>
          <p:nvSpPr>
            <p:cNvPr id="21" name="椭圆 20"/>
            <p:cNvSpPr/>
            <p:nvPr/>
          </p:nvSpPr>
          <p:spPr>
            <a:xfrm>
              <a:off x="351532" y="1058974"/>
              <a:ext cx="525161" cy="5054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9250" y="1087380"/>
              <a:ext cx="6574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01</a:t>
              </a:r>
              <a:endParaRPr lang="zh-CN" altLang="en-US" sz="25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01343" y="1891149"/>
            <a:ext cx="61966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6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 hành thành thạo các phép tính chia có liên quan đến số thập phân.</a:t>
            </a:r>
            <a:endParaRPr lang="zh-CN" altLang="en-US" sz="2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5" descr="E:\素材\卡通\c67cbf2b1cdbfca99c62c107b2916c25.pngc67cbf2b1cdbfca99c62c107b2916c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4665" y="1634478"/>
            <a:ext cx="4419600" cy="4362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圆角矩形 19">
            <a:extLst>
              <a:ext uri="{FF2B5EF4-FFF2-40B4-BE49-F238E27FC236}">
                <a16:creationId xmlns:a16="http://schemas.microsoft.com/office/drawing/2014/main" id="{277CB704-E92D-4215-9FFF-C30D9288B489}"/>
              </a:ext>
            </a:extLst>
          </p:cNvPr>
          <p:cNvSpPr/>
          <p:nvPr/>
        </p:nvSpPr>
        <p:spPr>
          <a:xfrm>
            <a:off x="440449" y="3088308"/>
            <a:ext cx="7140270" cy="1097676"/>
          </a:xfrm>
          <a:prstGeom prst="roundRect">
            <a:avLst>
              <a:gd name="adj" fmla="val 50000"/>
            </a:avLst>
          </a:prstGeom>
          <a:solidFill>
            <a:srgbClr val="EA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C7B6E3-D164-4B1D-9258-1B7783ECBD25}"/>
              </a:ext>
            </a:extLst>
          </p:cNvPr>
          <p:cNvGrpSpPr/>
          <p:nvPr/>
        </p:nvGrpSpPr>
        <p:grpSpPr>
          <a:xfrm>
            <a:off x="638985" y="3353570"/>
            <a:ext cx="657484" cy="505460"/>
            <a:chOff x="349250" y="1058974"/>
            <a:chExt cx="657484" cy="505460"/>
          </a:xfrm>
        </p:grpSpPr>
        <p:sp>
          <p:nvSpPr>
            <p:cNvPr id="54" name="椭圆 20">
              <a:extLst>
                <a:ext uri="{FF2B5EF4-FFF2-40B4-BE49-F238E27FC236}">
                  <a16:creationId xmlns:a16="http://schemas.microsoft.com/office/drawing/2014/main" id="{4CF76349-E7EC-4E00-8C1B-82824BCA9D77}"/>
                </a:ext>
              </a:extLst>
            </p:cNvPr>
            <p:cNvSpPr/>
            <p:nvPr/>
          </p:nvSpPr>
          <p:spPr>
            <a:xfrm>
              <a:off x="351532" y="1058974"/>
              <a:ext cx="525161" cy="5054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230DE48-8F17-491E-AEB8-1DB5E74EEBCA}"/>
                </a:ext>
              </a:extLst>
            </p:cNvPr>
            <p:cNvSpPr txBox="1"/>
            <p:nvPr/>
          </p:nvSpPr>
          <p:spPr>
            <a:xfrm>
              <a:off x="349250" y="1087380"/>
              <a:ext cx="6574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02</a:t>
              </a:r>
              <a:endParaRPr lang="zh-CN" altLang="en-US" sz="25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69EAD32-33A8-4F0D-BA4A-834E9A481BD1}"/>
              </a:ext>
            </a:extLst>
          </p:cNvPr>
          <p:cNvSpPr txBox="1"/>
          <p:nvPr/>
        </p:nvSpPr>
        <p:spPr>
          <a:xfrm>
            <a:off x="1384058" y="3184195"/>
            <a:ext cx="61966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6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Làm được các bài toán giải liên quan đến các phép tính trên STP.</a:t>
            </a:r>
            <a:endParaRPr lang="zh-CN" altLang="en-US" sz="2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8" name="圆角矩形 19">
            <a:extLst>
              <a:ext uri="{FF2B5EF4-FFF2-40B4-BE49-F238E27FC236}">
                <a16:creationId xmlns:a16="http://schemas.microsoft.com/office/drawing/2014/main" id="{47855B62-115A-42C6-8D4B-64D8727263F6}"/>
              </a:ext>
            </a:extLst>
          </p:cNvPr>
          <p:cNvSpPr/>
          <p:nvPr/>
        </p:nvSpPr>
        <p:spPr>
          <a:xfrm>
            <a:off x="449878" y="4389203"/>
            <a:ext cx="7140270" cy="10976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9301E7-CBFD-4129-9F2C-61ED7F9C2D9D}"/>
              </a:ext>
            </a:extLst>
          </p:cNvPr>
          <p:cNvGrpSpPr/>
          <p:nvPr/>
        </p:nvGrpSpPr>
        <p:grpSpPr>
          <a:xfrm>
            <a:off x="648414" y="4654465"/>
            <a:ext cx="657484" cy="505460"/>
            <a:chOff x="349250" y="1058974"/>
            <a:chExt cx="657484" cy="505460"/>
          </a:xfrm>
        </p:grpSpPr>
        <p:sp>
          <p:nvSpPr>
            <p:cNvPr id="60" name="椭圆 20">
              <a:extLst>
                <a:ext uri="{FF2B5EF4-FFF2-40B4-BE49-F238E27FC236}">
                  <a16:creationId xmlns:a16="http://schemas.microsoft.com/office/drawing/2014/main" id="{BF37D3E4-8A6C-44A8-9C82-C3980438747D}"/>
                </a:ext>
              </a:extLst>
            </p:cNvPr>
            <p:cNvSpPr/>
            <p:nvPr/>
          </p:nvSpPr>
          <p:spPr>
            <a:xfrm>
              <a:off x="351532" y="1058974"/>
              <a:ext cx="525161" cy="5054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2643D24-881D-4B7A-88B4-2BF0289A5CCC}"/>
                </a:ext>
              </a:extLst>
            </p:cNvPr>
            <p:cNvSpPr txBox="1"/>
            <p:nvPr/>
          </p:nvSpPr>
          <p:spPr>
            <a:xfrm>
              <a:off x="349250" y="1087380"/>
              <a:ext cx="6574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03</a:t>
              </a:r>
              <a:endParaRPr lang="zh-CN" altLang="en-US" sz="25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91F0D6A-23D2-4FEC-A093-598874ECF714}"/>
              </a:ext>
            </a:extLst>
          </p:cNvPr>
          <p:cNvSpPr txBox="1"/>
          <p:nvPr/>
        </p:nvSpPr>
        <p:spPr>
          <a:xfrm>
            <a:off x="1393487" y="4485090"/>
            <a:ext cx="61966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6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Trình bày bày khoa học, làm bài nhanh nhẹn.</a:t>
            </a:r>
            <a:endParaRPr lang="zh-CN" altLang="en-US" sz="2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EE39A7D-E437-4568-9594-0FB6AF7D8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86" y="159337"/>
            <a:ext cx="3810000" cy="533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Tính:</a:t>
            </a:r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D17D384C-5305-4C68-8C2D-5430DCC0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4" y="1239701"/>
            <a:ext cx="297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400 + 50 + 0,07</a:t>
            </a:r>
          </a:p>
        </p:txBody>
      </p:sp>
      <p:sp>
        <p:nvSpPr>
          <p:cNvPr id="4" name="Text Box 30">
            <a:extLst>
              <a:ext uri="{FF2B5EF4-FFF2-40B4-BE49-F238E27FC236}">
                <a16:creationId xmlns:a16="http://schemas.microsoft.com/office/drawing/2014/main" id="{A77AA1F8-1AD2-4DA0-9DDC-C5BC609C2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4" y="1223826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30 + 0,5 + 0,04            </a:t>
            </a:r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58CC42AE-E39A-4DF2-88EC-4F50CBF4E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4" y="2223951"/>
            <a:ext cx="297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100 + 7 + </a:t>
            </a:r>
          </a:p>
        </p:txBody>
      </p:sp>
      <p:sp>
        <p:nvSpPr>
          <p:cNvPr id="6" name="Text Box 30">
            <a:extLst>
              <a:ext uri="{FF2B5EF4-FFF2-40B4-BE49-F238E27FC236}">
                <a16:creationId xmlns:a16="http://schemas.microsoft.com/office/drawing/2014/main" id="{7DFE716B-EE09-4FB5-BF8C-0CE513066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4" y="2208076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35 +       +            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63F4D38-47F1-4CA4-8DC8-0B190D5597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776742"/>
              </p:ext>
            </p:extLst>
          </p:nvPr>
        </p:nvGraphicFramePr>
        <p:xfrm>
          <a:off x="2676529" y="1985826"/>
          <a:ext cx="6254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279279" imgH="393529" progId="Equation.DSMT4">
                  <p:embed/>
                </p:oleObj>
              </mc:Choice>
              <mc:Fallback>
                <p:oleObj name="Equation" r:id="rId3" imgW="279279" imgH="393529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46906C1-4F4A-4FEC-838D-68C8FB42C0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6529" y="1985826"/>
                        <a:ext cx="6254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5284902-65F0-4321-9BEA-8CCC5F7578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78034"/>
              </p:ext>
            </p:extLst>
          </p:nvPr>
        </p:nvGraphicFramePr>
        <p:xfrm>
          <a:off x="6037267" y="1974714"/>
          <a:ext cx="455612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5" imgW="203112" imgH="393529" progId="Equation.DSMT4">
                  <p:embed/>
                </p:oleObj>
              </mc:Choice>
              <mc:Fallback>
                <p:oleObj name="Equation" r:id="rId5" imgW="203112" imgH="393529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760676FD-5906-4F46-AD97-AE921A44D7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7267" y="1974714"/>
                        <a:ext cx="455612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D22CF62-0763-4E6C-8498-0B618CB891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454842"/>
              </p:ext>
            </p:extLst>
          </p:nvPr>
        </p:nvGraphicFramePr>
        <p:xfrm>
          <a:off x="6943729" y="1974714"/>
          <a:ext cx="6254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7" imgW="279279" imgH="393529" progId="Equation.DSMT4">
                  <p:embed/>
                </p:oleObj>
              </mc:Choice>
              <mc:Fallback>
                <p:oleObj name="Equation" r:id="rId7" imgW="279279" imgH="393529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4B6978E7-02A3-42A0-A78F-91BA36136F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3729" y="1974714"/>
                        <a:ext cx="6254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22">
            <a:extLst>
              <a:ext uri="{FF2B5EF4-FFF2-40B4-BE49-F238E27FC236}">
                <a16:creationId xmlns:a16="http://schemas.microsoft.com/office/drawing/2014/main" id="{5F7C78A4-8584-4C6B-BBED-027588C5A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4" y="1260339"/>
            <a:ext cx="4876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400 + 50 + 0,07= 450 + 0,07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450,07</a:t>
            </a:r>
          </a:p>
        </p:txBody>
      </p:sp>
      <p:sp>
        <p:nvSpPr>
          <p:cNvPr id="11" name="Text Box 30">
            <a:extLst>
              <a:ext uri="{FF2B5EF4-FFF2-40B4-BE49-F238E27FC236}">
                <a16:creationId xmlns:a16="http://schemas.microsoft.com/office/drawing/2014/main" id="{3D0147F1-9055-46A0-961B-9EC9E85D5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4" y="2250939"/>
            <a:ext cx="510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30 + 0,5 + 0,04 = 30,5 + 0,04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30,54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A2F4CCE0-49A2-48E5-A8F4-2B99596F0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9" y="3209789"/>
            <a:ext cx="51101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100 + 7 +           = 107 + 0,08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107,08 </a:t>
            </a:r>
          </a:p>
        </p:txBody>
      </p:sp>
      <p:sp>
        <p:nvSpPr>
          <p:cNvPr id="13" name="Text Box 30">
            <a:extLst>
              <a:ext uri="{FF2B5EF4-FFF2-40B4-BE49-F238E27FC236}">
                <a16:creationId xmlns:a16="http://schemas.microsoft.com/office/drawing/2014/main" id="{5DE4A003-4B90-45CD-A268-E3D5EA362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4" y="4402001"/>
            <a:ext cx="5867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35 +       +          = 35 + 0,5 + 0,03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= 35,5 + 0,03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35,53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F07DE6C-8EF1-4707-B946-B46476A7D9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2207201"/>
              </p:ext>
            </p:extLst>
          </p:nvPr>
        </p:nvGraphicFramePr>
        <p:xfrm>
          <a:off x="3362329" y="2976426"/>
          <a:ext cx="6254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9" imgW="279279" imgH="393529" progId="Equation.DSMT4">
                  <p:embed/>
                </p:oleObj>
              </mc:Choice>
              <mc:Fallback>
                <p:oleObj name="Equation" r:id="rId9" imgW="279279" imgH="393529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8E1ADB8A-0419-465A-8D85-9D897D7BA8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2329" y="2976426"/>
                        <a:ext cx="6254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F12297E-3954-4765-8FD6-B333588DC8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79067"/>
              </p:ext>
            </p:extLst>
          </p:nvPr>
        </p:nvGraphicFramePr>
        <p:xfrm>
          <a:off x="2836867" y="4167051"/>
          <a:ext cx="455612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0" imgW="203112" imgH="393529" progId="Equation.DSMT4">
                  <p:embed/>
                </p:oleObj>
              </mc:Choice>
              <mc:Fallback>
                <p:oleObj name="Equation" r:id="rId10" imgW="203112" imgH="393529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B8C8EB51-54E7-448A-8EAC-4D44F0FF77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6867" y="4167051"/>
                        <a:ext cx="455612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A417937-53F3-4660-B50E-DEA28ACBB4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31396"/>
              </p:ext>
            </p:extLst>
          </p:nvPr>
        </p:nvGraphicFramePr>
        <p:xfrm>
          <a:off x="3743329" y="4168639"/>
          <a:ext cx="6254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11" imgW="279279" imgH="393529" progId="Equation.DSMT4">
                  <p:embed/>
                </p:oleObj>
              </mc:Choice>
              <mc:Fallback>
                <p:oleObj name="Equation" r:id="rId11" imgW="279279" imgH="393529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1ECE6D32-9757-499D-B396-1AD676727A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3329" y="4168639"/>
                        <a:ext cx="6254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35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10" grpId="0" bldLvl="0" autoUpdateAnimBg="0"/>
      <p:bldP spid="11" grpId="0" bldLvl="0" autoUpdateAnimBg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EE39A7D-E437-4568-9594-0FB6AF7D8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588" y="159337"/>
            <a:ext cx="1106050" cy="182331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49722A-54DC-4618-A9C3-E065F18C843B}"/>
              </a:ext>
            </a:extLst>
          </p:cNvPr>
          <p:cNvSpPr/>
          <p:nvPr/>
        </p:nvSpPr>
        <p:spPr>
          <a:xfrm>
            <a:off x="1529983" y="676717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00E07B-612C-433D-B9DF-0A4AFFF0C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437" y="2059708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4,35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E07218F0-486D-4B53-BDCA-EDB9D5C37B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798373"/>
              </p:ext>
            </p:extLst>
          </p:nvPr>
        </p:nvGraphicFramePr>
        <p:xfrm>
          <a:off x="3717637" y="1897783"/>
          <a:ext cx="60325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3" imgW="241195" imgH="393529" progId="Equation.DSMT4">
                  <p:embed/>
                </p:oleObj>
              </mc:Choice>
              <mc:Fallback>
                <p:oleObj name="Equation" r:id="rId3" imgW="241195" imgH="393529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9C5F52C7-98F4-4150-AE18-8E20F0DCD1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7637" y="1897783"/>
                        <a:ext cx="603250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E03937A7-D9EC-49F2-AE63-A3D430D3F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237" y="1983508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B37F3C-542A-4423-96D5-6E3A65D10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037" y="2069233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02420506-D8BE-43E5-AA97-E0E97765D9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1199828"/>
              </p:ext>
            </p:extLst>
          </p:nvPr>
        </p:nvGraphicFramePr>
        <p:xfrm>
          <a:off x="6898987" y="1907308"/>
          <a:ext cx="793750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5" imgW="317225" imgH="393359" progId="Equation.DSMT4">
                  <p:embed/>
                </p:oleObj>
              </mc:Choice>
              <mc:Fallback>
                <p:oleObj name="Equation" r:id="rId5" imgW="317225" imgH="393359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45784742-096B-4B87-AA6E-B7FF9AD589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8987" y="1907308"/>
                        <a:ext cx="793750" cy="87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45DA88C8-28FC-4BE2-BC33-BE350D3CD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3837" y="1993033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FCC4AD-6795-4B60-8A45-23055D53B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612" y="3421783"/>
            <a:ext cx="1082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14,09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B6F06FA7-2506-4A5A-924C-A7DC945632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4136889"/>
              </p:ext>
            </p:extLst>
          </p:nvPr>
        </p:nvGraphicFramePr>
        <p:xfrm>
          <a:off x="5001925" y="3321771"/>
          <a:ext cx="889000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7" imgW="355292" imgH="393359" progId="Equation.DSMT4">
                  <p:embed/>
                </p:oleObj>
              </mc:Choice>
              <mc:Fallback>
                <p:oleObj name="Equation" r:id="rId7" imgW="355292" imgH="393359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B762536A-815D-4348-BEA6-1E55F89757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1925" y="3321771"/>
                        <a:ext cx="889000" cy="87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16A174C8-4F0C-41DF-B917-6A387AFB7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000" y="3397971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B13F1F-28A9-4A35-86D8-DDC44B970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587" y="1983508"/>
            <a:ext cx="6096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&gt;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218E57-7E9D-4F96-A81A-B65D9AF36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437" y="3523383"/>
            <a:ext cx="863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7,15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ED92D19C-4045-4431-B6C1-CF5187F977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7124098"/>
              </p:ext>
            </p:extLst>
          </p:nvPr>
        </p:nvGraphicFramePr>
        <p:xfrm>
          <a:off x="6797387" y="3359871"/>
          <a:ext cx="793750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9" imgW="317225" imgH="393359" progId="Equation.DSMT4">
                  <p:embed/>
                </p:oleObj>
              </mc:Choice>
              <mc:Fallback>
                <p:oleObj name="Equation" r:id="rId9" imgW="317225" imgH="393359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FCBC6E35-29F6-4835-8A90-AB95080BDB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7387" y="3359871"/>
                        <a:ext cx="793750" cy="87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AA07B542-1686-481A-8534-3AC54789B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237" y="3447183"/>
            <a:ext cx="685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DA9D26-0CE2-4B36-B660-7992F45D7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037" y="1983508"/>
            <a:ext cx="508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&lt;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434113-34E0-4ABF-BCE2-92CE60558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437" y="3431308"/>
            <a:ext cx="54292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&lt;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94E13A-DB5B-479C-81C8-7E50939DE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3837" y="3456708"/>
            <a:ext cx="4826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15826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18" grpId="0"/>
      <p:bldP spid="20" grpId="0"/>
      <p:bldP spid="20" grpId="1"/>
      <p:bldP spid="21" grpId="0"/>
      <p:bldP spid="23" grpId="0"/>
      <p:bldP spid="23" grpId="1"/>
      <p:bldP spid="24" grpId="0"/>
      <p:bldP spid="26" grpId="0"/>
      <p:bldP spid="26" grpId="1"/>
      <p:bldP spid="27" grpId="0" animBg="1"/>
      <p:bldP spid="28" grpId="0"/>
      <p:bldP spid="30" grpId="0"/>
      <p:bldP spid="30" grpId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65E8E0-3BEC-4D31-91CB-913143642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0244"/>
            <a:ext cx="9735128" cy="8659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Tìm số dư của phép chia, nếu chỉ lấy đến hai chữ số ở phần thập phân:</a:t>
            </a:r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1627040A-C004-4FC9-A243-F2A64DCD7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263" y="1815527"/>
            <a:ext cx="2503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6, 251 : 7              </a:t>
            </a:r>
          </a:p>
        </p:txBody>
      </p:sp>
      <p:sp>
        <p:nvSpPr>
          <p:cNvPr id="4" name="Text Box 30">
            <a:extLst>
              <a:ext uri="{FF2B5EF4-FFF2-40B4-BE49-F238E27FC236}">
                <a16:creationId xmlns:a16="http://schemas.microsoft.com/office/drawing/2014/main" id="{45581767-3F88-4572-83CF-EFDA5FF44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475" y="1799652"/>
            <a:ext cx="2505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33,14 : 58             </a:t>
            </a:r>
          </a:p>
        </p:txBody>
      </p:sp>
      <p:sp>
        <p:nvSpPr>
          <p:cNvPr id="5" name="Text Box 30">
            <a:extLst>
              <a:ext uri="{FF2B5EF4-FFF2-40B4-BE49-F238E27FC236}">
                <a16:creationId xmlns:a16="http://schemas.microsoft.com/office/drawing/2014/main" id="{095B9C56-6ACD-4B04-9969-81449E0EE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800" y="1796477"/>
            <a:ext cx="2505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375,23 : 69             </a:t>
            </a:r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2BC3B706-D1EF-405B-8749-B91636574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875" y="2345752"/>
            <a:ext cx="25034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6, 251    7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65      0,89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21              </a:t>
            </a:r>
          </a:p>
        </p:txBody>
      </p:sp>
      <p:sp>
        <p:nvSpPr>
          <p:cNvPr id="7" name="Text Box 30">
            <a:extLst>
              <a:ext uri="{FF2B5EF4-FFF2-40B4-BE49-F238E27FC236}">
                <a16:creationId xmlns:a16="http://schemas.microsoft.com/office/drawing/2014/main" id="{4B956E6E-96FB-42EB-B955-D7ACB3015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675" y="2253677"/>
            <a:ext cx="25050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33,14    58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4 14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08             </a:t>
            </a:r>
          </a:p>
        </p:txBody>
      </p:sp>
      <p:sp>
        <p:nvSpPr>
          <p:cNvPr id="8" name="Text Box 30">
            <a:extLst>
              <a:ext uri="{FF2B5EF4-FFF2-40B4-BE49-F238E27FC236}">
                <a16:creationId xmlns:a16="http://schemas.microsoft.com/office/drawing/2014/main" id="{3A0D18CD-5C08-459D-BFC3-663034366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2200" y="2263202"/>
            <a:ext cx="25050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375,23    69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30 2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2 63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56             </a:t>
            </a:r>
          </a:p>
        </p:txBody>
      </p:sp>
      <p:grpSp>
        <p:nvGrpSpPr>
          <p:cNvPr id="9" name="Group 25">
            <a:extLst>
              <a:ext uri="{FF2B5EF4-FFF2-40B4-BE49-F238E27FC236}">
                <a16:creationId xmlns:a16="http://schemas.microsoft.com/office/drawing/2014/main" id="{D3D755CA-B74A-4B63-806C-13E8C8DC6EA6}"/>
              </a:ext>
            </a:extLst>
          </p:cNvPr>
          <p:cNvGrpSpPr>
            <a:grpSpLocks/>
          </p:cNvGrpSpPr>
          <p:nvPr/>
        </p:nvGrpSpPr>
        <p:grpSpPr bwMode="auto">
          <a:xfrm>
            <a:off x="2877563" y="2482277"/>
            <a:ext cx="914400" cy="1371600"/>
            <a:chOff x="0" y="0"/>
            <a:chExt cx="1440" cy="2160"/>
          </a:xfrm>
        </p:grpSpPr>
        <p:sp>
          <p:nvSpPr>
            <p:cNvPr id="10" name="Line 26">
              <a:extLst>
                <a:ext uri="{FF2B5EF4-FFF2-40B4-BE49-F238E27FC236}">
                  <a16:creationId xmlns:a16="http://schemas.microsoft.com/office/drawing/2014/main" id="{A4A6C200-871D-45D8-81FF-6862D129D9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1" cy="2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7">
              <a:extLst>
                <a:ext uri="{FF2B5EF4-FFF2-40B4-BE49-F238E27FC236}">
                  <a16:creationId xmlns:a16="http://schemas.microsoft.com/office/drawing/2014/main" id="{90B2BE85-3102-449E-B09F-69CB7EBFA5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00"/>
              <a:ext cx="144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25">
            <a:extLst>
              <a:ext uri="{FF2B5EF4-FFF2-40B4-BE49-F238E27FC236}">
                <a16:creationId xmlns:a16="http://schemas.microsoft.com/office/drawing/2014/main" id="{607DE667-52E4-4855-AE11-75B45A3BF199}"/>
              </a:ext>
            </a:extLst>
          </p:cNvPr>
          <p:cNvGrpSpPr>
            <a:grpSpLocks/>
          </p:cNvGrpSpPr>
          <p:nvPr/>
        </p:nvGrpSpPr>
        <p:grpSpPr bwMode="auto">
          <a:xfrm>
            <a:off x="5581075" y="2329877"/>
            <a:ext cx="914400" cy="1371600"/>
            <a:chOff x="0" y="0"/>
            <a:chExt cx="1440" cy="2160"/>
          </a:xfrm>
        </p:grpSpPr>
        <p:sp>
          <p:nvSpPr>
            <p:cNvPr id="13" name="Line 26">
              <a:extLst>
                <a:ext uri="{FF2B5EF4-FFF2-40B4-BE49-F238E27FC236}">
                  <a16:creationId xmlns:a16="http://schemas.microsoft.com/office/drawing/2014/main" id="{F2997ED4-4ADF-4120-9E4C-3D782B1D3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1" cy="2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7">
              <a:extLst>
                <a:ext uri="{FF2B5EF4-FFF2-40B4-BE49-F238E27FC236}">
                  <a16:creationId xmlns:a16="http://schemas.microsoft.com/office/drawing/2014/main" id="{E740857B-3A87-4227-B93A-DC34E067E7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00"/>
              <a:ext cx="144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25">
            <a:extLst>
              <a:ext uri="{FF2B5EF4-FFF2-40B4-BE49-F238E27FC236}">
                <a16:creationId xmlns:a16="http://schemas.microsoft.com/office/drawing/2014/main" id="{D46E072B-B9A4-4D52-B623-05977696F59E}"/>
              </a:ext>
            </a:extLst>
          </p:cNvPr>
          <p:cNvGrpSpPr>
            <a:grpSpLocks/>
          </p:cNvGrpSpPr>
          <p:nvPr/>
        </p:nvGrpSpPr>
        <p:grpSpPr bwMode="auto">
          <a:xfrm>
            <a:off x="8351263" y="2329877"/>
            <a:ext cx="914400" cy="1371600"/>
            <a:chOff x="0" y="0"/>
            <a:chExt cx="1440" cy="2160"/>
          </a:xfrm>
        </p:grpSpPr>
        <p:sp>
          <p:nvSpPr>
            <p:cNvPr id="16" name="Line 26">
              <a:extLst>
                <a:ext uri="{FF2B5EF4-FFF2-40B4-BE49-F238E27FC236}">
                  <a16:creationId xmlns:a16="http://schemas.microsoft.com/office/drawing/2014/main" id="{D00B8451-5BCC-4436-B33F-D29DE2FD13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1" cy="2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7">
              <a:extLst>
                <a:ext uri="{FF2B5EF4-FFF2-40B4-BE49-F238E27FC236}">
                  <a16:creationId xmlns:a16="http://schemas.microsoft.com/office/drawing/2014/main" id="{60886E2A-5310-491C-A77A-465F4EB52A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00"/>
              <a:ext cx="144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 Box 22">
            <a:extLst>
              <a:ext uri="{FF2B5EF4-FFF2-40B4-BE49-F238E27FC236}">
                <a16:creationId xmlns:a16="http://schemas.microsoft.com/office/drawing/2014/main" id="{C77D2E0F-B971-4837-94BC-D55E69D28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4875" y="3939602"/>
            <a:ext cx="6416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Phép chia  6, 251 : 7 =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0,89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(dư 0,021) </a:t>
            </a:r>
          </a:p>
        </p:txBody>
      </p:sp>
      <p:sp>
        <p:nvSpPr>
          <p:cNvPr id="19" name="Text Box 22">
            <a:extLst>
              <a:ext uri="{FF2B5EF4-FFF2-40B4-BE49-F238E27FC236}">
                <a16:creationId xmlns:a16="http://schemas.microsoft.com/office/drawing/2014/main" id="{C886CE48-D9A8-42BD-BCC7-6271C81AA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475" y="4473002"/>
            <a:ext cx="6416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Phép chia  33,14 : 58 =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0,57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(dư 0,08)            </a:t>
            </a:r>
          </a:p>
        </p:txBody>
      </p:sp>
      <p:sp>
        <p:nvSpPr>
          <p:cNvPr id="20" name="Text Box 22">
            <a:extLst>
              <a:ext uri="{FF2B5EF4-FFF2-40B4-BE49-F238E27FC236}">
                <a16:creationId xmlns:a16="http://schemas.microsoft.com/office/drawing/2014/main" id="{0FAC4233-0E7E-46CD-B6D8-41A0B89D7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400" y="4930202"/>
            <a:ext cx="6416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Phép chia  375,23 : 69 =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5,43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(dư 0,56)             </a:t>
            </a:r>
          </a:p>
        </p:txBody>
      </p:sp>
    </p:spTree>
    <p:extLst>
      <p:ext uri="{BB962C8B-B14F-4D97-AF65-F5344CB8AC3E}">
        <p14:creationId xmlns:p14="http://schemas.microsoft.com/office/powerpoint/2010/main" val="42259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3" grpId="0" bldLvl="0" autoUpdateAnimBg="0"/>
      <p:bldP spid="4" grpId="0" bldLvl="0" autoUpdateAnimBg="0"/>
      <p:bldP spid="5" grpId="0" bldLvl="0" autoUpdateAnimBg="0"/>
      <p:bldP spid="6" grpId="0"/>
      <p:bldP spid="7" grpId="0"/>
      <p:bldP spid="8" grpId="0"/>
      <p:bldP spid="18" grpId="0" bldLvl="0" autoUpdateAnimBg="0"/>
      <p:bldP spid="19" grpId="0" bldLvl="0" autoUpdateAnimBg="0"/>
      <p:bldP spid="20" grpId="0" bldLvl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CAC422-912A-46D4-969B-B1B62AA2C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902" y="1642053"/>
            <a:ext cx="31607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0,8 x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1,2 x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55F2F5-6A35-4B88-916C-E3EDC840D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514" y="1642053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210 :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14,92 – 6,52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DB8651-B71C-4192-B5D5-F3F4AE12D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064" y="2470728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280FBD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F6D754-BD23-4EEE-ACD9-DC7AB59D7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652" y="2535816"/>
            <a:ext cx="1854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12 : 0,8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E5B2C1-6252-4903-AE4B-C6FEAB331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7652" y="3004128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FF0000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4C386C-DC93-4B08-A6CF-4A51E6831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239" y="3069216"/>
            <a:ext cx="1854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15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DE5B5D-8444-4AEF-BF6B-05602060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4689" y="2645353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280FBD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DBC3B2-8DD3-438D-9D19-AFC26C74E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277" y="2708853"/>
            <a:ext cx="2417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210 : 8,4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F6511-B085-423A-8CAE-95BC5BD5F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6277" y="3178753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FF0000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84EF10-7DC2-4457-97DD-1CE7FD0A2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8864" y="3242253"/>
            <a:ext cx="185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48CC2A-1FFD-4E15-8F1F-FE9ECF260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439" y="3775653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25 :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16 : 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82C12A-A2E6-4B13-9104-E0D587CB0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1827" y="3918528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6,2 x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43,18 + 18,82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E77D40-10A2-4BD7-A79E-0A1D324B1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839" y="2099253"/>
            <a:ext cx="3160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0,8 x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12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BE8DD0-F6FD-4397-83F3-3E7399DCD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039" y="2175453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210 :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8,4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8B4A3A-3BE2-43F7-B1F0-AAC59681D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039" y="4232853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: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1,6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B007F3-4884-468B-B4B4-C5B7A2009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063" y="4607503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280FB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F467F8-108A-4A0F-B080-53B531FAA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180" y="4672591"/>
            <a:ext cx="185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25 : 1,6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FA1628-2502-481F-9027-711410D7B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5252" y="5140903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FF0000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73726C-88F3-4BF5-A663-E3FD1E178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839" y="5205991"/>
            <a:ext cx="185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15,625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BA8455-54AC-4FC6-8C92-ADF5D5D05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4708236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280FB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CC245B-89C7-4AC0-9630-A402ACCCA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152" y="4810268"/>
            <a:ext cx="1854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62 : 6,2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3771D3-0C7E-41BE-A835-1CDAE8436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2040" y="5213928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FF0000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3DD121-0AA3-413C-AADB-E08840358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8839" y="5279016"/>
            <a:ext cx="1854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9EB002-6EA6-47B5-A262-F0845C047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039" y="4385253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6,2 x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62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DC909B58-9FDC-4DEE-B5EF-DEADB7427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0244"/>
            <a:ext cx="2225964" cy="8659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Tìm </a:t>
            </a:r>
            <a:r>
              <a:rPr lang="en-US" altLang="en-US" sz="3600" b="1">
                <a:solidFill>
                  <a:schemeClr val="bg1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3389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bldLvl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040" y="4728845"/>
            <a:ext cx="3908425" cy="206121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4800600"/>
            <a:ext cx="1163955" cy="1918335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1481244" y="734225"/>
            <a:ext cx="1392131" cy="138463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5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lang="zh-CN" altLang="en-US" sz="5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-486670" y="2739595"/>
            <a:ext cx="5221906" cy="74789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54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VẬN DỤNG</a:t>
            </a:r>
            <a:endParaRPr lang="zh-CN" altLang="en-US" sz="5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10355" y="2314217"/>
            <a:ext cx="2817495" cy="45720"/>
            <a:chOff x="4955994" y="3809489"/>
            <a:chExt cx="2817495" cy="4572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234479" y="-9701"/>
            <a:ext cx="1260188" cy="138708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372547" y="2568578"/>
            <a:ext cx="1355880" cy="17626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8AAF8C-93C2-4600-A304-312F7C060E98}"/>
              </a:ext>
            </a:extLst>
          </p:cNvPr>
          <p:cNvSpPr txBox="1"/>
          <p:nvPr/>
        </p:nvSpPr>
        <p:spPr>
          <a:xfrm>
            <a:off x="4308633" y="2687217"/>
            <a:ext cx="6965615" cy="8925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 lại cách đổi </a:t>
            </a:r>
            <a:r>
              <a:rPr lang="en-US" sz="26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hỗn số</a:t>
            </a:r>
            <a:r>
              <a:rPr lang="en-US" sz="26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phân số, phân số sang sô thập phân?</a:t>
            </a:r>
            <a:endParaRPr lang="en-US" sz="26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79A73C-764C-4E8E-A74C-2B4A5D33A787}"/>
              </a:ext>
            </a:extLst>
          </p:cNvPr>
          <p:cNvSpPr txBox="1"/>
          <p:nvPr/>
        </p:nvSpPr>
        <p:spPr>
          <a:xfrm>
            <a:off x="4305939" y="1740128"/>
            <a:ext cx="6094324" cy="4924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600" b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Nhắc lại cách cộng STP.</a:t>
            </a:r>
            <a:endParaRPr lang="en-US" sz="2600" b="1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1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21292182">
            <a:off x="1035070" y="466562"/>
            <a:ext cx="5747528" cy="54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/>
          <p:nvPr/>
        </p:nvSpPr>
        <p:spPr>
          <a:xfrm>
            <a:off x="7001437" y="1227298"/>
            <a:ext cx="4062331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7500" b="1">
                <a:ln w="3810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DẶN DÒ</a:t>
            </a:r>
            <a:endParaRPr lang="zh-CN" altLang="en-US" sz="7500" b="1" dirty="0">
              <a:ln w="3810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方正少儿简体" panose="03000509000000000000" charset="-122"/>
              <a:cs typeface="Tahoma" panose="020B0604030504040204" pitchFamily="34" charset="0"/>
            </a:endParaRPr>
          </a:p>
        </p:txBody>
      </p:sp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5765240" y="5263636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39325" y="6247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845309" y="601743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526936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47" y="458406"/>
            <a:ext cx="2403341" cy="24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id="{39A4D40E-3010-4639-8ECB-0D99CC88E1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6"/>
          <a:stretch/>
        </p:blipFill>
        <p:spPr>
          <a:xfrm>
            <a:off x="6590181" y="2105848"/>
            <a:ext cx="5651591" cy="4199357"/>
          </a:xfrm>
          <a:prstGeom prst="rect">
            <a:avLst/>
          </a:prstGeom>
        </p:spPr>
      </p:pic>
      <p:sp>
        <p:nvSpPr>
          <p:cNvPr id="24" name="TextBox 68">
            <a:extLst>
              <a:ext uri="{FF2B5EF4-FFF2-40B4-BE49-F238E27FC236}">
                <a16:creationId xmlns:a16="http://schemas.microsoft.com/office/drawing/2014/main" id="{8EB1F185-8E55-427B-9A98-A3B397BE96C5}"/>
              </a:ext>
            </a:extLst>
          </p:cNvPr>
          <p:cNvSpPr txBox="1">
            <a:spLocks/>
          </p:cNvSpPr>
          <p:nvPr/>
        </p:nvSpPr>
        <p:spPr>
          <a:xfrm>
            <a:off x="7532414" y="3185099"/>
            <a:ext cx="3634497" cy="1403184"/>
          </a:xfrm>
          <a:prstGeom prst="rect">
            <a:avLst/>
          </a:prstGeom>
        </p:spPr>
        <p:txBody>
          <a:bodyPr vert="horz" wrap="square" lIns="0" tIns="71996" rIns="0" bIns="0" anchor="t" anchorCtr="1">
            <a:noAutofit/>
          </a:bodyPr>
          <a:lstStyle/>
          <a:p>
            <a:r>
              <a:rPr lang="vi-VN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 </a:t>
            </a:r>
            <a:r>
              <a:rPr lang="vi-VN" sz="1991" dirty="0" smtClean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 bị bài ngày mai</a:t>
            </a:r>
            <a:endParaRPr lang="en-US" sz="1991" dirty="0">
              <a:solidFill>
                <a:srgbClr val="223D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43836" indent="-243836">
              <a:buFontTx/>
              <a:buChar char="-"/>
            </a:pPr>
            <a:endParaRPr lang="en-US" sz="1991" dirty="0">
              <a:solidFill>
                <a:srgbClr val="223D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" y="96520"/>
            <a:ext cx="12150090" cy="6664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040" y="4728845"/>
            <a:ext cx="3908425" cy="206121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4800600"/>
            <a:ext cx="1163955" cy="1918335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5227532" y="469386"/>
            <a:ext cx="1681144" cy="168114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CN" altLang="en-US" sz="6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2494223" y="2789018"/>
            <a:ext cx="7305964" cy="96949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7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KHỞI ĐỘNG</a:t>
            </a:r>
            <a:endParaRPr lang="zh-CN" altLang="en-US" sz="7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59356" y="2366679"/>
            <a:ext cx="2817495" cy="45720"/>
            <a:chOff x="4955994" y="3809489"/>
            <a:chExt cx="2817495" cy="4572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467964" y="621164"/>
            <a:ext cx="2342262" cy="257812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322306" y="1466137"/>
            <a:ext cx="1355880" cy="1762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7BA0D4-6500-4609-BEC8-3A643CB3F292}"/>
              </a:ext>
            </a:extLst>
          </p:cNvPr>
          <p:cNvSpPr/>
          <p:nvPr/>
        </p:nvSpPr>
        <p:spPr>
          <a:xfrm>
            <a:off x="4804276" y="5478782"/>
            <a:ext cx="3959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+ 2,5 – 1 = …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4,5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3,5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5,5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</a:t>
            </a: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</a:t>
            </a:r>
            <a:r>
              <a:rPr kumimoji="0" lang="en-US" sz="6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4,5 = …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10</a:t>
            </a: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31" y="378775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𝟐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 …?</m:t>
                      </m:r>
                    </m:oMath>
                  </m:oMathPara>
                </a14:m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2298753" y="2674710"/>
                <a:ext cx="2774179" cy="841829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3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4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34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753" y="2674710"/>
                <a:ext cx="2774179" cy="841829"/>
              </a:xfrm>
              <a:prstGeom prst="roundRect">
                <a:avLst/>
              </a:prstGeom>
              <a:blipFill>
                <a:blip r:embed="rId9"/>
                <a:stretch>
                  <a:fillRect l="-4615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664" y="3900477"/>
            <a:ext cx="2934336" cy="2934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7111500" y="3794582"/>
                <a:ext cx="2774179" cy="841829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3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4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34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500" y="3794582"/>
                <a:ext cx="2774179" cy="841829"/>
              </a:xfrm>
              <a:prstGeom prst="roundRect">
                <a:avLst/>
              </a:prstGeom>
              <a:blipFill>
                <a:blip r:embed="rId10"/>
                <a:stretch>
                  <a:fillRect l="-4835" b="-107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662CEC7F-5559-4582-959C-8D0EA825FF6C}"/>
                  </a:ext>
                </a:extLst>
              </p:cNvPr>
              <p:cNvSpPr/>
              <p:nvPr/>
            </p:nvSpPr>
            <p:spPr>
              <a:xfrm>
                <a:off x="2327328" y="3817710"/>
                <a:ext cx="2774179" cy="841829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3400" noProof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3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4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34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662CEC7F-5559-4582-959C-8D0EA825FF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328" y="3817710"/>
                <a:ext cx="2774179" cy="841829"/>
              </a:xfrm>
              <a:prstGeom prst="roundRect">
                <a:avLst/>
              </a:prstGeom>
              <a:blipFill>
                <a:blip r:embed="rId11"/>
                <a:stretch>
                  <a:fillRect l="-4615" b="-115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B750BF-5496-486E-8220-CF6A7096C460}"/>
              </a:ext>
            </a:extLst>
          </p:cNvPr>
          <p:cNvSpPr/>
          <p:nvPr/>
        </p:nvSpPr>
        <p:spPr>
          <a:xfrm>
            <a:off x="7119070" y="267470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2DC048A-4AB0-4E09-B0BA-FC3DEBBA7C58}"/>
                  </a:ext>
                </a:extLst>
              </p:cNvPr>
              <p:cNvSpPr/>
              <p:nvPr/>
            </p:nvSpPr>
            <p:spPr>
              <a:xfrm>
                <a:off x="7119070" y="2727958"/>
                <a:ext cx="2774179" cy="841829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2DC048A-4AB0-4E09-B0BA-FC3DEBBA7C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070" y="2727958"/>
                <a:ext cx="2774179" cy="841829"/>
              </a:xfrm>
              <a:prstGeom prst="roundRect">
                <a:avLst/>
              </a:prstGeom>
              <a:blipFill>
                <a:blip r:embed="rId12"/>
                <a:stretch>
                  <a:fillRect l="-4176" b="-71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52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5" grpId="0" animBg="1"/>
      <p:bldP spid="11" grpId="0" animBg="1"/>
      <p:bldP spid="12" grpId="0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+ 0,5 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= … 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noProof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C.7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7,5</a:t>
            </a: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ngoan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Giỏi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040" y="4728845"/>
            <a:ext cx="3908425" cy="206121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4800600"/>
            <a:ext cx="1163955" cy="1918335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5227532" y="469386"/>
            <a:ext cx="1681144" cy="168114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lang="zh-CN" altLang="en-US" sz="6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2494223" y="2546467"/>
            <a:ext cx="7305964" cy="166199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6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LUYỆN TẬP</a:t>
            </a:r>
          </a:p>
          <a:p>
            <a:pPr algn="ctr">
              <a:lnSpc>
                <a:spcPct val="90000"/>
              </a:lnSpc>
            </a:pPr>
            <a:r>
              <a:rPr lang="en-US" altLang="zh-CN" sz="6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THỰC HÀNH</a:t>
            </a:r>
            <a:endParaRPr lang="zh-CN" altLang="en-US" sz="6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59356" y="2366679"/>
            <a:ext cx="2817495" cy="45720"/>
            <a:chOff x="4955994" y="3809489"/>
            <a:chExt cx="2817495" cy="4572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467964" y="621164"/>
            <a:ext cx="2342262" cy="257812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322306" y="1466137"/>
            <a:ext cx="1355880" cy="176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9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中小学生生命安全教育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499</Words>
  <Application>Microsoft Office PowerPoint</Application>
  <PresentationFormat>Widescreen</PresentationFormat>
  <Paragraphs>129</Paragraphs>
  <Slides>17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微软雅黑</vt:lpstr>
      <vt:lpstr>Arial</vt:lpstr>
      <vt:lpstr>Brush Script MT</vt:lpstr>
      <vt:lpstr>Calibri</vt:lpstr>
      <vt:lpstr>Calibri Light</vt:lpstr>
      <vt:lpstr>Cambria Math</vt:lpstr>
      <vt:lpstr>宋体</vt:lpstr>
      <vt:lpstr>Tahoma</vt:lpstr>
      <vt:lpstr>Times New Roman</vt:lpstr>
      <vt:lpstr>Wingdings 2</vt:lpstr>
      <vt:lpstr>方正大标宋简体</vt:lpstr>
      <vt:lpstr>方正大黑简体</vt:lpstr>
      <vt:lpstr>方正少儿简体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卡通中小学生生命安全教育主题班会PPT模板</dc:title>
  <dc:creator>Administrator</dc:creator>
  <cp:lastModifiedBy>Admin</cp:lastModifiedBy>
  <cp:revision>31</cp:revision>
  <dcterms:created xsi:type="dcterms:W3CDTF">2017-10-03T14:23:00Z</dcterms:created>
  <dcterms:modified xsi:type="dcterms:W3CDTF">2022-11-29T09:02:59Z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