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7" r:id="rId2"/>
    <p:sldId id="257" r:id="rId3"/>
    <p:sldId id="308" r:id="rId4"/>
    <p:sldId id="342" r:id="rId5"/>
    <p:sldId id="314" r:id="rId6"/>
    <p:sldId id="313" r:id="rId7"/>
    <p:sldId id="327" r:id="rId8"/>
    <p:sldId id="328" r:id="rId9"/>
    <p:sldId id="309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9" r:id="rId20"/>
    <p:sldId id="330" r:id="rId21"/>
    <p:sldId id="331" r:id="rId22"/>
    <p:sldId id="334" r:id="rId23"/>
    <p:sldId id="336" r:id="rId24"/>
    <p:sldId id="337" r:id="rId25"/>
    <p:sldId id="338" r:id="rId26"/>
    <p:sldId id="341" r:id="rId27"/>
    <p:sldId id="310" r:id="rId28"/>
    <p:sldId id="339" r:id="rId29"/>
    <p:sldId id="340" r:id="rId30"/>
    <p:sldId id="295" r:id="rId31"/>
    <p:sldId id="311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B3E"/>
    <a:srgbClr val="F7E3AD"/>
    <a:srgbClr val="F29A5B"/>
    <a:srgbClr val="C8D85B"/>
    <a:srgbClr val="B09277"/>
    <a:srgbClr val="B09278"/>
    <a:srgbClr val="A6C0A4"/>
    <a:srgbClr val="85AA84"/>
    <a:srgbClr val="A5C0A4"/>
    <a:srgbClr val="F08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1" autoAdjust="0"/>
    <p:restoredTop sz="94414" autoAdjust="0"/>
  </p:normalViewPr>
  <p:slideViewPr>
    <p:cSldViewPr snapToGrid="0" showGuides="1">
      <p:cViewPr varScale="1">
        <p:scale>
          <a:sx n="78" d="100"/>
          <a:sy n="78" d="100"/>
        </p:scale>
        <p:origin x="456" y="77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67788" y="1644551"/>
            <a:ext cx="604203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 TINH</a:t>
            </a:r>
          </a:p>
          <a:p>
            <a:pPr algn="ctr"/>
            <a:r>
              <a:rPr lang="en-US" altLang="zh-CN" sz="240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 giáo khoa trang 60</a:t>
            </a:r>
            <a:endParaRPr lang="zh-CN" altLang="en-US" sz="2400" dirty="0">
              <a:solidFill>
                <a:srgbClr val="865B3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9FEF5A1-7222-45D5-9289-90BCF6392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08585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 b="1" i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EE667E9-FB92-4415-8FE6-51768AE3E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8890"/>
            <a:ext cx="10351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</a:rPr>
              <a:t>I. Một số đồ dùng được l</a:t>
            </a: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</a:rPr>
              <a:t>m bằng thủy tinh:</a:t>
            </a:r>
            <a:endParaRPr lang="en-US" altLang="en-US" sz="3600" b="1" i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DC4308-A9FE-4E31-B7C9-E765C242A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50588"/>
            <a:ext cx="1101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Hãy giới thiệu tên các đồ dùng l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 bằng thủy tinh mà em được biết.</a:t>
            </a:r>
            <a:endParaRPr lang="en-US" altLang="en-US" sz="28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49153AAA-210C-4ABF-A5EE-47644731E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49" y="1706155"/>
            <a:ext cx="9773853" cy="72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 b="1" i="1">
              <a:solidFill>
                <a:schemeClr val="bg1"/>
              </a:solidFill>
              <a:latin typeface=".VnTime" pitchFamily="34" charset="0"/>
            </a:endParaRPr>
          </a:p>
        </p:txBody>
      </p:sp>
      <p:pic>
        <p:nvPicPr>
          <p:cNvPr id="6" name="Picture 11" descr="LH031">
            <a:extLst>
              <a:ext uri="{FF2B5EF4-FFF2-40B4-BE49-F238E27FC236}">
                <a16:creationId xmlns:a16="http://schemas.microsoft.com/office/drawing/2014/main" id="{A0EFB3A5-8774-47B0-B386-BDECA389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51" y="1266439"/>
            <a:ext cx="1678338" cy="250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DSC01349a">
            <a:extLst>
              <a:ext uri="{FF2B5EF4-FFF2-40B4-BE49-F238E27FC236}">
                <a16:creationId xmlns:a16="http://schemas.microsoft.com/office/drawing/2014/main" id="{353129AF-CF92-4650-BA45-AFABAEC0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1210127"/>
            <a:ext cx="2863048" cy="259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CH0J17">
            <a:extLst>
              <a:ext uri="{FF2B5EF4-FFF2-40B4-BE49-F238E27FC236}">
                <a16:creationId xmlns:a16="http://schemas.microsoft.com/office/drawing/2014/main" id="{CD0655A9-0ADC-448A-B040-F191FC51A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r="21203"/>
          <a:stretch/>
        </p:blipFill>
        <p:spPr bwMode="auto">
          <a:xfrm>
            <a:off x="7281086" y="1266439"/>
            <a:ext cx="1748218" cy="2527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florenceflaskthreecolorty6">
            <a:extLst>
              <a:ext uri="{FF2B5EF4-FFF2-40B4-BE49-F238E27FC236}">
                <a16:creationId xmlns:a16="http://schemas.microsoft.com/office/drawing/2014/main" id="{A1BF6E98-52AB-4B2C-92B1-711CC0BAF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4030972"/>
            <a:ext cx="2863048" cy="2566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3" descr="CAW99P4V">
            <a:extLst>
              <a:ext uri="{FF2B5EF4-FFF2-40B4-BE49-F238E27FC236}">
                <a16:creationId xmlns:a16="http://schemas.microsoft.com/office/drawing/2014/main" id="{06455A5B-FA01-4B28-A539-67753BE4B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" y="1249565"/>
            <a:ext cx="2370354" cy="250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CAMFG0XT">
            <a:extLst>
              <a:ext uri="{FF2B5EF4-FFF2-40B4-BE49-F238E27FC236}">
                <a16:creationId xmlns:a16="http://schemas.microsoft.com/office/drawing/2014/main" id="{3FCE82B9-42E7-4C8C-9B1C-8F92DB6C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56" y="1214206"/>
            <a:ext cx="2673585" cy="2547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5" descr="494331f8_pha lê vẻ đẹp thanh tao">
            <a:extLst>
              <a:ext uri="{FF2B5EF4-FFF2-40B4-BE49-F238E27FC236}">
                <a16:creationId xmlns:a16="http://schemas.microsoft.com/office/drawing/2014/main" id="{66CAD0C6-C967-419E-8C28-A6F8E2F3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73" y="4030972"/>
            <a:ext cx="2863048" cy="2468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6" descr="cua_luoi_chong_muoi_tu_cuon_2">
            <a:extLst>
              <a:ext uri="{FF2B5EF4-FFF2-40B4-BE49-F238E27FC236}">
                <a16:creationId xmlns:a16="http://schemas.microsoft.com/office/drawing/2014/main" id="{8C1E1CBE-C5FC-4378-8C9D-C5CF792A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27" y="4033484"/>
            <a:ext cx="2585653" cy="250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ANd9GcTKfiPDTuD_SytsjK1cdOpz3aG7qH5d8Iz8xRWSSpuGeON61uDQ">
            <a:extLst>
              <a:ext uri="{FF2B5EF4-FFF2-40B4-BE49-F238E27FC236}">
                <a16:creationId xmlns:a16="http://schemas.microsoft.com/office/drawing/2014/main" id="{027A8F84-0C27-4C78-B277-BE61950F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9" y="4030972"/>
            <a:ext cx="2673585" cy="250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allAtOnce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en_trang_tri">
            <a:extLst>
              <a:ext uri="{FF2B5EF4-FFF2-40B4-BE49-F238E27FC236}">
                <a16:creationId xmlns:a16="http://schemas.microsoft.com/office/drawing/2014/main" id="{72DA80AA-7419-4707-8871-F1B4FA00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152400"/>
            <a:ext cx="570293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light">
            <a:extLst>
              <a:ext uri="{FF2B5EF4-FFF2-40B4-BE49-F238E27FC236}">
                <a16:creationId xmlns:a16="http://schemas.microsoft.com/office/drawing/2014/main" id="{2E511C73-DD1D-4BD1-AC52-426D4B29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152400"/>
            <a:ext cx="540829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2F0CB09C-48E2-41CB-8A68-3912A0DA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" y="3451860"/>
            <a:ext cx="570293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718A1AB-BCD4-4940-8563-2BCB7FEB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87" y="3429000"/>
            <a:ext cx="540829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1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C206DFC9-7EA9-4F44-8EE0-AA9C9A909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005"/>
            <a:ext cx="777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II. Tính chất của thuỷ tinh:</a:t>
            </a:r>
            <a:endParaRPr lang="en-US" altLang="en-US" sz="4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0AD91EF1-4A7D-4F2B-9FE0-6A08C713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711" y="1336877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- Trong suốt.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B4B16DAD-DEBD-4F61-A461-DF5FA3F89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704" y="1894169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 i="1">
              <a:latin typeface="Arial" panose="020B0604020202020204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F6C8110F-64F6-4651-89F1-32C7C6AF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66" y="1087719"/>
            <a:ext cx="117135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Đọc các thông tin SGK-Tr 61 v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 dựa v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o thực tế sử dụng thủy tinh, em thấy thủy tinh có những tính chất gì?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id="{A0DB7F47-3E2A-4CA3-856F-28224015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285" y="4505043"/>
            <a:ext cx="4995862" cy="1265238"/>
          </a:xfrm>
          <a:prstGeom prst="cloudCallout">
            <a:avLst>
              <a:gd name="adj1" fmla="val 75194"/>
              <a:gd name="adj2" fmla="val -29597"/>
            </a:avLst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Hoạt động nhóm (2phút)</a:t>
            </a:r>
            <a:endParaRPr lang="en-US" altLang="en-US" sz="24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FA01F-1F90-4A8D-BC46-2C9D423DE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711" y="1794077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gỉ.</a:t>
            </a:r>
            <a:endParaRPr lang="en-US" alt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002F1-2D19-4F0E-9574-F9EB48E24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511" y="3622877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- Cứng nhưng dễ vỡ.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3C1CE-9A69-4E4E-AB13-1440EB87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611" y="2251277"/>
            <a:ext cx="415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- Không cháy.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42676-97DC-4B57-8CA3-095632F67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511" y="2708477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- Không bị a xít  ăn mòn.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5A05B-2A81-401A-8991-E33CBD7FA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511" y="3165677"/>
            <a:ext cx="5219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- Không hút ẩm.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Dell\Desktop\ae57950330606875df12793a1a6b54ef9af4756a1d45e8a47faf8f121fa327707811496a0f335ab1a8b5c75205027493f4fdb39c0c827da946fe8f128df4553ed6e5a4011a06518b742f564e157f7aa6195f0b46a76377bf1cd802f39ed12eda59036f9c137b98c0f6c6e5914.jpg">
            <a:extLst>
              <a:ext uri="{FF2B5EF4-FFF2-40B4-BE49-F238E27FC236}">
                <a16:creationId xmlns:a16="http://schemas.microsoft.com/office/drawing/2014/main" id="{A90A4BBC-A4A2-40FB-A460-42F00021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28" y="3378481"/>
            <a:ext cx="397827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7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 animBg="1"/>
      <p:bldP spid="6" grpId="1" animBg="1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762AAE84-16BD-4E5A-92D7-E058DC5D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25" y="1033041"/>
            <a:ext cx="11406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Khi sử dụng v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bảo đồ dùng bằng thủy tinh chúng ta cần chú ý điểm gì? </a:t>
            </a:r>
            <a:endParaRPr lang="en-US" altLang="en-US" sz="2800" i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9E34FE4A-369D-42F6-9B74-36DAA8C7B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71" y="2023641"/>
            <a:ext cx="1156527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* Trong khi sử dụng hoặc lau, rửa cần nhẹ nh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ng tránh va chạm mạnh mạnh, để nơi chắc chắn,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0EE8538C-54A4-4FA6-B389-D26119FDC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37" y="1614668"/>
            <a:ext cx="11441574" cy="12192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Có mấy loại thủy tinh? Đó l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những loại n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o?</a:t>
            </a:r>
            <a:endParaRPr lang="vi-VN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1B8B8A2-FCAA-4EF2-A07E-94C661A6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89" y="1462268"/>
            <a:ext cx="11579506" cy="15240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     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- Có hai loại thủy tinh.</a:t>
            </a:r>
          </a:p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      - Thủy tinh thường v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thủy tinh chất lượng cao</a:t>
            </a:r>
            <a:endParaRPr lang="vi-VN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6B5FC5AE-5941-4B36-83A5-315979FE5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1" y="998317"/>
            <a:ext cx="120415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¯"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Nêu sự khác nhau giữa thủy tinh thường v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 thủy tinh chất lượng cao.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en-US" sz="3000" b="1" i="1">
              <a:solidFill>
                <a:srgbClr val="FF33CC"/>
              </a:solidFill>
              <a:latin typeface=".VnTime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BC0DD9-1AD2-4540-8393-F0C33BD04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426053"/>
              </p:ext>
            </p:extLst>
          </p:nvPr>
        </p:nvGraphicFramePr>
        <p:xfrm>
          <a:off x="399508" y="1905000"/>
          <a:ext cx="11256198" cy="3384630"/>
        </p:xfrm>
        <a:graphic>
          <a:graphicData uri="http://schemas.openxmlformats.org/drawingml/2006/table">
            <a:tbl>
              <a:tblPr/>
              <a:tblGrid>
                <a:gridCol w="499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665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defTabSz="914400" eaLnBrk="0" hangingPunct="0">
                        <a:spcBef>
                          <a:spcPct val="50000"/>
                        </a:spcBef>
                        <a:buNone/>
                        <a:tabLst>
                          <a:tab pos="6096000" algn="r"/>
                        </a:tabLst>
                      </a:pPr>
                      <a:r>
                        <a:rPr sz="28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 THƯỜNG</a:t>
                      </a:r>
                      <a:endParaRPr lang="en-US" sz="28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67" marB="4566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defTabSz="914400" eaLnBrk="0" hangingPunct="0">
                        <a:spcBef>
                          <a:spcPct val="50000"/>
                        </a:spcBef>
                        <a:buNone/>
                        <a:tabLst>
                          <a:tab pos="6096000" algn="r"/>
                        </a:tabLst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 CHẤT LƯỢNG CAO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67" marB="4566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97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defTabSz="914400" eaLnBrk="0" hangingPunct="0">
                        <a:spcBef>
                          <a:spcPct val="50000"/>
                        </a:spcBef>
                        <a:buNone/>
                        <a:tabLst>
                          <a:tab pos="6096000" algn="r"/>
                        </a:tabLst>
                      </a:pPr>
                      <a:r>
                        <a:rPr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suốt, cứng, dễ vỡ</a:t>
                      </a:r>
                      <a:endParaRPr lang="en-US"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67" marB="4566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0" hangingPunct="0">
                        <a:buNone/>
                        <a:tabLst>
                          <a:tab pos="6096000" algn="r"/>
                        </a:tabLst>
                      </a:pPr>
                      <a:r>
                        <a:rPr sz="2800" b="1" i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Rất trong, chịu nóng, lạnh, bền, khó vỡ</a:t>
                      </a:r>
                      <a:endParaRPr lang="en-US" sz="2800" b="1" i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67" marB="4566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6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F66AA611-1638-47C0-BBE4-99CC2B0E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62" y="1710964"/>
            <a:ext cx="11776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</a:t>
            </a: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Đ</a:t>
            </a: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</a:rPr>
              <a:t>ọc các thông tin SGK-Tr 61 v</a:t>
            </a: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</a:rPr>
              <a:t> dựa v</a:t>
            </a: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</a:rPr>
              <a:t>o vốn hiểu biết, nêu công dụng của thủy tinh thường v</a:t>
            </a: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</a:rPr>
              <a:t> thủy tinh chất lượng cao.</a:t>
            </a:r>
            <a:endParaRPr lang="en-US" altLang="en-US" sz="2800" b="1" i="1">
              <a:solidFill>
                <a:srgbClr val="0B19C8"/>
              </a:solidFill>
              <a:latin typeface=".VnTime" pitchFamily="34" charset="0"/>
            </a:endParaRPr>
          </a:p>
        </p:txBody>
      </p:sp>
      <p:sp>
        <p:nvSpPr>
          <p:cNvPr id="3" name="Oval Callout 1">
            <a:extLst>
              <a:ext uri="{FF2B5EF4-FFF2-40B4-BE49-F238E27FC236}">
                <a16:creationId xmlns:a16="http://schemas.microsoft.com/office/drawing/2014/main" id="{ECC11E2B-7392-46BF-98AF-E94C1067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657600"/>
            <a:ext cx="4419600" cy="1295400"/>
          </a:xfrm>
          <a:prstGeom prst="wedgeEllipseCallout">
            <a:avLst>
              <a:gd name="adj1" fmla="val 78454"/>
              <a:gd name="adj2" fmla="val 92296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  <a:t>Hoạt động nhóm </a:t>
            </a:r>
          </a:p>
          <a:p>
            <a:pPr algn="ctr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  <a:t>(3 phút)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4020A-A633-4C64-A51F-2F43AB91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47" y="303836"/>
            <a:ext cx="10721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III. Công dụng của thủy tinh:</a:t>
            </a:r>
            <a:endParaRPr lang="en-US" altLang="en-US" sz="4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A883E7-4C75-4D9B-B80D-3C916123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962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6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8433">
            <a:extLst>
              <a:ext uri="{FF2B5EF4-FFF2-40B4-BE49-F238E27FC236}">
                <a16:creationId xmlns:a16="http://schemas.microsoft.com/office/drawing/2014/main" id="{9F94D893-99F9-4D44-A5DF-709CD859D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322440"/>
              </p:ext>
            </p:extLst>
          </p:nvPr>
        </p:nvGraphicFramePr>
        <p:xfrm>
          <a:off x="380528" y="1634602"/>
          <a:ext cx="11430944" cy="3365661"/>
        </p:xfrm>
        <a:graphic>
          <a:graphicData uri="http://schemas.openxmlformats.org/drawingml/2006/table">
            <a:tbl>
              <a:tblPr/>
              <a:tblGrid>
                <a:gridCol w="556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4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9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defTabSz="914400" eaLnBrk="0" hangingPunct="0">
                        <a:spcBef>
                          <a:spcPct val="50000"/>
                        </a:spcBef>
                        <a:buNone/>
                        <a:tabLst>
                          <a:tab pos="6096000" algn="r"/>
                        </a:tabLst>
                      </a:pPr>
                      <a:r>
                        <a:rPr sz="28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 THƯỜNG</a:t>
                      </a:r>
                      <a:endParaRPr lang="en-US" sz="28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defTabSz="914400" eaLnBrk="0" hangingPunct="0">
                        <a:spcBef>
                          <a:spcPct val="50000"/>
                        </a:spcBef>
                        <a:buNone/>
                        <a:tabLst>
                          <a:tab pos="6096000" algn="r"/>
                        </a:tabLst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 CHẤT LƯỢNG CAO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68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0" hangingPunct="0">
                        <a:buNone/>
                        <a:tabLst>
                          <a:tab pos="6096000" algn="r"/>
                        </a:tabLst>
                      </a:pPr>
                      <a:r>
                        <a:rPr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Công dụng:Dùng sản xuất chai, lọ, li, cốc, bóng đèn, kính đeo mắt, </a:t>
                      </a:r>
                      <a:r>
                        <a:rPr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defTabSz="914400" eaLnBrk="0" hangingPunct="0">
                        <a:spcBef>
                          <a:spcPct val="50000"/>
                        </a:spcBef>
                        <a:buNone/>
                        <a:tabLst>
                          <a:tab pos="6096000" algn="r"/>
                        </a:tabLst>
                      </a:pPr>
                      <a:endParaRPr lang="en-US" sz="36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0" hangingPunct="0">
                        <a:buNone/>
                        <a:tabLst>
                          <a:tab pos="6096000" algn="r"/>
                        </a:tabLst>
                      </a:pPr>
                      <a:r>
                        <a:rPr sz="2800" b="1" i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Công dụng: Dùng làm dụng cụ trong phòng thí nghiệm, đồ dùng y tế, kính máy ảnh, ống nhòm, nồi nấu trong lò vi sóng, nồi nấu bếp ga,</a:t>
                      </a:r>
                      <a:r>
                        <a:rPr sz="2800" b="1" i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sz="2800" b="1" i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i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66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53068714-4960-408D-9B01-AFC549BBF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397559"/>
              </p:ext>
            </p:extLst>
          </p:nvPr>
        </p:nvGraphicFramePr>
        <p:xfrm>
          <a:off x="397377" y="439838"/>
          <a:ext cx="11397226" cy="6157732"/>
        </p:xfrm>
        <a:graphic>
          <a:graphicData uri="http://schemas.openxmlformats.org/drawingml/2006/table">
            <a:tbl>
              <a:tblPr/>
              <a:tblGrid>
                <a:gridCol w="570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9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84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Chai, lọ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Lò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14" descr="1b">
            <a:extLst>
              <a:ext uri="{FF2B5EF4-FFF2-40B4-BE49-F238E27FC236}">
                <a16:creationId xmlns:a16="http://schemas.microsoft.com/office/drawing/2014/main" id="{CD05DA7A-35C7-42B8-8228-78AD2BBB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0" y="2223871"/>
            <a:ext cx="4916033" cy="388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a2e1ecd9-e90f-427f-b52e-48760d69c4f6">
            <a:extLst>
              <a:ext uri="{FF2B5EF4-FFF2-40B4-BE49-F238E27FC236}">
                <a16:creationId xmlns:a16="http://schemas.microsoft.com/office/drawing/2014/main" id="{4DF68290-8AAB-4255-9F2B-FC19023E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09" y="2336564"/>
            <a:ext cx="4780651" cy="37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0481">
            <a:extLst>
              <a:ext uri="{FF2B5EF4-FFF2-40B4-BE49-F238E27FC236}">
                <a16:creationId xmlns:a16="http://schemas.microsoft.com/office/drawing/2014/main" id="{4ADC87F1-79F8-490F-9E00-C3FFB5C87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855343"/>
              </p:ext>
            </p:extLst>
          </p:nvPr>
        </p:nvGraphicFramePr>
        <p:xfrm>
          <a:off x="439838" y="623967"/>
          <a:ext cx="11539959" cy="5672058"/>
        </p:xfrm>
        <a:graphic>
          <a:graphicData uri="http://schemas.openxmlformats.org/drawingml/2006/table">
            <a:tbl>
              <a:tblPr/>
              <a:tblGrid>
                <a:gridCol w="577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7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  <a:endParaRPr lang="en-US" sz="28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1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 trang trí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 anchor="b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Ống kính máy ảnh</a:t>
                      </a:r>
                      <a:endParaRPr lang="en-US" sz="28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 anchor="b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16" descr="1251254979_Gioi1">
            <a:extLst>
              <a:ext uri="{FF2B5EF4-FFF2-40B4-BE49-F238E27FC236}">
                <a16:creationId xmlns:a16="http://schemas.microsoft.com/office/drawing/2014/main" id="{6472BFE6-A9C6-4F00-A91C-EE6DAC58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30" y="2199190"/>
            <a:ext cx="4562139" cy="32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>
            <a:extLst>
              <a:ext uri="{FF2B5EF4-FFF2-40B4-BE49-F238E27FC236}">
                <a16:creationId xmlns:a16="http://schemas.microsoft.com/office/drawing/2014/main" id="{07C368D2-281D-4FB1-B125-935975DDBF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0" y="62960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Thuỷ tinh không cháy, không hút ẩm.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t10">
            <a:extLst>
              <a:ext uri="{FF2B5EF4-FFF2-40B4-BE49-F238E27FC236}">
                <a16:creationId xmlns:a16="http://schemas.microsoft.com/office/drawing/2014/main" id="{BDBB63ED-74CE-4B17-837C-3C50C888E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18" y="2199190"/>
            <a:ext cx="4669541" cy="34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2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76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 rot="16200000">
            <a:off x="6069961" y="-164737"/>
            <a:ext cx="738664" cy="24182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 TIÊU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3290" y="1769471"/>
            <a:ext cx="10293807" cy="863499"/>
            <a:chOff x="4343267" y="987654"/>
            <a:chExt cx="11127399" cy="933425"/>
          </a:xfrm>
        </p:grpSpPr>
        <p:sp>
          <p:nvSpPr>
            <p:cNvPr id="8" name="五边形 7"/>
            <p:cNvSpPr/>
            <p:nvPr/>
          </p:nvSpPr>
          <p:spPr>
            <a:xfrm flipH="1">
              <a:off x="4343267" y="987654"/>
              <a:ext cx="11127399" cy="933425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algn="just"/>
              <a:r>
                <a:rPr lang="en-US" sz="2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các sản phẩm được tạo ra từ thuỷ tinh, công dụng của thuỷ tinh </a:t>
              </a:r>
            </a:p>
            <a:p>
              <a:pPr marL="628650" algn="just"/>
              <a:r>
                <a:rPr lang="en-US" sz="2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 thường. Các vật liệu để sản xuất thuỷ tinh.</a:t>
              </a:r>
              <a:endParaRPr lang="zh-CN" altLang="en-US" sz="2400" b="1" dirty="0"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60545" y="1232723"/>
              <a:ext cx="553115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29A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zh-CN" altLang="en-US" sz="2000" b="1" dirty="0">
                <a:solidFill>
                  <a:srgbClr val="F29A5B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55708" y="2826933"/>
            <a:ext cx="10251388" cy="681064"/>
            <a:chOff x="4389120" y="1084217"/>
            <a:chExt cx="10844069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20" y="1084217"/>
              <a:ext cx="10844069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algn="just"/>
              <a:r>
                <a:rPr lang="en-US" sz="2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các vật liệu để sản xuất thủy tinh.</a:t>
              </a:r>
              <a:endParaRPr lang="zh-CN" altLang="en-US" sz="2400" b="1" dirty="0"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543329" y="1264608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55710" y="3795064"/>
            <a:ext cx="10251386" cy="681064"/>
            <a:chOff x="4389121" y="1084217"/>
            <a:chExt cx="11081543" cy="736216"/>
          </a:xfrm>
        </p:grpSpPr>
        <p:sp>
          <p:nvSpPr>
            <p:cNvPr id="34" name="五边形 33"/>
            <p:cNvSpPr/>
            <p:nvPr/>
          </p:nvSpPr>
          <p:spPr>
            <a:xfrm flipH="1">
              <a:off x="4389121" y="1084217"/>
              <a:ext cx="11081543" cy="736216"/>
            </a:xfrm>
            <a:prstGeom prst="homePlate">
              <a:avLst/>
            </a:prstGeom>
            <a:solidFill>
              <a:srgbClr val="B0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algn="just"/>
              <a:r>
                <a:rPr lang="en-US" altLang="zh-CN" sz="2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 được tính chất của thủy tinh</a:t>
              </a:r>
              <a:endParaRPr lang="zh-CN" altLang="en-US" sz="2600" dirty="0"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85095" y="1264608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B09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B092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55710" y="4763194"/>
            <a:ext cx="10251386" cy="782199"/>
            <a:chOff x="4389121" y="1084216"/>
            <a:chExt cx="11081543" cy="845541"/>
          </a:xfrm>
        </p:grpSpPr>
        <p:sp>
          <p:nvSpPr>
            <p:cNvPr id="38" name="五边形 37"/>
            <p:cNvSpPr/>
            <p:nvPr/>
          </p:nvSpPr>
          <p:spPr>
            <a:xfrm flipH="1">
              <a:off x="4389121" y="1084216"/>
              <a:ext cx="11081543" cy="845541"/>
            </a:xfrm>
            <a:prstGeom prst="homePlate">
              <a:avLst/>
            </a:prstGeom>
            <a:solidFill>
              <a:srgbClr val="C8D8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algn="just"/>
              <a:r>
                <a:rPr lang="en-US" altLang="zh-CN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Yêu thích môn học, có khả năng giữ gìn, bảo quản đồ dùng bằng thủy tinh</a:t>
              </a:r>
              <a:endParaRPr lang="zh-CN" altLang="en-US" sz="2400" dirty="0"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571173" y="1264608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C8D8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8D8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1505">
            <a:extLst>
              <a:ext uri="{FF2B5EF4-FFF2-40B4-BE49-F238E27FC236}">
                <a16:creationId xmlns:a16="http://schemas.microsoft.com/office/drawing/2014/main" id="{F212988F-9539-4D00-B67B-246B85CC3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456865"/>
              </p:ext>
            </p:extLst>
          </p:nvPr>
        </p:nvGraphicFramePr>
        <p:xfrm>
          <a:off x="1583531" y="497270"/>
          <a:ext cx="10268945" cy="4997450"/>
        </p:xfrm>
        <a:graphic>
          <a:graphicData uri="http://schemas.openxmlformats.org/drawingml/2006/table">
            <a:tbl>
              <a:tblPr/>
              <a:tblGrid>
                <a:gridCol w="451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3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  <a:endParaRPr lang="en-US" sz="28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261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mã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 anchor="b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 thí nghiệm</a:t>
                      </a:r>
                      <a:endParaRPr lang="en-US" sz="28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 anchor="b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16" descr="florenceflaskthreecolorty6">
            <a:extLst>
              <a:ext uri="{FF2B5EF4-FFF2-40B4-BE49-F238E27FC236}">
                <a16:creationId xmlns:a16="http://schemas.microsoft.com/office/drawing/2014/main" id="{30A8B6D9-D3C7-4FD5-8039-97EE46C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35" y="1634956"/>
            <a:ext cx="4132161" cy="33035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tt6">
            <a:extLst>
              <a:ext uri="{FF2B5EF4-FFF2-40B4-BE49-F238E27FC236}">
                <a16:creationId xmlns:a16="http://schemas.microsoft.com/office/drawing/2014/main" id="{01E684D4-7DBC-43A8-8D50-B3FDBBC6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39" y="1647649"/>
            <a:ext cx="3808002" cy="32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>
            <a:extLst>
              <a:ext uri="{FF2B5EF4-FFF2-40B4-BE49-F238E27FC236}">
                <a16:creationId xmlns:a16="http://schemas.microsoft.com/office/drawing/2014/main" id="{7D8C0EFC-D3DE-4391-983B-DB623462B8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0" y="627697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Thuỷ tinh không bị a-xít ăn mòn.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76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2529">
            <a:extLst>
              <a:ext uri="{FF2B5EF4-FFF2-40B4-BE49-F238E27FC236}">
                <a16:creationId xmlns:a16="http://schemas.microsoft.com/office/drawing/2014/main" id="{A83ADCC7-A053-4D91-ADF7-2EFEA2500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491531"/>
              </p:ext>
            </p:extLst>
          </p:nvPr>
        </p:nvGraphicFramePr>
        <p:xfrm>
          <a:off x="909577" y="374249"/>
          <a:ext cx="10896599" cy="5968678"/>
        </p:xfrm>
        <a:graphic>
          <a:graphicData uri="http://schemas.openxmlformats.org/drawingml/2006/table">
            <a:tbl>
              <a:tblPr/>
              <a:tblGrid>
                <a:gridCol w="54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79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  <a:endParaRPr lang="en-US" sz="28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7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  <a:endParaRPr lang="en-US" sz="27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07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Bóng đèn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B19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Bồn rửa tay</a:t>
                      </a:r>
                      <a:endParaRPr lang="en-US" sz="2800" b="1" dirty="0">
                        <a:solidFill>
                          <a:srgbClr val="0B19C8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16" descr="tt4">
            <a:extLst>
              <a:ext uri="{FF2B5EF4-FFF2-40B4-BE49-F238E27FC236}">
                <a16:creationId xmlns:a16="http://schemas.microsoft.com/office/drawing/2014/main" id="{0B12DA1B-2EB9-418E-BA94-31A7CA28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11" y="1942135"/>
            <a:ext cx="4687746" cy="427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ct10">
            <a:extLst>
              <a:ext uri="{FF2B5EF4-FFF2-40B4-BE49-F238E27FC236}">
                <a16:creationId xmlns:a16="http://schemas.microsoft.com/office/drawing/2014/main" id="{F3136FDD-7A73-47A1-9999-6334500E2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54" y="1942135"/>
            <a:ext cx="4687746" cy="427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0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5FDA5D4F-B494-4340-915E-8828BEBF32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18944"/>
              </p:ext>
            </p:extLst>
          </p:nvPr>
        </p:nvGraphicFramePr>
        <p:xfrm>
          <a:off x="200025" y="516731"/>
          <a:ext cx="11397808" cy="5214937"/>
        </p:xfrm>
        <a:graphic>
          <a:graphicData uri="http://schemas.openxmlformats.org/drawingml/2006/table">
            <a:tbl>
              <a:tblPr/>
              <a:tblGrid>
                <a:gridCol w="5114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0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17" descr="494331f8_pha lê vẻ đẹp thanh tao">
            <a:extLst>
              <a:ext uri="{FF2B5EF4-FFF2-40B4-BE49-F238E27FC236}">
                <a16:creationId xmlns:a16="http://schemas.microsoft.com/office/drawing/2014/main" id="{80A28BD2-3DC9-4FBA-89C8-27BB0A8E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7" y="1919739"/>
            <a:ext cx="43291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tt11">
            <a:extLst>
              <a:ext uri="{FF2B5EF4-FFF2-40B4-BE49-F238E27FC236}">
                <a16:creationId xmlns:a16="http://schemas.microsoft.com/office/drawing/2014/main" id="{80749F30-2E77-4E86-8C49-3761EE12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40" y="1919739"/>
            <a:ext cx="573987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ABE5518B-2184-4D8C-8CD8-B1D22235C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8" y="824697"/>
            <a:ext cx="11471495" cy="1447800"/>
          </a:xfrm>
          <a:prstGeom prst="flowChartProcess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Đọc các thông tin SGK -Tr 61 v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cho biết: </a:t>
            </a:r>
          </a:p>
          <a:p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Người ta dùng vật liệu gì để sản xuất ra thủy tinh?</a:t>
            </a:r>
            <a:endParaRPr lang="vi-VN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00AC1D8-DC42-4546-827D-96A716388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7" y="2934183"/>
            <a:ext cx="11355749" cy="646986"/>
          </a:xfrm>
          <a:prstGeom prst="flowChartAlternateProcess">
            <a:avLst/>
          </a:prstGeom>
          <a:noFill/>
          <a:ln>
            <a:solidFill>
              <a:srgbClr val="0B19C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tinh được l</a:t>
            </a:r>
            <a:r>
              <a:rPr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từ cát trắng v</a:t>
            </a:r>
            <a:r>
              <a:rPr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chất khác.</a:t>
            </a:r>
            <a:endParaRPr sz="3200" b="1" noProof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C1157134-6CC5-4B47-9C10-FED606E3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503" y="1179975"/>
            <a:ext cx="6172200" cy="58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i="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Hỗn</a:t>
            </a:r>
            <a:r>
              <a:rPr lang="en-US" altLang="en-US" sz="3200" b="1" i="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altLang="en-US" sz="3200" b="1" i="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cát</a:t>
            </a:r>
            <a:r>
              <a:rPr lang="en-US" altLang="en-US" sz="3200" b="1" i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3200" b="1" i="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b="1" i="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i="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i="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altLang="en-US" sz="3200" b="1" i="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altLang="en-US" sz="3200" b="1" i="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C00891-4ECE-41B3-A133-794793E8A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40" y="191181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Nấu chảy 1700 độ C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9A452BF7-8799-4689-8BB7-54CCCE0D0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103" y="2529350"/>
            <a:ext cx="3463925" cy="58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spcBef>
                <a:spcPct val="50000"/>
              </a:spcBef>
            </a:pPr>
            <a:r>
              <a:rPr sz="3200" b="1" noProof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tinh nhão</a:t>
            </a:r>
            <a:endParaRPr sz="3200" b="1" noProof="1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FC4BC3B4-02CE-4AD5-978A-0DAE4C4A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628" y="3275475"/>
            <a:ext cx="1957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Làm nguội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C5C26B01-A244-45C5-A06F-625B25F3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65" y="3907300"/>
            <a:ext cx="3305175" cy="585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noProof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tinh dẻo</a:t>
            </a:r>
            <a:endParaRPr lang="en-US" altLang="en-US" sz="3200" b="1" noProof="1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79CD548-797F-466A-88FF-48B573900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603" y="4613738"/>
            <a:ext cx="1385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Ép thổi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F2CEC2B3-820F-4F10-BD08-AFC0F2391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78" y="5218575"/>
            <a:ext cx="2690812" cy="58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sz="32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AB14904-AE2F-4F78-B6EF-2C25BB8E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295275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Quy trình sản xuất thủy tinh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3">
            <a:extLst>
              <a:ext uri="{FF2B5EF4-FFF2-40B4-BE49-F238E27FC236}">
                <a16:creationId xmlns:a16="http://schemas.microsoft.com/office/drawing/2014/main" id="{BEE3E264-A7CC-4DD3-83CC-826E65804629}"/>
              </a:ext>
            </a:extLst>
          </p:cNvPr>
          <p:cNvSpPr/>
          <p:nvPr/>
        </p:nvSpPr>
        <p:spPr>
          <a:xfrm>
            <a:off x="6535778" y="1854663"/>
            <a:ext cx="252412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13">
            <a:extLst>
              <a:ext uri="{FF2B5EF4-FFF2-40B4-BE49-F238E27FC236}">
                <a16:creationId xmlns:a16="http://schemas.microsoft.com/office/drawing/2014/main" id="{160B87EF-9384-44E2-ADCB-ED1A79415715}"/>
              </a:ext>
            </a:extLst>
          </p:cNvPr>
          <p:cNvSpPr/>
          <p:nvPr/>
        </p:nvSpPr>
        <p:spPr>
          <a:xfrm>
            <a:off x="6535778" y="3211975"/>
            <a:ext cx="252412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Down Arrow 14">
            <a:extLst>
              <a:ext uri="{FF2B5EF4-FFF2-40B4-BE49-F238E27FC236}">
                <a16:creationId xmlns:a16="http://schemas.microsoft.com/office/drawing/2014/main" id="{443E37A6-9011-4284-8A08-5164306241D3}"/>
              </a:ext>
            </a:extLst>
          </p:cNvPr>
          <p:cNvSpPr/>
          <p:nvPr/>
        </p:nvSpPr>
        <p:spPr>
          <a:xfrm>
            <a:off x="6545303" y="4569288"/>
            <a:ext cx="252412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4327C96-916A-420E-8357-F2DDBFAEFDE7}"/>
              </a:ext>
            </a:extLst>
          </p:cNvPr>
          <p:cNvSpPr txBox="1">
            <a:spLocks noChangeArrowheads="1"/>
          </p:cNvSpPr>
          <p:nvPr/>
        </p:nvSpPr>
        <p:spPr>
          <a:xfrm>
            <a:off x="1481559" y="49213"/>
            <a:ext cx="9144000" cy="614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THI LÀM TRẠNG NGUYÊN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4A8DA5-C187-4886-965F-D809885DA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0207"/>
              </p:ext>
            </p:extLst>
          </p:nvPr>
        </p:nvGraphicFramePr>
        <p:xfrm>
          <a:off x="3052824" y="762000"/>
          <a:ext cx="7794625" cy="4481514"/>
        </p:xfrm>
        <a:graphic>
          <a:graphicData uri="http://schemas.openxmlformats.org/drawingml/2006/table">
            <a:tbl>
              <a:tblPr/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5841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7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9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97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97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97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FB38025-6AD7-4FFA-A773-1139E861AD90}"/>
              </a:ext>
            </a:extLst>
          </p:cNvPr>
          <p:cNvSpPr/>
          <p:nvPr/>
        </p:nvSpPr>
        <p:spPr bwMode="auto">
          <a:xfrm>
            <a:off x="2257487" y="72707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D06B9-728A-41C1-A222-B119E74B427B}"/>
              </a:ext>
            </a:extLst>
          </p:cNvPr>
          <p:cNvSpPr/>
          <p:nvPr/>
        </p:nvSpPr>
        <p:spPr bwMode="auto">
          <a:xfrm>
            <a:off x="2257487" y="1139825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BCBE1-5A24-4C2B-B4C0-22B359CCCE4C}"/>
              </a:ext>
            </a:extLst>
          </p:cNvPr>
          <p:cNvSpPr/>
          <p:nvPr/>
        </p:nvSpPr>
        <p:spPr bwMode="auto">
          <a:xfrm>
            <a:off x="2257487" y="1617663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AED94-1FE6-4525-9D6E-74134EAE30CE}"/>
              </a:ext>
            </a:extLst>
          </p:cNvPr>
          <p:cNvSpPr/>
          <p:nvPr/>
        </p:nvSpPr>
        <p:spPr bwMode="auto">
          <a:xfrm>
            <a:off x="2247962" y="206851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44D722-4C28-4253-B645-DE8CA702A603}"/>
              </a:ext>
            </a:extLst>
          </p:cNvPr>
          <p:cNvSpPr/>
          <p:nvPr/>
        </p:nvSpPr>
        <p:spPr bwMode="auto">
          <a:xfrm>
            <a:off x="2247962" y="2533650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A6AB5F-C7A9-43B8-873B-77DABF192529}"/>
              </a:ext>
            </a:extLst>
          </p:cNvPr>
          <p:cNvSpPr/>
          <p:nvPr/>
        </p:nvSpPr>
        <p:spPr bwMode="auto">
          <a:xfrm>
            <a:off x="2247962" y="2955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73D342-C3F3-4F03-BF33-0A7874155056}"/>
              </a:ext>
            </a:extLst>
          </p:cNvPr>
          <p:cNvSpPr/>
          <p:nvPr/>
        </p:nvSpPr>
        <p:spPr bwMode="auto">
          <a:xfrm>
            <a:off x="2236849" y="3429000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BE1DD3-1930-49A9-BC4E-AB959666546A}"/>
              </a:ext>
            </a:extLst>
          </p:cNvPr>
          <p:cNvSpPr/>
          <p:nvPr/>
        </p:nvSpPr>
        <p:spPr bwMode="auto">
          <a:xfrm>
            <a:off x="2214624" y="389096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5D309-7197-42CB-AD28-47B769477A07}"/>
              </a:ext>
            </a:extLst>
          </p:cNvPr>
          <p:cNvSpPr/>
          <p:nvPr/>
        </p:nvSpPr>
        <p:spPr bwMode="auto">
          <a:xfrm>
            <a:off x="2214624" y="4352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96E2BE4-CA07-4ADE-AD19-F9105D554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62" y="633413"/>
            <a:ext cx="576262" cy="4000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1811C4D-D56C-4B24-B5E8-C4CB3BD6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887" y="1033463"/>
            <a:ext cx="577850" cy="4000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59BB469-5FDE-4817-AE23-07AFEFC72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649" y="1508125"/>
            <a:ext cx="576263" cy="4000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CB97708A-A636-4474-838F-B04862889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62" y="1957388"/>
            <a:ext cx="576262" cy="4000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DA306986-DFAD-42E9-99FF-AC261CBE0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887" y="2438400"/>
            <a:ext cx="577850" cy="4000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3BAD920-B190-415C-B9FC-C98521BCA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62" y="2901950"/>
            <a:ext cx="576262" cy="4000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3F3D91E-2F76-41BC-AC14-5D66EA31B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62" y="3357563"/>
            <a:ext cx="577850" cy="4000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7475FACF-F6DB-4C38-8C7B-0312B08F2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887" y="3875088"/>
            <a:ext cx="577850" cy="4000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9ED55904-525B-4A28-BF6A-F045AD21E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887" y="4311650"/>
            <a:ext cx="577850" cy="4000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7A8E16-CD12-4FD5-B381-44BE64BA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049" y="70961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M  Ắ  T  K   Í   N  H</a:t>
            </a:r>
            <a:endParaRPr lang="en-US" altLang="en-US" sz="24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08A663-D18C-43D2-A3CF-AD1F9136B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024" y="113188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H   A   I</a:t>
            </a:r>
            <a:endParaRPr lang="en-US" altLang="en-US" sz="24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8C1231-4E73-4CC0-AB08-043983F11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024" y="1563688"/>
            <a:ext cx="2039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C  Á  I    T  Ô</a:t>
            </a:r>
            <a:endParaRPr lang="en-US" altLang="en-US" sz="24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844085-31AF-4AF2-91F6-809425E8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62" y="202565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B  Ó  N  G  Đ  È   N</a:t>
            </a:r>
            <a:endParaRPr lang="en-US" altLang="en-US" sz="24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2EA9A6-8F30-482D-837E-A8D3A2731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924" y="24844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C  Á  T   T  R  Ắ   N  G</a:t>
            </a:r>
            <a:endParaRPr lang="en-US" altLang="en-US" sz="24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F95E21-39FB-4977-A4E9-C5340BB85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024" y="2947988"/>
            <a:ext cx="220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C  H  É  N  </a:t>
            </a:r>
            <a:endParaRPr lang="en-US" altLang="en-US" sz="24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FE970E-DB4F-42C8-A402-9D368DD2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824" y="388937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M  Á  Y   Ả  N  H</a:t>
            </a:r>
            <a:endParaRPr lang="en-US" altLang="en-US" sz="24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732C1E-F28D-44D3-AE1A-16EC940AB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024" y="3408363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Ố  N  G  N  H  Ò  M</a:t>
            </a:r>
            <a:endParaRPr lang="en-US" altLang="en-US" sz="24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CFDAC5-A90B-40E6-AD6E-8C0EC987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99" y="43227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  C  Á   I   L   Y</a:t>
            </a:r>
            <a:endParaRPr lang="en-US" altLang="en-US" sz="24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41">
            <a:extLst>
              <a:ext uri="{FF2B5EF4-FFF2-40B4-BE49-F238E27FC236}">
                <a16:creationId xmlns:a16="http://schemas.microsoft.com/office/drawing/2014/main" id="{FBBF4486-C4D7-47F5-9A56-57E20B9DC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24" y="48768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2.Có mấy loại thủy tinh?</a:t>
            </a:r>
            <a:endParaRPr lang="en-US" altLang="en-US" sz="3200" b="1" i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BA399FA6-2C34-4F67-8C1D-A949B10C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24" y="4876800"/>
            <a:ext cx="72501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4.Vật gì phát sáng khi có dòng điện chạy qua?</a:t>
            </a:r>
            <a:endParaRPr lang="en-US" altLang="en-US" sz="3200" b="1" i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44">
            <a:extLst>
              <a:ext uri="{FF2B5EF4-FFF2-40B4-BE49-F238E27FC236}">
                <a16:creationId xmlns:a16="http://schemas.microsoft.com/office/drawing/2014/main" id="{DEAC12C1-D540-4429-B54A-1C656B5A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24" y="4865688"/>
            <a:ext cx="7250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5.Một vật liệu để sản xuất ra thủy tinh?</a:t>
            </a:r>
            <a:endParaRPr lang="en-US" altLang="en-US" sz="3200" b="1" i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45">
            <a:extLst>
              <a:ext uri="{FF2B5EF4-FFF2-40B4-BE49-F238E27FC236}">
                <a16:creationId xmlns:a16="http://schemas.microsoft.com/office/drawing/2014/main" id="{FC065C59-554B-4591-936D-441B8A5A3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99" y="4902200"/>
            <a:ext cx="7237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6.Vật bằng thủy tinh dùng để ăn cơm?</a:t>
            </a:r>
            <a:endParaRPr lang="en-US" altLang="en-US" sz="3200" b="1" i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46">
            <a:extLst>
              <a:ext uri="{FF2B5EF4-FFF2-40B4-BE49-F238E27FC236}">
                <a16:creationId xmlns:a16="http://schemas.microsoft.com/office/drawing/2014/main" id="{0D571931-FFEF-4086-9F8E-1A5A281D3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24" y="49022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7.Vật giúp nhìn xa, nhìn rõ?</a:t>
            </a:r>
            <a:endParaRPr lang="en-US" altLang="en-US" sz="3200" b="1" i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47">
            <a:extLst>
              <a:ext uri="{FF2B5EF4-FFF2-40B4-BE49-F238E27FC236}">
                <a16:creationId xmlns:a16="http://schemas.microsoft.com/office/drawing/2014/main" id="{876ACD0D-A1E3-4090-BFCE-507DA02E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24" y="49022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8.Vật gì dùng để chụp hình?</a:t>
            </a:r>
            <a:endParaRPr lang="en-US" altLang="en-US" sz="3200" b="1" i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F01539D7-B2F2-4A2F-97D7-229801D6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24" y="4865688"/>
            <a:ext cx="7250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9.Vật bằng thủy tinh để uống nước?</a:t>
            </a:r>
            <a:endParaRPr lang="en-US" altLang="en-US" sz="3200" b="1" i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5-Point Star 41">
            <a:extLst>
              <a:ext uri="{FF2B5EF4-FFF2-40B4-BE49-F238E27FC236}">
                <a16:creationId xmlns:a16="http://schemas.microsoft.com/office/drawing/2014/main" id="{53C72E0B-3433-42AC-B3A7-799AF8B60CDC}"/>
              </a:ext>
            </a:extLst>
          </p:cNvPr>
          <p:cNvSpPr/>
          <p:nvPr/>
        </p:nvSpPr>
        <p:spPr bwMode="auto">
          <a:xfrm>
            <a:off x="8305800" y="6019800"/>
            <a:ext cx="685800" cy="719138"/>
          </a:xfrm>
          <a:prstGeom prst="star5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.VnTime" pitchFamily="34" charset="0"/>
            </a:endParaRPr>
          </a:p>
        </p:txBody>
      </p:sp>
      <p:sp>
        <p:nvSpPr>
          <p:cNvPr id="39" name="TextBox 24">
            <a:extLst>
              <a:ext uri="{FF2B5EF4-FFF2-40B4-BE49-F238E27FC236}">
                <a16:creationId xmlns:a16="http://schemas.microsoft.com/office/drawing/2014/main" id="{0850871C-7725-42B7-BB82-A65F6F89E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24" y="4865688"/>
            <a:ext cx="72532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1.Vật giúp người lớn tuổi nhìn thấy rõ hơn?</a:t>
            </a:r>
            <a:endParaRPr lang="en-US" altLang="en-US" sz="3200" b="1" i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42">
            <a:extLst>
              <a:ext uri="{FF2B5EF4-FFF2-40B4-BE49-F238E27FC236}">
                <a16:creationId xmlns:a16="http://schemas.microsoft.com/office/drawing/2014/main" id="{E45F43F4-81E5-48C7-A671-AA4AF0C39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24" y="4865688"/>
            <a:ext cx="72532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3.Vật bằng thủy tinh m</a:t>
            </a: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 ta thường dùng để chứa canh?</a:t>
            </a:r>
            <a:endParaRPr lang="en-US" altLang="en-US" sz="3200" b="1" i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57DC13-130C-4D95-BBD4-894481704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024" y="113188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3332F1-3C7D-441D-A228-5E955A35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99" y="70961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D56185-4D92-4B7D-BAE1-D9D42F0A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912" y="1563688"/>
            <a:ext cx="354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Ô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5B87B3-183D-43C2-8E72-0CFD6D14F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62" y="20256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C39DCD-DBB9-4433-B194-126E98F1C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62" y="248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A3D70-34B6-43EC-A63C-A6D195D2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437" y="29479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44E0CA-570E-458C-979A-E255DD32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024" y="34131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39D0C1-9F3F-4053-AAC9-5011153BB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737" y="38877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Á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D6F340-193C-47B8-AE3C-25109975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324" y="4322763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FEF153B-DCD2-48EF-BA01-02D2A998D171}"/>
              </a:ext>
            </a:extLst>
          </p:cNvPr>
          <p:cNvCxnSpPr/>
          <p:nvPr/>
        </p:nvCxnSpPr>
        <p:spPr>
          <a:xfrm>
            <a:off x="4683187" y="3429000"/>
            <a:ext cx="0" cy="446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1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9" grpId="0"/>
      <p:bldP spid="39" grpId="1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7099-F6C6-4DF0-B935-822AF66FA6B5}"/>
              </a:ext>
            </a:extLst>
          </p:cNvPr>
          <p:cNvSpPr txBox="1">
            <a:spLocks noChangeArrowheads="1"/>
          </p:cNvSpPr>
          <p:nvPr/>
        </p:nvSpPr>
        <p:spPr>
          <a:xfrm>
            <a:off x="76199" y="1524000"/>
            <a:ext cx="11868873" cy="518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63550" algn="just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  <a:t>Thủy tinh được l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  <a:t>m từ cát trắng v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  <a:t> một số chất khác.</a:t>
            </a:r>
            <a:b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  <a:t>Thủy tinh thường trong suốt, không gỉ,cứng, nhưng dễ vỡ. Thủy tinh không cháy, không hút ẩm v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  <a:t> không bị a xít ăn mòn.</a:t>
            </a:r>
          </a:p>
          <a:p>
            <a:pPr indent="463550" algn="just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  <a:t>Ngo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  <a:t>i thủy tinh thường còn có thủy tinh chất lượng cao (rất trong, chịu được nóng, lạnh, bền, khó vỡ) dùng để l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</a:rPr>
              <a:t>m chai, lọ trong phòng thí nghiệm, đồ dùng y tế, kính của máy ảnh, ống nhòm,</a:t>
            </a:r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492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092700" y="2802391"/>
            <a:ext cx="45484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5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zh-CN" altLang="en-US" sz="5500" b="1" dirty="0">
              <a:solidFill>
                <a:srgbClr val="865B3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9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DEAC01EC-40F7-4205-958A-6BA3CA440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388" y="1752600"/>
            <a:ext cx="7467600" cy="12954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Nếu có một đồ vật bằng thuỷ tinh bị vỡ thì em </a:t>
            </a:r>
          </a:p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sẽ xử lí như thế n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o? </a:t>
            </a:r>
            <a:endParaRPr lang="vi-VN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Cau hoi">
            <a:extLst>
              <a:ext uri="{FF2B5EF4-FFF2-40B4-BE49-F238E27FC236}">
                <a16:creationId xmlns:a16="http://schemas.microsoft.com/office/drawing/2014/main" id="{13277ED6-0CF2-46F7-9A0A-5FEA600C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88" y="1524000"/>
            <a:ext cx="99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C5C53F-7BA2-477D-AC30-05E4F4C3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5" y="145649"/>
            <a:ext cx="419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4274A-F1B8-4694-AA7E-3C5D266C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06" y="148543"/>
            <a:ext cx="4974522" cy="363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D4562F-8EE8-4C91-B760-D4FD81AB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4" y="3961134"/>
            <a:ext cx="3333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7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3A6E31-4A64-44A5-9D84-CE31E4C43B49}"/>
              </a:ext>
            </a:extLst>
          </p:cNvPr>
          <p:cNvGrpSpPr/>
          <p:nvPr/>
        </p:nvGrpSpPr>
        <p:grpSpPr>
          <a:xfrm>
            <a:off x="783794" y="34725"/>
            <a:ext cx="5809496" cy="5760000"/>
            <a:chOff x="783794" y="0"/>
            <a:chExt cx="5809496" cy="576000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3378732E-4E49-4ADA-9A59-34FF8418106A}"/>
                </a:ext>
              </a:extLst>
            </p:cNvPr>
            <p:cNvGrpSpPr/>
            <p:nvPr/>
          </p:nvGrpSpPr>
          <p:grpSpPr>
            <a:xfrm>
              <a:off x="783794" y="0"/>
              <a:ext cx="5809496" cy="5760000"/>
              <a:chOff x="3084810" y="-335112"/>
              <a:chExt cx="5809496" cy="576000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FDD56F46-78C0-48A0-80AE-43E1B08C2906}"/>
                  </a:ext>
                </a:extLst>
              </p:cNvPr>
              <p:cNvGrpSpPr/>
              <p:nvPr/>
            </p:nvGrpSpPr>
            <p:grpSpPr>
              <a:xfrm>
                <a:off x="3297693" y="-335112"/>
                <a:ext cx="5596613" cy="5760000"/>
                <a:chOff x="3297693" y="-335112"/>
                <a:chExt cx="5596613" cy="5760000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9E63ACBC-0502-4C24-A228-135B9D7FD2C8}"/>
                    </a:ext>
                  </a:extLst>
                </p:cNvPr>
                <p:cNvCxnSpPr/>
                <p:nvPr/>
              </p:nvCxnSpPr>
              <p:spPr>
                <a:xfrm>
                  <a:off x="6154058" y="-335112"/>
                  <a:ext cx="0" cy="5760000"/>
                </a:xfrm>
                <a:prstGeom prst="line">
                  <a:avLst/>
                </a:prstGeom>
                <a:ln w="76200" cap="rnd">
                  <a:solidFill>
                    <a:srgbClr val="F7E3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" name="图片 12">
                  <a:extLst>
                    <a:ext uri="{FF2B5EF4-FFF2-40B4-BE49-F238E27FC236}">
                      <a16:creationId xmlns:a16="http://schemas.microsoft.com/office/drawing/2014/main" id="{2785C2FF-6646-4D8E-A4D4-4477539FA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48492"/>
                <a:stretch/>
              </p:blipFill>
              <p:spPr>
                <a:xfrm>
                  <a:off x="3297693" y="2256270"/>
                  <a:ext cx="5596613" cy="2885850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E3262840-AD48-47F6-A0A1-446DB5425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243" b="95561" l="226" r="99266">
                            <a14:foregroundMark x1="16431" y1="13785" x2="20327" y2="37150"/>
                            <a14:foregroundMark x1="39921" y1="33178" x2="43422" y2="49065"/>
                            <a14:foregroundMark x1="55901" y1="12617" x2="55901" y2="27336"/>
                            <a14:foregroundMark x1="85545" y1="32710" x2="90683" y2="77804"/>
                            <a14:foregroundMark x1="93958" y1="35514" x2="97233" y2="58178"/>
                            <a14:foregroundMark x1="74534" y1="26636" x2="79616" y2="28271"/>
                            <a14:foregroundMark x1="76228" y1="80374" x2="79390" y2="63551"/>
                            <a14:foregroundMark x1="90006" y1="92523" x2="82778" y2="45794"/>
                            <a14:foregroundMark x1="93958" y1="84813" x2="89723" y2="80374"/>
                            <a14:foregroundMark x1="95652" y1="27336" x2="282" y2="15888"/>
                            <a14:foregroundMark x1="14568" y1="7710" x2="21287" y2="10514"/>
                            <a14:foregroundMark x1="46979" y1="10514" x2="48278" y2="17523"/>
                            <a14:foregroundMark x1="45398" y1="13084" x2="53473" y2="3505"/>
                            <a14:foregroundMark x1="53473" y1="3505" x2="62055" y2="14720"/>
                            <a14:foregroundMark x1="62055" y1="14720" x2="44156" y2="29907"/>
                            <a14:foregroundMark x1="44156" y1="29907" x2="45680" y2="7243"/>
                            <a14:foregroundMark x1="99209" y1="50000" x2="565" y2="68692"/>
                            <a14:foregroundMark x1="565" y1="68692" x2="734" y2="27336"/>
                            <a14:foregroundMark x1="734" y1="27336" x2="9034" y2="5140"/>
                            <a14:foregroundMark x1="9034" y1="5140" x2="28176" y2="234"/>
                            <a14:foregroundMark x1="28176" y1="234" x2="99774" y2="1168"/>
                            <a14:foregroundMark x1="99774" y1="1168" x2="99322" y2="48131"/>
                            <a14:foregroundMark x1="99322" y1="48131" x2="90175" y2="56776"/>
                            <a14:foregroundMark x1="90175" y1="56776" x2="86957" y2="50701"/>
                            <a14:foregroundMark x1="30322" y1="26168" x2="29136" y2="37150"/>
                            <a14:foregroundMark x1="2146" y1="13785" x2="3670" y2="47196"/>
                            <a14:foregroundMark x1="3670" y1="47196" x2="10446" y2="71028"/>
                            <a14:foregroundMark x1="10446" y1="71028" x2="12366" y2="73364"/>
                            <a14:foregroundMark x1="10277" y1="52804" x2="10277" y2="45794"/>
                            <a14:foregroundMark x1="31508" y1="27336" x2="39582" y2="13084"/>
                            <a14:foregroundMark x1="39582" y1="13084" x2="43704" y2="13084"/>
                            <a14:foregroundMark x1="51158" y1="26168" x2="42801" y2="28037"/>
                            <a14:foregroundMark x1="42801" y1="28037" x2="27612" y2="62617"/>
                            <a14:foregroundMark x1="27612" y1="62617" x2="33879" y2="85981"/>
                            <a14:foregroundMark x1="33879" y1="85981" x2="42518" y2="86449"/>
                            <a14:foregroundMark x1="42518" y1="86449" x2="67024" y2="84346"/>
                            <a14:foregroundMark x1="67024" y1="84346" x2="79503" y2="84346"/>
                            <a14:foregroundMark x1="79503" y1="84346" x2="97233" y2="81075"/>
                            <a14:foregroundMark x1="97233" y1="81075" x2="95088" y2="43458"/>
                            <a14:foregroundMark x1="95088" y1="43458" x2="85432" y2="37150"/>
                            <a14:foregroundMark x1="64427" y1="26636" x2="58667" y2="53972"/>
                            <a14:foregroundMark x1="58667" y1="53972" x2="58667" y2="54907"/>
                            <a14:foregroundMark x1="94579" y1="84813" x2="91417" y2="95561"/>
                            <a14:foregroundMark x1="51553" y1="37150" x2="53924" y2="45093"/>
                            <a14:foregroundMark x1="56973" y1="42991" x2="59063" y2="49065"/>
                            <a14:foregroundMark x1="48278" y1="59346" x2="51835" y2="45794"/>
                            <a14:foregroundMark x1="47883" y1="32243" x2="46979" y2="56075"/>
                            <a14:foregroundMark x1="50367" y1="47430" x2="48842" y2="54907"/>
                            <a14:foregroundMark x1="18102" y1="77255" x2="19198" y2="71262"/>
                            <a14:foregroundMark x1="12366" y1="81542" x2="12971" y2="82201"/>
                            <a14:foregroundMark x1="16750" y1="77255" x2="14003" y2="67991"/>
                            <a14:foregroundMark x1="14003" y1="67991" x2="11971" y2="80374"/>
                            <a14:foregroundMark x1="9091" y1="22430" x2="10107" y2="46262"/>
                            <a14:foregroundMark x1="1863" y1="13084" x2="791" y2="22430"/>
                            <a14:foregroundMark x1="8413" y1="24065" x2="10898" y2="51168"/>
                            <a14:foregroundMark x1="8809" y1="21262" x2="9317" y2="45794"/>
                            <a14:foregroundMark x1="29305" y1="76168" x2="28684" y2="87850"/>
                            <a14:foregroundMark x1="22078" y1="78037" x2="23433" y2="85280"/>
                            <a14:foregroundMark x1="83286" y1="86449" x2="85601" y2="88785"/>
                            <a14:foregroundMark x1="94918" y1="87850" x2="93902" y2="92056"/>
                            <a14:foregroundMark x1="59458" y1="86916" x2="59797" y2="93224"/>
                            <a14:foregroundMark x1="14899" y1="78987" x2="18402" y2="79487"/>
                            <a14:foregroundMark x1="13156" y1="78738" x2="14106" y2="78874"/>
                            <a14:foregroundMark x1="19819" y1="73832" x2="19029" y2="77570"/>
                            <a14:foregroundMark x1="18690" y1="80140" x2="19819" y2="80140"/>
                            <a14:foregroundMark x1="21005" y1="77103" x2="19706" y2="74299"/>
                            <a14:backgroundMark x1="12503" y1="86288" x2="20440" y2="96028"/>
                            <a14:backgroundMark x1="12253" y1="85981" x2="12421" y2="86187"/>
                            <a14:backgroundMark x1="20440" y1="96028" x2="20553" y2="99766"/>
                            <a14:backgroundMark x1="15156" y1="86673" x2="19029" y2="89252"/>
                            <a14:backgroundMark x1="12931" y1="82477" x2="14455" y2="82009"/>
                            <a14:backgroundMark x1="17843" y1="82944" x2="18240" y2="83065"/>
                            <a14:backgroundMark x1="19255" y1="87383" x2="19819" y2="92056"/>
                            <a14:backgroundMark x1="19368" y1="85981" x2="13890" y2="838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4810" y="1126386"/>
                <a:ext cx="5809496" cy="1403988"/>
              </a:xfrm>
              <a:prstGeom prst="rect">
                <a:avLst/>
              </a:prstGeom>
            </p:spPr>
          </p:pic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13D66B9-4A09-462C-AA26-03692FE6AEA6}"/>
                </a:ext>
              </a:extLst>
            </p:cNvPr>
            <p:cNvSpPr txBox="1"/>
            <p:nvPr/>
          </p:nvSpPr>
          <p:spPr>
            <a:xfrm>
              <a:off x="1520742" y="3372623"/>
              <a:ext cx="454848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b="1">
                  <a:solidFill>
                    <a:srgbClr val="865B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 ĐỘNG</a:t>
              </a:r>
              <a:endParaRPr lang="zh-CN" altLang="en-US" sz="5500" b="1" dirty="0">
                <a:solidFill>
                  <a:srgbClr val="865B3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id="{BAA88D60-6FE3-495C-8A49-C02EE773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674" y="242545"/>
            <a:ext cx="3237198" cy="5474825"/>
          </a:xfrm>
          <a:prstGeom prst="ellipse">
            <a:avLst/>
          </a:prstGeom>
          <a:noFill/>
          <a:ln w="28575">
            <a:solidFill>
              <a:srgbClr val="F7E3A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65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65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65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65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65B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D9B78C9-3C6F-41E2-8383-FEF7084C5BC6}"/>
              </a:ext>
            </a:extLst>
          </p:cNvPr>
          <p:cNvSpPr/>
          <p:nvPr/>
        </p:nvSpPr>
        <p:spPr>
          <a:xfrm>
            <a:off x="731838" y="103848"/>
            <a:ext cx="647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CON CHĂM CHỈ VÀ TẬP TRUNG TRONG GIỜ HỌC!</a:t>
            </a:r>
            <a:endParaRPr lang="zh-CN" altLang="en-US" b="1" dirty="0">
              <a:solidFill>
                <a:srgbClr val="865B3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9344E05-D093-4673-AFF1-57C744736893}"/>
              </a:ext>
            </a:extLst>
          </p:cNvPr>
          <p:cNvSpPr/>
          <p:nvPr/>
        </p:nvSpPr>
        <p:spPr>
          <a:xfrm>
            <a:off x="2782529" y="403461"/>
            <a:ext cx="23302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KHEN CẢ LỚP MÌNH!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</p:txBody>
      </p:sp>
      <p:sp>
        <p:nvSpPr>
          <p:cNvPr id="21" name="文本框 11">
            <a:extLst>
              <a:ext uri="{FF2B5EF4-FFF2-40B4-BE49-F238E27FC236}">
                <a16:creationId xmlns:a16="http://schemas.microsoft.com/office/drawing/2014/main" id="{A389ACC7-A78F-4D94-A376-575A82170C71}"/>
              </a:ext>
            </a:extLst>
          </p:cNvPr>
          <p:cNvSpPr txBox="1"/>
          <p:nvPr/>
        </p:nvSpPr>
        <p:spPr>
          <a:xfrm>
            <a:off x="4221839" y="906971"/>
            <a:ext cx="41745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</a:t>
            </a:r>
            <a:endParaRPr lang="zh-CN" altLang="en-US" sz="8800" b="1" dirty="0">
              <a:solidFill>
                <a:srgbClr val="865B3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25" name="矩形 21">
            <a:extLst>
              <a:ext uri="{FF2B5EF4-FFF2-40B4-BE49-F238E27FC236}">
                <a16:creationId xmlns:a16="http://schemas.microsoft.com/office/drawing/2014/main" id="{88B459AE-C39E-4172-8726-E3CB0DCD4132}"/>
              </a:ext>
            </a:extLst>
          </p:cNvPr>
          <p:cNvSpPr/>
          <p:nvPr/>
        </p:nvSpPr>
        <p:spPr>
          <a:xfrm>
            <a:off x="3123832" y="2787312"/>
            <a:ext cx="5902184" cy="191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altLang="zh-CN" sz="260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lại bài học ngày hôm nay.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altLang="zh-CN" sz="260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 bị bài Cao su.</a:t>
            </a:r>
            <a:endParaRPr lang="zh-CN" altLang="en-US" sz="2600" dirty="0">
              <a:solidFill>
                <a:srgbClr val="865B3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08651" y="2077010"/>
            <a:ext cx="48670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ƠN</a:t>
            </a:r>
            <a:endParaRPr lang="zh-CN" altLang="en-US" sz="8800" b="1" dirty="0">
              <a:solidFill>
                <a:srgbClr val="865B3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28D7D8D9-DD1A-4C9A-B451-83531E45792F}"/>
              </a:ext>
            </a:extLst>
          </p:cNvPr>
          <p:cNvSpPr/>
          <p:nvPr/>
        </p:nvSpPr>
        <p:spPr>
          <a:xfrm>
            <a:off x="2312125" y="2590162"/>
            <a:ext cx="7467600" cy="15138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 MĂNG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BF84FE-A270-4F9C-91B7-63BF711E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641" y="3334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F3D6C8C7-A477-43FB-A6BC-0DCA118B5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0" y="109440"/>
            <a:ext cx="4403998" cy="3243384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F40016D4-6D6E-4F8B-B5D0-B8B66056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2" y="129760"/>
            <a:ext cx="4223252" cy="3216596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D1E178C7-7504-48D1-8D4C-536508C79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15" y="3408042"/>
            <a:ext cx="4403998" cy="3142253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166787D4-1492-41CD-A552-D8FC8AA8D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1" y="3408041"/>
            <a:ext cx="4223252" cy="3162809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CD1923-8842-4D0A-BB42-3DA039E8B3E3}"/>
              </a:ext>
            </a:extLst>
          </p:cNvPr>
          <p:cNvSpPr/>
          <p:nvPr/>
        </p:nvSpPr>
        <p:spPr>
          <a:xfrm>
            <a:off x="3111506" y="690903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1ABBE-3DB5-4342-8F1C-455C44C10A15}"/>
              </a:ext>
            </a:extLst>
          </p:cNvPr>
          <p:cNvSpPr/>
          <p:nvPr/>
        </p:nvSpPr>
        <p:spPr>
          <a:xfrm>
            <a:off x="7515504" y="63172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4E591-BCC2-4DB3-AD76-CBF19AEC3ABF}"/>
              </a:ext>
            </a:extLst>
          </p:cNvPr>
          <p:cNvSpPr/>
          <p:nvPr/>
        </p:nvSpPr>
        <p:spPr>
          <a:xfrm>
            <a:off x="3042773" y="3846443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99EA9-5391-49C5-8E39-D6FECDD009A9}"/>
              </a:ext>
            </a:extLst>
          </p:cNvPr>
          <p:cNvSpPr/>
          <p:nvPr/>
        </p:nvSpPr>
        <p:spPr>
          <a:xfrm>
            <a:off x="7337651" y="3813884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2" name="Action Button: Custom 1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078DD23-AEEE-4325-9C09-6EA27BC1BA87}"/>
              </a:ext>
            </a:extLst>
          </p:cNvPr>
          <p:cNvSpPr/>
          <p:nvPr/>
        </p:nvSpPr>
        <p:spPr>
          <a:xfrm>
            <a:off x="10967720" y="6309360"/>
            <a:ext cx="960120" cy="4368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>
            <a:extLst>
              <a:ext uri="{FF2B5EF4-FFF2-40B4-BE49-F238E27FC236}">
                <a16:creationId xmlns:a16="http://schemas.microsoft.com/office/drawing/2014/main" id="{80D64576-5D6E-4095-9F58-6E95A1C76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482600"/>
            <a:ext cx="793115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+mj-lt"/>
                <a:ea typeface="+mj-lt"/>
                <a:cs typeface="+mj-lt"/>
              </a:rPr>
              <a:t>Xi măng được làm từ những vật liệu nào?</a:t>
            </a:r>
            <a:endParaRPr lang="en-US" sz="3600" b="1">
              <a:solidFill>
                <a:srgbClr val="FF00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9F117-7E9D-4CAA-BD17-06666B5E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89437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 Đất sét, đá vôi v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 một số chất khác.</a:t>
            </a:r>
            <a:endParaRPr lang="en-US" altLang="en-US" sz="3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CF739-6CD7-434B-B3D2-995E482F5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2900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 Đất sét.</a:t>
            </a:r>
            <a:endParaRPr lang="en-US" altLang="en-US" sz="3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315BC-4968-4CBE-9886-81E2108F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380037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 Đá vôi.</a:t>
            </a:r>
            <a:endParaRPr lang="en-US" altLang="en-US" sz="3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41456-2D3F-40AB-B19C-D940178711C1}"/>
              </a:ext>
            </a:extLst>
          </p:cNvPr>
          <p:cNvSpPr txBox="1"/>
          <p:nvPr/>
        </p:nvSpPr>
        <p:spPr>
          <a:xfrm>
            <a:off x="2209800" y="3313112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A</a:t>
            </a:r>
            <a:endParaRPr lang="en-US" sz="4000" b="1" spc="5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B137C-B195-4C72-AFCD-22EE9E89BF87}"/>
              </a:ext>
            </a:extLst>
          </p:cNvPr>
          <p:cNvSpPr txBox="1"/>
          <p:nvPr/>
        </p:nvSpPr>
        <p:spPr>
          <a:xfrm>
            <a:off x="2209800" y="4379912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 dirty="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B</a:t>
            </a:r>
            <a:endParaRPr lang="en-US" sz="4000" b="1" spc="50" dirty="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BF19B-33AD-4726-9254-0307D94AF1EE}"/>
              </a:ext>
            </a:extLst>
          </p:cNvPr>
          <p:cNvSpPr txBox="1"/>
          <p:nvPr/>
        </p:nvSpPr>
        <p:spPr>
          <a:xfrm>
            <a:off x="2209800" y="5294312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C</a:t>
            </a:r>
            <a:endParaRPr lang="en-US" sz="4000" b="1" spc="5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Explosion 1 11">
            <a:extLst>
              <a:ext uri="{FF2B5EF4-FFF2-40B4-BE49-F238E27FC236}">
                <a16:creationId xmlns:a16="http://schemas.microsoft.com/office/drawing/2014/main" id="{6C34F58D-2083-4FEA-AF36-A2EF4B5DCF08}"/>
              </a:ext>
            </a:extLst>
          </p:cNvPr>
          <p:cNvSpPr/>
          <p:nvPr/>
        </p:nvSpPr>
        <p:spPr>
          <a:xfrm>
            <a:off x="2472222" y="1349534"/>
            <a:ext cx="3810000" cy="1716088"/>
          </a:xfrm>
          <a:prstGeom prst="irregularSeal1">
            <a:avLst/>
          </a:prstGeom>
          <a:noFill/>
          <a:ln w="19050">
            <a:solidFill>
              <a:srgbClr val="0B1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12">
            <a:extLst>
              <a:ext uri="{FF2B5EF4-FFF2-40B4-BE49-F238E27FC236}">
                <a16:creationId xmlns:a16="http://schemas.microsoft.com/office/drawing/2014/main" id="{A1423F59-13E6-4DD7-992D-8696B8E4B7B3}"/>
              </a:ext>
            </a:extLst>
          </p:cNvPr>
          <p:cNvSpPr/>
          <p:nvPr/>
        </p:nvSpPr>
        <p:spPr>
          <a:xfrm>
            <a:off x="6792429" y="1197134"/>
            <a:ext cx="3877642" cy="1752600"/>
          </a:xfrm>
          <a:prstGeom prst="irregularSeal1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B19C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B19C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B19C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B19C8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24" descr="Water droplets">
            <a:extLst>
              <a:ext uri="{FF2B5EF4-FFF2-40B4-BE49-F238E27FC236}">
                <a16:creationId xmlns:a16="http://schemas.microsoft.com/office/drawing/2014/main" id="{7DBD36B1-6BE4-4975-BCFF-4671628E6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465512"/>
            <a:ext cx="4038600" cy="9144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bạn !</a:t>
            </a:r>
            <a:endParaRPr sz="32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Action Button: Forward or Next 14">
            <a:hlinkClick r:id="rId3" action="ppaction://hlinksldjump"/>
            <a:extLst>
              <a:ext uri="{FF2B5EF4-FFF2-40B4-BE49-F238E27FC236}">
                <a16:creationId xmlns:a16="http://schemas.microsoft.com/office/drawing/2014/main" id="{C366EB9C-0831-471E-9279-1C2508E62F75}"/>
              </a:ext>
            </a:extLst>
          </p:cNvPr>
          <p:cNvSpPr/>
          <p:nvPr/>
        </p:nvSpPr>
        <p:spPr>
          <a:xfrm>
            <a:off x="10102850" y="5786438"/>
            <a:ext cx="1022350" cy="584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9F65F2-F5D2-40AE-9E66-59A8E692BACA}"/>
              </a:ext>
            </a:extLst>
          </p:cNvPr>
          <p:cNvSpPr txBox="1">
            <a:spLocks noChangeArrowheads="1"/>
          </p:cNvSpPr>
          <p:nvPr/>
        </p:nvSpPr>
        <p:spPr>
          <a:xfrm>
            <a:off x="1706880" y="711518"/>
            <a:ext cx="91440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 n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 dưới đây không phải l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m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 của xi măng?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490FAB-552F-49D7-8A98-33F42A6E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480" y="356108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Trắng.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2EAF45-111C-48FB-97D3-1466958E6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280" y="450088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Xanh.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FEA76-1C39-4A90-AE1B-D083A802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480" y="5389880"/>
            <a:ext cx="209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Xám xanh.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2F5AB-810B-42E4-AEEE-30D6FB87D45E}"/>
              </a:ext>
            </a:extLst>
          </p:cNvPr>
          <p:cNvSpPr txBox="1"/>
          <p:nvPr/>
        </p:nvSpPr>
        <p:spPr>
          <a:xfrm>
            <a:off x="2011680" y="346279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 dirty="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A</a:t>
            </a:r>
            <a:endParaRPr lang="en-US" sz="4000" b="1" spc="50" dirty="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50C00-8EA4-43EC-9486-674A258D590A}"/>
              </a:ext>
            </a:extLst>
          </p:cNvPr>
          <p:cNvSpPr txBox="1"/>
          <p:nvPr/>
        </p:nvSpPr>
        <p:spPr>
          <a:xfrm>
            <a:off x="2087880" y="437719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 dirty="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B</a:t>
            </a:r>
            <a:endParaRPr lang="en-US" sz="4000" b="1" spc="50" dirty="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5E564-BEC9-452D-8C3B-A275070265C3}"/>
              </a:ext>
            </a:extLst>
          </p:cNvPr>
          <p:cNvSpPr txBox="1"/>
          <p:nvPr/>
        </p:nvSpPr>
        <p:spPr>
          <a:xfrm>
            <a:off x="2087880" y="536779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 dirty="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C</a:t>
            </a:r>
            <a:endParaRPr lang="en-US" sz="4000" b="1" spc="50" dirty="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Explosion 1 22">
            <a:extLst>
              <a:ext uri="{FF2B5EF4-FFF2-40B4-BE49-F238E27FC236}">
                <a16:creationId xmlns:a16="http://schemas.microsoft.com/office/drawing/2014/main" id="{CFFCAA38-E8DA-40B2-9042-72B60D9099C9}"/>
              </a:ext>
            </a:extLst>
          </p:cNvPr>
          <p:cNvSpPr/>
          <p:nvPr/>
        </p:nvSpPr>
        <p:spPr>
          <a:xfrm>
            <a:off x="6202680" y="1427480"/>
            <a:ext cx="4086639" cy="1676400"/>
          </a:xfrm>
          <a:prstGeom prst="irregularSeal1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23">
            <a:extLst>
              <a:ext uri="{FF2B5EF4-FFF2-40B4-BE49-F238E27FC236}">
                <a16:creationId xmlns:a16="http://schemas.microsoft.com/office/drawing/2014/main" id="{0F7D1AD9-139B-475F-B2B6-06B0BF0ECAFF}"/>
              </a:ext>
            </a:extLst>
          </p:cNvPr>
          <p:cNvSpPr/>
          <p:nvPr/>
        </p:nvSpPr>
        <p:spPr>
          <a:xfrm>
            <a:off x="2087880" y="1503680"/>
            <a:ext cx="3810000" cy="1676400"/>
          </a:xfrm>
          <a:prstGeom prst="irregularSeal1">
            <a:avLst/>
          </a:prstGeom>
          <a:noFill/>
          <a:ln w="19050">
            <a:solidFill>
              <a:srgbClr val="0B1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 descr="Water droplets">
            <a:extLst>
              <a:ext uri="{FF2B5EF4-FFF2-40B4-BE49-F238E27FC236}">
                <a16:creationId xmlns:a16="http://schemas.microsoft.com/office/drawing/2014/main" id="{5349BB6A-D07F-4DEE-AE06-D5CFF304D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080" y="3332480"/>
            <a:ext cx="4343400" cy="838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Chúc mừng bạn !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ction Button: Forward or Next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6A00395-CDFD-49A1-95DF-A774B574DA00}"/>
              </a:ext>
            </a:extLst>
          </p:cNvPr>
          <p:cNvSpPr/>
          <p:nvPr/>
        </p:nvSpPr>
        <p:spPr>
          <a:xfrm>
            <a:off x="9936480" y="5712142"/>
            <a:ext cx="1290320" cy="7078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6DEBA3D2-7F96-440C-B5E6-46C606266061}"/>
              </a:ext>
            </a:extLst>
          </p:cNvPr>
          <p:cNvSpPr txBox="1">
            <a:spLocks noChangeArrowheads="1"/>
          </p:cNvSpPr>
          <p:nvPr/>
        </p:nvSpPr>
        <p:spPr>
          <a:xfrm>
            <a:off x="1742440" y="762000"/>
            <a:ext cx="86868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Xi măng trộn với cát v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nước tạo th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nh gì?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006A358A-C813-492A-80D4-D883662A3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240" y="3621088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Bê tông.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9534A403-2D49-4657-BE67-821EA7462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478" y="4459288"/>
            <a:ext cx="549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Bê tông cốt thép.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D6ED5100-8AE9-4D78-8B80-AF94ABD53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440" y="51816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Vữa xi măng.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785780-5953-4618-A012-822A6ED6ABFC}"/>
              </a:ext>
            </a:extLst>
          </p:cNvPr>
          <p:cNvSpPr txBox="1"/>
          <p:nvPr/>
        </p:nvSpPr>
        <p:spPr>
          <a:xfrm>
            <a:off x="1742440" y="34831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A</a:t>
            </a:r>
            <a:endParaRPr lang="en-US" sz="4000" b="1" spc="5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20068F-5684-466F-957C-7DA036ACB7D4}"/>
              </a:ext>
            </a:extLst>
          </p:cNvPr>
          <p:cNvSpPr txBox="1"/>
          <p:nvPr/>
        </p:nvSpPr>
        <p:spPr>
          <a:xfrm>
            <a:off x="1742440" y="43975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B</a:t>
            </a:r>
            <a:endParaRPr lang="en-US" sz="4000" b="1" spc="5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505F15-E524-4BE4-8002-750FDFD66A99}"/>
              </a:ext>
            </a:extLst>
          </p:cNvPr>
          <p:cNvSpPr txBox="1"/>
          <p:nvPr/>
        </p:nvSpPr>
        <p:spPr>
          <a:xfrm>
            <a:off x="1742440" y="51595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C</a:t>
            </a:r>
            <a:endParaRPr lang="en-US" sz="4000" b="1" spc="5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5" name="Explosion 1 25">
            <a:extLst>
              <a:ext uri="{FF2B5EF4-FFF2-40B4-BE49-F238E27FC236}">
                <a16:creationId xmlns:a16="http://schemas.microsoft.com/office/drawing/2014/main" id="{D03D340D-3A3B-460E-8849-976184A54C5A}"/>
              </a:ext>
            </a:extLst>
          </p:cNvPr>
          <p:cNvSpPr/>
          <p:nvPr/>
        </p:nvSpPr>
        <p:spPr>
          <a:xfrm>
            <a:off x="1818640" y="1322457"/>
            <a:ext cx="4346713" cy="1877943"/>
          </a:xfrm>
          <a:prstGeom prst="irregularSeal1">
            <a:avLst/>
          </a:prstGeom>
          <a:noFill/>
          <a:ln w="19050">
            <a:solidFill>
              <a:srgbClr val="0B1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</a:p>
        </p:txBody>
      </p:sp>
      <p:sp>
        <p:nvSpPr>
          <p:cNvPr id="36" name="Explosion 1 26">
            <a:extLst>
              <a:ext uri="{FF2B5EF4-FFF2-40B4-BE49-F238E27FC236}">
                <a16:creationId xmlns:a16="http://schemas.microsoft.com/office/drawing/2014/main" id="{1575A421-B8B1-499C-8604-51E8A41218F1}"/>
              </a:ext>
            </a:extLst>
          </p:cNvPr>
          <p:cNvSpPr/>
          <p:nvPr/>
        </p:nvSpPr>
        <p:spPr>
          <a:xfrm>
            <a:off x="6466840" y="1295400"/>
            <a:ext cx="3962400" cy="1905000"/>
          </a:xfrm>
          <a:prstGeom prst="irregularSeal1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 descr="Water droplets">
            <a:extLst>
              <a:ext uri="{FF2B5EF4-FFF2-40B4-BE49-F238E27FC236}">
                <a16:creationId xmlns:a16="http://schemas.microsoft.com/office/drawing/2014/main" id="{D9B326C5-5A56-477D-8EF1-7B7B6B7C0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640" y="3276600"/>
            <a:ext cx="4038600" cy="8874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Chúc mừng bạn !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ction Button: Forward or Nex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AD50D87-B6F6-465D-A84C-D7D2159F16DF}"/>
              </a:ext>
            </a:extLst>
          </p:cNvPr>
          <p:cNvSpPr/>
          <p:nvPr/>
        </p:nvSpPr>
        <p:spPr>
          <a:xfrm>
            <a:off x="9972040" y="5740400"/>
            <a:ext cx="1219200" cy="584200"/>
          </a:xfrm>
          <a:prstGeom prst="actionButtonForwardNex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10833 -0.148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417" y="-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07917 -0.1300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958" y="-650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  <p:bldP spid="30" grpId="1"/>
      <p:bldP spid="31" grpId="0"/>
      <p:bldP spid="31" grpId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819C37F-56F8-47AE-92E5-B4ABB81CB649}"/>
              </a:ext>
            </a:extLst>
          </p:cNvPr>
          <p:cNvSpPr txBox="1">
            <a:spLocks noChangeArrowheads="1"/>
          </p:cNvSpPr>
          <p:nvPr/>
        </p:nvSpPr>
        <p:spPr>
          <a:xfrm>
            <a:off x="2170113" y="477520"/>
            <a:ext cx="8763000" cy="56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900" b="1">
                <a:solidFill>
                  <a:srgbClr val="FF0000"/>
                </a:solidFill>
                <a:latin typeface="Times New Roman" panose="02020603050405020304" pitchFamily="18" charset="0"/>
              </a:rPr>
              <a:t>Bê tông được tạo ra từ những vật liệu n</a:t>
            </a:r>
            <a:r>
              <a:rPr lang="en-US" altLang="en-US" sz="2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900" b="1">
                <a:solidFill>
                  <a:srgbClr val="FF0000"/>
                </a:solidFill>
                <a:latin typeface="Times New Roman" panose="02020603050405020304" pitchFamily="18" charset="0"/>
              </a:rPr>
              <a:t>o?</a:t>
            </a:r>
            <a:endParaRPr lang="en-US" altLang="en-US" sz="29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4082DF-6361-45BD-9119-F1235711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67792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Xi măng, cát, sỏi trộn đều với nước.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7CE619-3323-4E52-9808-85C31F06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454152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Xi măng, trộn đều với nước. 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FB660C1-FF4C-44BE-8F12-79CE5EAE9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333683"/>
            <a:ext cx="726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Xi măng, cát, trộn đều với nước.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83A5C-FA95-4DC6-8F6E-0807E75D2935}"/>
              </a:ext>
            </a:extLst>
          </p:cNvPr>
          <p:cNvSpPr txBox="1"/>
          <p:nvPr/>
        </p:nvSpPr>
        <p:spPr>
          <a:xfrm>
            <a:off x="2336800" y="357963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A</a:t>
            </a:r>
            <a:endParaRPr lang="en-US" sz="4000" b="1" spc="5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3B4DF-F3EA-4A26-8442-0C7EEFD9DC8D}"/>
              </a:ext>
            </a:extLst>
          </p:cNvPr>
          <p:cNvSpPr txBox="1"/>
          <p:nvPr/>
        </p:nvSpPr>
        <p:spPr>
          <a:xfrm>
            <a:off x="2413000" y="441783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B</a:t>
            </a:r>
            <a:endParaRPr lang="en-US" sz="4000" b="1" spc="5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4E4E72-524D-4F48-821E-2FEC8C9CD9CE}"/>
              </a:ext>
            </a:extLst>
          </p:cNvPr>
          <p:cNvSpPr txBox="1"/>
          <p:nvPr/>
        </p:nvSpPr>
        <p:spPr>
          <a:xfrm>
            <a:off x="2413000" y="525603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spc="50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C</a:t>
            </a:r>
            <a:endParaRPr lang="en-US" sz="4000" b="1" spc="50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Explosion 1 24">
            <a:extLst>
              <a:ext uri="{FF2B5EF4-FFF2-40B4-BE49-F238E27FC236}">
                <a16:creationId xmlns:a16="http://schemas.microsoft.com/office/drawing/2014/main" id="{219FE63B-88D4-4AD0-A316-F2E1BB368736}"/>
              </a:ext>
            </a:extLst>
          </p:cNvPr>
          <p:cNvSpPr/>
          <p:nvPr/>
        </p:nvSpPr>
        <p:spPr>
          <a:xfrm>
            <a:off x="6756400" y="1010920"/>
            <a:ext cx="4038600" cy="1781175"/>
          </a:xfrm>
          <a:prstGeom prst="irregularSeal1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25">
            <a:extLst>
              <a:ext uri="{FF2B5EF4-FFF2-40B4-BE49-F238E27FC236}">
                <a16:creationId xmlns:a16="http://schemas.microsoft.com/office/drawing/2014/main" id="{F627A810-BD31-471F-9171-47616EC871C0}"/>
              </a:ext>
            </a:extLst>
          </p:cNvPr>
          <p:cNvSpPr/>
          <p:nvPr/>
        </p:nvSpPr>
        <p:spPr>
          <a:xfrm>
            <a:off x="2260600" y="1058545"/>
            <a:ext cx="3733800" cy="1628775"/>
          </a:xfrm>
          <a:prstGeom prst="irregularSeal1">
            <a:avLst/>
          </a:prstGeom>
          <a:noFill/>
          <a:ln w="19050">
            <a:solidFill>
              <a:srgbClr val="0B1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 descr="Water droplets">
            <a:extLst>
              <a:ext uri="{FF2B5EF4-FFF2-40B4-BE49-F238E27FC236}">
                <a16:creationId xmlns:a16="http://schemas.microsoft.com/office/drawing/2014/main" id="{E8E7BB9A-3ECF-4419-B24B-540B6BEA4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2687320"/>
            <a:ext cx="4038600" cy="7334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Chúc mừng bạn !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ction Button: Forward or Next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3FE904C-FBFC-4C76-909C-5E858C56B0A7}"/>
              </a:ext>
            </a:extLst>
          </p:cNvPr>
          <p:cNvSpPr/>
          <p:nvPr/>
        </p:nvSpPr>
        <p:spPr>
          <a:xfrm>
            <a:off x="10452100" y="5532120"/>
            <a:ext cx="1099820" cy="584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092700" y="2802391"/>
            <a:ext cx="45484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5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  <a:endParaRPr lang="zh-CN" altLang="en-US" sz="5500" b="1" dirty="0">
              <a:solidFill>
                <a:srgbClr val="865B3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8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1070</Words>
  <Application>Microsoft Office PowerPoint</Application>
  <PresentationFormat>Widescreen</PresentationFormat>
  <Paragraphs>189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微软雅黑</vt:lpstr>
      <vt:lpstr>.VnTime</vt:lpstr>
      <vt:lpstr>Arial</vt:lpstr>
      <vt:lpstr>Arial Unicode MS</vt:lpstr>
      <vt:lpstr>Calibri</vt:lpstr>
      <vt:lpstr>Harrington</vt:lpstr>
      <vt:lpstr>Tahoma</vt:lpstr>
      <vt:lpstr>Times New Roman</vt:lpstr>
      <vt:lpstr>Verdana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DELL</cp:lastModifiedBy>
  <cp:revision>465</cp:revision>
  <dcterms:created xsi:type="dcterms:W3CDTF">2016-02-25T11:28:42Z</dcterms:created>
  <dcterms:modified xsi:type="dcterms:W3CDTF">2021-09-13T15:08:31Z</dcterms:modified>
</cp:coreProperties>
</file>