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5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  <p:sldMasterId id="2147483669" r:id="rId3"/>
    <p:sldMasterId id="2147483683" r:id="rId4"/>
    <p:sldMasterId id="2147483695" r:id="rId5"/>
    <p:sldMasterId id="2147483701" r:id="rId6"/>
  </p:sldMasterIdLst>
  <p:notesMasterIdLst>
    <p:notesMasterId r:id="rId22"/>
  </p:notesMasterIdLst>
  <p:sldIdLst>
    <p:sldId id="953" r:id="rId7"/>
    <p:sldId id="275" r:id="rId8"/>
    <p:sldId id="954" r:id="rId9"/>
    <p:sldId id="463" r:id="rId10"/>
    <p:sldId id="955" r:id="rId11"/>
    <p:sldId id="465" r:id="rId12"/>
    <p:sldId id="956" r:id="rId13"/>
    <p:sldId id="466" r:id="rId14"/>
    <p:sldId id="957" r:id="rId15"/>
    <p:sldId id="958" r:id="rId16"/>
    <p:sldId id="361" r:id="rId17"/>
    <p:sldId id="269" r:id="rId18"/>
    <p:sldId id="959" r:id="rId19"/>
    <p:sldId id="436" r:id="rId20"/>
    <p:sldId id="35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6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9FBE48-8749-4E5B-8FCD-DDE4A4A8D685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4A665-07BC-432D-AB84-BA565F2CC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102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1031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My First Template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2687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677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6806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61791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tranthao121004@gmail.com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505E7F-62A9-4701-BFC2-BAF91B9808F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59453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43866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tranthao121004@gmail.com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2DEDC8-F581-455B-85E1-5B2F4409ED7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99257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bởi</a:t>
            </a:r>
            <a:r>
              <a:rPr lang="en-US" dirty="0"/>
              <a:t>: </a:t>
            </a:r>
            <a:r>
              <a:rPr lang="en-US" dirty="0" err="1"/>
              <a:t>Hương Thảo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8000000">
            <a:off x="-799833" y="4597794"/>
            <a:ext cx="2725293" cy="281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682471"/>
      </p:ext>
    </p:extLst>
  </p:cSld>
  <p:clrMapOvr>
    <a:masterClrMapping/>
  </p:clrMapOvr>
  <p:transition spd="slow" advTm="2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982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2934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8434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4291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6559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21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3804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1817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6340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pattFill prst="smConfetti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8685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1022195"/>
      </p:ext>
    </p:extLst>
  </p:cSld>
  <p:clrMapOvr>
    <a:masterClrMapping/>
  </p:clrMapOvr>
  <p:transition spd="slow" advTm="2000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7894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DEC7D-F651-4261-BD79-305C6356B85B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35867-5342-4512-90B0-6F596D0F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0886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DEC7D-F651-4261-BD79-305C6356B85B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35867-5342-4512-90B0-6F596D0F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6740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DEC7D-F651-4261-BD79-305C6356B85B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35867-5342-4512-90B0-6F596D0F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9341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DEC7D-F651-4261-BD79-305C6356B85B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35867-5342-4512-90B0-6F596D0F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9095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DEC7D-F651-4261-BD79-305C6356B85B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35867-5342-4512-90B0-6F596D0F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6180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DEC7D-F651-4261-BD79-305C6356B85B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35867-5342-4512-90B0-6F596D0F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2273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DEC7D-F651-4261-BD79-305C6356B85B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35867-5342-4512-90B0-6F596D0F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9072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DEC7D-F651-4261-BD79-305C6356B85B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35867-5342-4512-90B0-6F596D0F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4974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DEC7D-F651-4261-BD79-305C6356B85B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35867-5342-4512-90B0-6F596D0F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902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3977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DEC7D-F651-4261-BD79-305C6356B85B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35867-5342-4512-90B0-6F596D0F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8516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DEC7D-F651-4261-BD79-305C6356B85B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35867-5342-4512-90B0-6F596D0F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0384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ới thiệ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ủ đề">
            <a:extLst>
              <a:ext uri="{FF2B5EF4-FFF2-40B4-BE49-F238E27FC236}">
                <a16:creationId xmlns:a16="http://schemas.microsoft.com/office/drawing/2014/main" xmlns="" id="{78007B22-33A5-4E09-B943-5AFB5A8CEF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24445" y="999515"/>
            <a:ext cx="836756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4800" b="1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rta Std CY Bold" panose="00000800000000000000" pitchFamily="50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>
              <a:defRPr lang="en-US" sz="1800" smtClean="0"/>
            </a:lvl2pPr>
            <a:lvl3pPr>
              <a:defRPr lang="en-US" sz="1800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/>
            <a:r>
              <a:rPr lang="en-US"/>
              <a:t>CHỦ ĐỀ</a:t>
            </a:r>
          </a:p>
        </p:txBody>
      </p:sp>
      <p:sp>
        <p:nvSpPr>
          <p:cNvPr id="6" name="Bài học">
            <a:extLst>
              <a:ext uri="{FF2B5EF4-FFF2-40B4-BE49-F238E27FC236}">
                <a16:creationId xmlns:a16="http://schemas.microsoft.com/office/drawing/2014/main" xmlns="" id="{E1F1D32A-0D6D-45C8-9A6E-055A426D12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58784" y="2207151"/>
            <a:ext cx="7533216" cy="60342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indent="0">
              <a:buFontTx/>
              <a:buNone/>
              <a:defRPr lang="en-US" sz="56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Quicksand Medium" pitchFamily="2" charset="0"/>
                <a:ea typeface="Arial-Rounded" panose="020B0500000000000000" pitchFamily="34" charset="0"/>
                <a:cs typeface="Arial-SGK-TV" pitchFamily="2" charset="0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Bài</a:t>
            </a:r>
          </a:p>
        </p:txBody>
      </p:sp>
      <p:sp>
        <p:nvSpPr>
          <p:cNvPr id="3" name="Hình">
            <a:extLst>
              <a:ext uri="{FF2B5EF4-FFF2-40B4-BE49-F238E27FC236}">
                <a16:creationId xmlns:a16="http://schemas.microsoft.com/office/drawing/2014/main" xmlns="" id="{029A8592-CE8C-4050-B1DF-491E7652F22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2517922"/>
            <a:ext cx="3962400" cy="4340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hình ảnh</a:t>
            </a:r>
          </a:p>
        </p:txBody>
      </p:sp>
    </p:spTree>
    <p:extLst>
      <p:ext uri="{BB962C8B-B14F-4D97-AF65-F5344CB8AC3E}">
        <p14:creationId xmlns:p14="http://schemas.microsoft.com/office/powerpoint/2010/main" val="29123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1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ếng Việt 2">
            <a:extLst>
              <a:ext uri="{FF2B5EF4-FFF2-40B4-BE49-F238E27FC236}">
                <a16:creationId xmlns:a16="http://schemas.microsoft.com/office/drawing/2014/main" xmlns="" id="{61E65416-D1DB-4D68-AF54-BC73B7C65757}"/>
              </a:ext>
            </a:extLst>
          </p:cNvPr>
          <p:cNvSpPr txBox="1"/>
          <p:nvPr userDrawn="1"/>
        </p:nvSpPr>
        <p:spPr>
          <a:xfrm>
            <a:off x="144946" y="100842"/>
            <a:ext cx="170512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  <a:effectLst>
                  <a:glow rad="101600">
                    <a:srgbClr val="FF2592">
                      <a:alpha val="60000"/>
                    </a:srgbClr>
                  </a:glow>
                  <a:reflection blurRad="6350" stA="55000" endA="300" endPos="45500" dir="5400000" sy="-100000" algn="bl" rotWithShape="0"/>
                </a:effectLst>
                <a:latin typeface="Quicksand Medium" pitchFamily="2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 marL="342900" defTabSz="685800">
              <a:defRPr sz="1350"/>
            </a:lvl2pPr>
            <a:lvl3pPr marL="685800" defTabSz="685800">
              <a:defRPr sz="1350"/>
            </a:lvl3pPr>
            <a:lvl4pPr marL="1028700" defTabSz="685800">
              <a:defRPr sz="1350"/>
            </a:lvl4pPr>
            <a:lvl5pPr marL="1371600" defTabSz="685800">
              <a:defRPr sz="1350"/>
            </a:lvl5pPr>
            <a:lvl6pPr marL="1714500" defTabSz="685800">
              <a:defRPr sz="1350"/>
            </a:lvl6pPr>
            <a:lvl7pPr marL="2057400" defTabSz="685800">
              <a:defRPr sz="1350"/>
            </a:lvl7pPr>
            <a:lvl8pPr marL="2400300" defTabSz="685800">
              <a:defRPr sz="1350"/>
            </a:lvl8pPr>
            <a:lvl9pPr marL="2743200" defTabSz="685800">
              <a:defRPr sz="1350"/>
            </a:lvl9pPr>
          </a:lstStyle>
          <a:p>
            <a:r>
              <a:rPr lang="en-US" sz="1867">
                <a:effectLst>
                  <a:glow rad="63500">
                    <a:srgbClr val="FF9900"/>
                  </a:glow>
                  <a:reflection blurRad="6350" stA="55000" endA="300" endPos="45500" dir="5400000" sy="-100000" algn="bl" rotWithShape="0"/>
                </a:effectLst>
              </a:rPr>
              <a:t>Tiếng Việt 2</a:t>
            </a:r>
          </a:p>
        </p:txBody>
      </p:sp>
    </p:spTree>
    <p:extLst>
      <p:ext uri="{BB962C8B-B14F-4D97-AF65-F5344CB8AC3E}">
        <p14:creationId xmlns:p14="http://schemas.microsoft.com/office/powerpoint/2010/main" val="1995748620"/>
      </p:ext>
    </p:extLst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ội dung bài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ếng Việt 2">
            <a:extLst>
              <a:ext uri="{FF2B5EF4-FFF2-40B4-BE49-F238E27FC236}">
                <a16:creationId xmlns:a16="http://schemas.microsoft.com/office/drawing/2014/main" xmlns="" id="{0E378DA4-B0E7-4F30-8358-FD934FF292EF}"/>
              </a:ext>
            </a:extLst>
          </p:cNvPr>
          <p:cNvSpPr txBox="1"/>
          <p:nvPr userDrawn="1"/>
        </p:nvSpPr>
        <p:spPr>
          <a:xfrm>
            <a:off x="144946" y="100842"/>
            <a:ext cx="170512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  <a:effectLst>
                  <a:glow rad="101600">
                    <a:srgbClr val="FF2592">
                      <a:alpha val="60000"/>
                    </a:srgbClr>
                  </a:glow>
                  <a:reflection blurRad="6350" stA="55000" endA="300" endPos="45500" dir="5400000" sy="-100000" algn="bl" rotWithShape="0"/>
                </a:effectLst>
                <a:latin typeface="Quicksand Medium" pitchFamily="2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 marL="342900" defTabSz="685800">
              <a:defRPr sz="1350"/>
            </a:lvl2pPr>
            <a:lvl3pPr marL="685800" defTabSz="685800">
              <a:defRPr sz="1350"/>
            </a:lvl3pPr>
            <a:lvl4pPr marL="1028700" defTabSz="685800">
              <a:defRPr sz="1350"/>
            </a:lvl4pPr>
            <a:lvl5pPr marL="1371600" defTabSz="685800">
              <a:defRPr sz="1350"/>
            </a:lvl5pPr>
            <a:lvl6pPr marL="1714500" defTabSz="685800">
              <a:defRPr sz="1350"/>
            </a:lvl6pPr>
            <a:lvl7pPr marL="2057400" defTabSz="685800">
              <a:defRPr sz="1350"/>
            </a:lvl7pPr>
            <a:lvl8pPr marL="2400300" defTabSz="685800">
              <a:defRPr sz="1350"/>
            </a:lvl8pPr>
            <a:lvl9pPr marL="2743200" defTabSz="685800">
              <a:defRPr sz="1350"/>
            </a:lvl9pPr>
          </a:lstStyle>
          <a:p>
            <a:r>
              <a:rPr lang="en-US" sz="1867">
                <a:effectLst>
                  <a:glow rad="63500">
                    <a:srgbClr val="FF9900"/>
                  </a:glow>
                  <a:reflection blurRad="6350" stA="55000" endA="300" endPos="45500" dir="5400000" sy="-100000" algn="bl" rotWithShape="0"/>
                </a:effectLst>
              </a:rPr>
              <a:t>Tiếng Việt 2</a:t>
            </a:r>
          </a:p>
        </p:txBody>
      </p:sp>
    </p:spTree>
    <p:extLst>
      <p:ext uri="{BB962C8B-B14F-4D97-AF65-F5344CB8AC3E}">
        <p14:creationId xmlns:p14="http://schemas.microsoft.com/office/powerpoint/2010/main" val="3316243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ội dung bài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ếng Việt 2">
            <a:extLst>
              <a:ext uri="{FF2B5EF4-FFF2-40B4-BE49-F238E27FC236}">
                <a16:creationId xmlns:a16="http://schemas.microsoft.com/office/drawing/2014/main" xmlns="" id="{1D975FD2-A7F8-45CA-9E52-4B928F94C528}"/>
              </a:ext>
            </a:extLst>
          </p:cNvPr>
          <p:cNvSpPr txBox="1"/>
          <p:nvPr userDrawn="1"/>
        </p:nvSpPr>
        <p:spPr>
          <a:xfrm>
            <a:off x="144946" y="100842"/>
            <a:ext cx="170512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  <a:effectLst>
                  <a:glow rad="101600">
                    <a:srgbClr val="FF2592">
                      <a:alpha val="60000"/>
                    </a:srgbClr>
                  </a:glow>
                  <a:reflection blurRad="6350" stA="55000" endA="300" endPos="45500" dir="5400000" sy="-100000" algn="bl" rotWithShape="0"/>
                </a:effectLst>
                <a:latin typeface="Quicksand Medium" pitchFamily="2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 marL="342900" defTabSz="685800">
              <a:defRPr sz="1350"/>
            </a:lvl2pPr>
            <a:lvl3pPr marL="685800" defTabSz="685800">
              <a:defRPr sz="1350"/>
            </a:lvl3pPr>
            <a:lvl4pPr marL="1028700" defTabSz="685800">
              <a:defRPr sz="1350"/>
            </a:lvl4pPr>
            <a:lvl5pPr marL="1371600" defTabSz="685800">
              <a:defRPr sz="1350"/>
            </a:lvl5pPr>
            <a:lvl6pPr marL="1714500" defTabSz="685800">
              <a:defRPr sz="1350"/>
            </a:lvl6pPr>
            <a:lvl7pPr marL="2057400" defTabSz="685800">
              <a:defRPr sz="1350"/>
            </a:lvl7pPr>
            <a:lvl8pPr marL="2400300" defTabSz="685800">
              <a:defRPr sz="1350"/>
            </a:lvl8pPr>
            <a:lvl9pPr marL="2743200" defTabSz="685800">
              <a:defRPr sz="1350"/>
            </a:lvl9pPr>
          </a:lstStyle>
          <a:p>
            <a:r>
              <a:rPr lang="en-US" sz="1867">
                <a:effectLst>
                  <a:glow rad="63500">
                    <a:srgbClr val="FF9900"/>
                  </a:glow>
                  <a:reflection blurRad="6350" stA="55000" endA="300" endPos="45500" dir="5400000" sy="-100000" algn="bl" rotWithShape="0"/>
                </a:effectLst>
              </a:rPr>
              <a:t>Tiếng Việt 2</a:t>
            </a:r>
          </a:p>
        </p:txBody>
      </p:sp>
    </p:spTree>
    <p:extLst>
      <p:ext uri="{BB962C8B-B14F-4D97-AF65-F5344CB8AC3E}">
        <p14:creationId xmlns:p14="http://schemas.microsoft.com/office/powerpoint/2010/main" val="28842269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ết thú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499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28545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5355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866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363398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3754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5914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1545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4735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9999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4462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83537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417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AD65A57-EBA1-4EA8-AD22-47A5B24036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006" b="53364"/>
          <a:stretch/>
        </p:blipFill>
        <p:spPr>
          <a:xfrm>
            <a:off x="0" y="4654373"/>
            <a:ext cx="12192000" cy="220362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8036802-EC14-4F2A-B2DD-D09CC42D78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3714750" cy="183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989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FB5CEFA-83CF-4C86-9F4B-4735092314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006" b="53364"/>
          <a:stretch/>
        </p:blipFill>
        <p:spPr>
          <a:xfrm>
            <a:off x="0" y="4654373"/>
            <a:ext cx="12192000" cy="220362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116DAC3-B955-4DAD-BFE3-BA566CA74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3714750" cy="183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62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565E100-AD8A-431F-A68C-ED5B180083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006" b="53364"/>
          <a:stretch/>
        </p:blipFill>
        <p:spPr>
          <a:xfrm>
            <a:off x="0" y="4654373"/>
            <a:ext cx="12192000" cy="220362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FC7E2E4-B43F-469F-9661-7C2CD1A4A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3714750" cy="183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525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492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30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6.xml"/><Relationship Id="rId7" Type="http://schemas.microsoft.com/office/2007/relationships/hdphoto" Target="../media/hdphoto1.wdp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0516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 advTm="2000">
    <p:wipe/>
  </p:transition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C4D570C-AF36-46FF-9604-3115B924A18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7000"/>
            <a:ext cx="6857998" cy="121920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A55372E-B0E0-4188-804F-04CC135AC1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41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C11C4C31-3BF1-41BF-9EBE-DB8CE50D56C4}" type="datetimeFigureOut">
              <a:rPr lang="zh-CN" altLang="en-US" smtClean="0"/>
              <a:pPr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72B5578C-1C70-460D-A561-CE4265079FE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501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DEC7D-F651-4261-BD79-305C6356B85B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35867-5342-4512-90B0-6F596D0F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469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8616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39D9B-1707-4BC2-A8DF-A9A95A2D1DDF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picture containing flower, plant, bouquet&#10;&#10;Description automatically generated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654" y="-14085"/>
            <a:ext cx="1223705" cy="104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21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AC300CB6-D82A-4674-868F-640ECC629A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EDB0DFC-7C31-4992-8EC9-375BB64E82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961" y="1794670"/>
            <a:ext cx="7088512" cy="478594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EBCF932-65D6-406C-8506-7BDA92BBE276}"/>
              </a:ext>
            </a:extLst>
          </p:cNvPr>
          <p:cNvSpPr txBox="1"/>
          <p:nvPr/>
        </p:nvSpPr>
        <p:spPr>
          <a:xfrm>
            <a:off x="2360428" y="1105786"/>
            <a:ext cx="75916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chemeClr val="bg1"/>
                </a:solidFill>
                <a:latin typeface="Calibri" panose="020F0502020204030204" pitchFamily="34" charset="0"/>
              </a:rPr>
              <a:t>Bài</a:t>
            </a:r>
            <a:r>
              <a:rPr lang="en-US" sz="6000" b="1" dirty="0">
                <a:solidFill>
                  <a:schemeClr val="bg1"/>
                </a:solidFill>
                <a:latin typeface="Calibri" panose="020F0502020204030204" pitchFamily="34" charset="0"/>
              </a:rPr>
              <a:t> 15: </a:t>
            </a:r>
            <a:r>
              <a:rPr lang="en-US" sz="6000" b="1" dirty="0" err="1">
                <a:solidFill>
                  <a:schemeClr val="bg1"/>
                </a:solidFill>
                <a:latin typeface="Calibri" panose="020F0502020204030204" pitchFamily="34" charset="0"/>
              </a:rPr>
              <a:t>Việc</a:t>
            </a:r>
            <a:r>
              <a:rPr lang="en-US" sz="6000" b="1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6000" b="1" dirty="0" err="1">
                <a:solidFill>
                  <a:schemeClr val="bg1"/>
                </a:solidFill>
                <a:latin typeface="Calibri" panose="020F0502020204030204" pitchFamily="34" charset="0"/>
              </a:rPr>
              <a:t>của</a:t>
            </a:r>
            <a:r>
              <a:rPr lang="en-US" sz="6000" b="1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6000" b="1" dirty="0" err="1">
                <a:solidFill>
                  <a:schemeClr val="bg1"/>
                </a:solidFill>
                <a:latin typeface="Calibri" panose="020F0502020204030204" pitchFamily="34" charset="0"/>
              </a:rPr>
              <a:t>mình</a:t>
            </a:r>
            <a:r>
              <a:rPr lang="en-US" sz="6000" b="1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6000" b="1" dirty="0" err="1">
                <a:solidFill>
                  <a:schemeClr val="bg1"/>
                </a:solidFill>
                <a:latin typeface="Calibri" panose="020F0502020204030204" pitchFamily="34" charset="0"/>
              </a:rPr>
              <a:t>không</a:t>
            </a:r>
            <a:r>
              <a:rPr lang="en-US" sz="6000" b="1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6000" b="1" dirty="0" err="1">
                <a:solidFill>
                  <a:schemeClr val="bg1"/>
                </a:solidFill>
                <a:latin typeface="Calibri" panose="020F0502020204030204" pitchFamily="34" charset="0"/>
              </a:rPr>
              <a:t>cần</a:t>
            </a:r>
            <a:r>
              <a:rPr lang="en-US" sz="6000" b="1" dirty="0">
                <a:solidFill>
                  <a:schemeClr val="bg1"/>
                </a:solidFill>
                <a:latin typeface="Calibri" panose="020F0502020204030204" pitchFamily="34" charset="0"/>
              </a:rPr>
              <a:t> ai </a:t>
            </a:r>
            <a:r>
              <a:rPr lang="en-US" sz="6000" b="1" dirty="0" err="1">
                <a:solidFill>
                  <a:schemeClr val="bg1"/>
                </a:solidFill>
                <a:latin typeface="Calibri" panose="020F0502020204030204" pitchFamily="34" charset="0"/>
              </a:rPr>
              <a:t>nhắc</a:t>
            </a:r>
            <a:endParaRPr lang="en-US" sz="60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57AC532-41FF-4D93-B63A-D64C3E69C9D3}"/>
              </a:ext>
            </a:extLst>
          </p:cNvPr>
          <p:cNvSpPr txBox="1"/>
          <p:nvPr/>
        </p:nvSpPr>
        <p:spPr>
          <a:xfrm>
            <a:off x="2243470" y="552895"/>
            <a:ext cx="8229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latin typeface="Calibri" panose="020F0502020204030204" pitchFamily="34" charset="0"/>
              </a:rPr>
              <a:t>Thảo</a:t>
            </a:r>
            <a:r>
              <a:rPr lang="en-US" sz="4000" dirty="0">
                <a:latin typeface="Calibri" panose="020F0502020204030204" pitchFamily="34" charset="0"/>
              </a:rPr>
              <a:t> </a:t>
            </a:r>
            <a:r>
              <a:rPr lang="en-US" sz="4000" dirty="0" err="1">
                <a:latin typeface="Calibri" panose="020F0502020204030204" pitchFamily="34" charset="0"/>
              </a:rPr>
              <a:t>luận</a:t>
            </a:r>
            <a:r>
              <a:rPr lang="en-US" sz="4000" dirty="0">
                <a:latin typeface="Calibri" panose="020F0502020204030204" pitchFamily="34" charset="0"/>
              </a:rPr>
              <a:t> </a:t>
            </a:r>
            <a:r>
              <a:rPr lang="en-US" sz="4000" dirty="0" err="1">
                <a:latin typeface="Calibri" panose="020F0502020204030204" pitchFamily="34" charset="0"/>
              </a:rPr>
              <a:t>về</a:t>
            </a:r>
            <a:r>
              <a:rPr lang="en-US" sz="4000" dirty="0">
                <a:latin typeface="Calibri" panose="020F0502020204030204" pitchFamily="34" charset="0"/>
              </a:rPr>
              <a:t> “</a:t>
            </a:r>
            <a:r>
              <a:rPr lang="en-US" sz="4000" dirty="0" err="1">
                <a:latin typeface="Calibri" panose="020F0502020204030204" pitchFamily="34" charset="0"/>
              </a:rPr>
              <a:t>Ngày</a:t>
            </a:r>
            <a:r>
              <a:rPr lang="en-US" sz="4000" dirty="0">
                <a:latin typeface="Calibri" panose="020F0502020204030204" pitchFamily="34" charset="0"/>
              </a:rPr>
              <a:t> </a:t>
            </a:r>
            <a:r>
              <a:rPr lang="en-US" sz="4000" dirty="0" err="1">
                <a:latin typeface="Calibri" panose="020F0502020204030204" pitchFamily="34" charset="0"/>
              </a:rPr>
              <a:t>cuối</a:t>
            </a:r>
            <a:r>
              <a:rPr lang="en-US" sz="4000" dirty="0">
                <a:latin typeface="Calibri" panose="020F0502020204030204" pitchFamily="34" charset="0"/>
              </a:rPr>
              <a:t> </a:t>
            </a:r>
            <a:r>
              <a:rPr lang="en-US" sz="4000" dirty="0" err="1">
                <a:latin typeface="Calibri" panose="020F0502020204030204" pitchFamily="34" charset="0"/>
              </a:rPr>
              <a:t>tuần</a:t>
            </a:r>
            <a:r>
              <a:rPr lang="en-US" sz="4000" dirty="0">
                <a:latin typeface="Calibri" panose="020F0502020204030204" pitchFamily="34" charset="0"/>
              </a:rPr>
              <a:t> </a:t>
            </a:r>
            <a:r>
              <a:rPr lang="en-US" sz="4000" dirty="0" err="1">
                <a:latin typeface="Calibri" panose="020F0502020204030204" pitchFamily="34" charset="0"/>
              </a:rPr>
              <a:t>của</a:t>
            </a:r>
            <a:r>
              <a:rPr lang="en-US" sz="4000" dirty="0">
                <a:latin typeface="Calibri" panose="020F0502020204030204" pitchFamily="34" charset="0"/>
              </a:rPr>
              <a:t> </a:t>
            </a:r>
            <a:r>
              <a:rPr lang="en-US" sz="4000" dirty="0" err="1">
                <a:latin typeface="Calibri" panose="020F0502020204030204" pitchFamily="34" charset="0"/>
              </a:rPr>
              <a:t>em</a:t>
            </a:r>
            <a:r>
              <a:rPr lang="en-US" sz="4000" dirty="0">
                <a:latin typeface="Calibri" panose="020F0502020204030204" pitchFamily="34" charset="0"/>
              </a:rPr>
              <a:t>”</a:t>
            </a:r>
          </a:p>
        </p:txBody>
      </p:sp>
      <p:pic>
        <p:nvPicPr>
          <p:cNvPr id="5" name="Picture 4" descr="A group of children&#10;&#10;Description automatically generated with low confidence">
            <a:extLst>
              <a:ext uri="{FF2B5EF4-FFF2-40B4-BE49-F238E27FC236}">
                <a16:creationId xmlns:a16="http://schemas.microsoft.com/office/drawing/2014/main" xmlns="" id="{235B033D-CB2B-4427-8500-2469735508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750" y="1410586"/>
            <a:ext cx="62865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46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xmlns="" id="{EE78EEE5-0060-4590-BC60-AB7273D831C5}"/>
              </a:ext>
            </a:extLst>
          </p:cNvPr>
          <p:cNvSpPr/>
          <p:nvPr/>
        </p:nvSpPr>
        <p:spPr>
          <a:xfrm>
            <a:off x="1816608" y="2021139"/>
            <a:ext cx="8461248" cy="3221421"/>
          </a:xfrm>
          <a:prstGeom prst="cloudCallout">
            <a:avLst>
              <a:gd name="adj1" fmla="val -43599"/>
              <a:gd name="adj2" fmla="val 52988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Vào</a:t>
            </a:r>
            <a:r>
              <a:rPr kumimoji="0" lang="en-US" sz="4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ngày</a:t>
            </a:r>
            <a:r>
              <a:rPr kumimoji="0" lang="en-US" sz="4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cuối</a:t>
            </a:r>
            <a:r>
              <a:rPr kumimoji="0" lang="en-US" sz="4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tuần</a:t>
            </a:r>
            <a:r>
              <a:rPr kumimoji="0" lang="en-US" sz="4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</a:t>
            </a:r>
            <a:r>
              <a:rPr kumimoji="0" lang="en-US" sz="4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thường</a:t>
            </a:r>
            <a:r>
              <a:rPr kumimoji="0" lang="en-US" sz="4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làm</a:t>
            </a:r>
            <a:r>
              <a:rPr kumimoji="0" lang="en-US" sz="4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gì</a:t>
            </a:r>
            <a:r>
              <a:rPr kumimoji="0" lang="en-US" sz="4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xmlns="" id="{52A32CE9-A1D6-44E9-A9FC-98DF99414924}"/>
              </a:ext>
            </a:extLst>
          </p:cNvPr>
          <p:cNvSpPr/>
          <p:nvPr/>
        </p:nvSpPr>
        <p:spPr>
          <a:xfrm>
            <a:off x="1816608" y="2021138"/>
            <a:ext cx="8461248" cy="3221421"/>
          </a:xfrm>
          <a:prstGeom prst="cloudCallout">
            <a:avLst>
              <a:gd name="adj1" fmla="val -43599"/>
              <a:gd name="adj2" fmla="val 52988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4400" dirty="0">
                <a:solidFill>
                  <a:prstClr val="white"/>
                </a:solidFill>
                <a:latin typeface="Calibri" panose="020F0502020204030204"/>
              </a:rPr>
              <a:t>Những việc</a:t>
            </a:r>
            <a:r>
              <a:rPr lang="en-US" sz="44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vi-VN" sz="4400" dirty="0">
                <a:solidFill>
                  <a:prstClr val="white"/>
                </a:solidFill>
                <a:latin typeface="Calibri" panose="020F0502020204030204"/>
              </a:rPr>
              <a:t>gì em thường xuyên tự làm không cần ai nhắc?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xmlns="" id="{8592D197-DF44-45E6-8B4E-027BBC004445}"/>
              </a:ext>
            </a:extLst>
          </p:cNvPr>
          <p:cNvSpPr/>
          <p:nvPr/>
        </p:nvSpPr>
        <p:spPr>
          <a:xfrm>
            <a:off x="1816608" y="2021137"/>
            <a:ext cx="8461248" cy="3221421"/>
          </a:xfrm>
          <a:prstGeom prst="cloudCallout">
            <a:avLst>
              <a:gd name="adj1" fmla="val -43599"/>
              <a:gd name="adj2" fmla="val 52988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4400" dirty="0">
                <a:solidFill>
                  <a:prstClr val="white"/>
                </a:solidFill>
                <a:latin typeface="Calibri" panose="020F0502020204030204"/>
              </a:rPr>
              <a:t>Những việc nào em làm cùng bố mẹ, gia</a:t>
            </a:r>
            <a:r>
              <a:rPr lang="en-US" sz="44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vi-VN" sz="4400" dirty="0">
                <a:solidFill>
                  <a:prstClr val="white"/>
                </a:solidFill>
                <a:latin typeface="Calibri" panose="020F0502020204030204"/>
              </a:rPr>
              <a:t>đình, hàng xóm?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969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B8EC15B-2351-4D7E-8AEC-DE4C0639432E}"/>
              </a:ext>
            </a:extLst>
          </p:cNvPr>
          <p:cNvSpPr txBox="1"/>
          <p:nvPr/>
        </p:nvSpPr>
        <p:spPr>
          <a:xfrm>
            <a:off x="3414712" y="566166"/>
            <a:ext cx="536257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Kết</a:t>
            </a: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50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luận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39A2585-1C89-4F4F-B097-51C171329DC5}"/>
              </a:ext>
            </a:extLst>
          </p:cNvPr>
          <p:cNvSpPr txBox="1"/>
          <p:nvPr/>
        </p:nvSpPr>
        <p:spPr>
          <a:xfrm>
            <a:off x="1838753" y="2511562"/>
            <a:ext cx="83229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4000" dirty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Ngày cuối tuần thường có nhiều thời gian hơn nên công việc cũng nhiều và</a:t>
            </a:r>
            <a:r>
              <a:rPr lang="en-US" sz="4000" dirty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4000" dirty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phong phú hơn. 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29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 (216)">
            <a:extLst>
              <a:ext uri="{FF2B5EF4-FFF2-40B4-BE49-F238E27FC236}">
                <a16:creationId xmlns:a16="http://schemas.microsoft.com/office/drawing/2014/main" xmlns="" id="{397D8443-0CB9-479A-BBAA-55D03868958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276054" y="0"/>
            <a:ext cx="5639892" cy="60198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EF0B013-E220-4939-88D5-1BE69F4096F9}"/>
              </a:ext>
            </a:extLst>
          </p:cNvPr>
          <p:cNvSpPr txBox="1"/>
          <p:nvPr/>
        </p:nvSpPr>
        <p:spPr>
          <a:xfrm>
            <a:off x="4242391" y="2615609"/>
            <a:ext cx="27963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BT </a:t>
            </a: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về</a:t>
            </a:r>
            <a:r>
              <a:rPr kumimoji="0" lang="en-US" sz="60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</a:t>
            </a:r>
            <a:r>
              <a:rPr kumimoji="0" lang="en-US" sz="60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nhà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1761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kgr 2">
            <a:extLst>
              <a:ext uri="{FF2B5EF4-FFF2-40B4-BE49-F238E27FC236}">
                <a16:creationId xmlns:a16="http://schemas.microsoft.com/office/drawing/2014/main" xmlns="" id="{A6891109-3BEE-4379-BBA4-773EFE69BA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bkgr 3">
            <a:extLst>
              <a:ext uri="{FF2B5EF4-FFF2-40B4-BE49-F238E27FC236}">
                <a16:creationId xmlns:a16="http://schemas.microsoft.com/office/drawing/2014/main" xmlns="" id="{2CFB906B-C86E-4F7B-8561-CCFA1F145B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737705"/>
            <a:ext cx="12191999" cy="3967171"/>
          </a:xfrm>
          <a:prstGeom prst="rect">
            <a:avLst/>
          </a:prstGeom>
        </p:spPr>
      </p:pic>
      <p:pic>
        <p:nvPicPr>
          <p:cNvPr id="23" name="Mây 3">
            <a:extLst>
              <a:ext uri="{FF2B5EF4-FFF2-40B4-BE49-F238E27FC236}">
                <a16:creationId xmlns:a16="http://schemas.microsoft.com/office/drawing/2014/main" xmlns="" id="{AE93FE02-DB59-4C79-9595-BDB2139181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737" y="459893"/>
            <a:ext cx="1164368" cy="535609"/>
          </a:xfrm>
          <a:prstGeom prst="rect">
            <a:avLst/>
          </a:prstGeom>
        </p:spPr>
      </p:pic>
      <p:pic>
        <p:nvPicPr>
          <p:cNvPr id="27" name="Mặt trời">
            <a:extLst>
              <a:ext uri="{FF2B5EF4-FFF2-40B4-BE49-F238E27FC236}">
                <a16:creationId xmlns:a16="http://schemas.microsoft.com/office/drawing/2014/main" xmlns="" id="{6636E5CD-B3A7-4E53-948D-E3AEF61E33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929" y="31135"/>
            <a:ext cx="1246993" cy="1242836"/>
          </a:xfrm>
          <a:prstGeom prst="rect">
            <a:avLst/>
          </a:prstGeom>
        </p:spPr>
      </p:pic>
      <p:pic>
        <p:nvPicPr>
          <p:cNvPr id="8" name="Bảng">
            <a:extLst>
              <a:ext uri="{FF2B5EF4-FFF2-40B4-BE49-F238E27FC236}">
                <a16:creationId xmlns:a16="http://schemas.microsoft.com/office/drawing/2014/main" xmlns="" id="{B01E563B-2B5B-42EE-8427-356BDB4C799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932" y="1308292"/>
            <a:ext cx="7924136" cy="4570649"/>
          </a:xfrm>
          <a:prstGeom prst="rect">
            <a:avLst/>
          </a:prstGeom>
        </p:spPr>
      </p:pic>
      <p:pic>
        <p:nvPicPr>
          <p:cNvPr id="5" name="bkgr 1">
            <a:extLst>
              <a:ext uri="{FF2B5EF4-FFF2-40B4-BE49-F238E27FC236}">
                <a16:creationId xmlns:a16="http://schemas.microsoft.com/office/drawing/2014/main" xmlns="" id="{EE608529-74D9-400B-8DBC-8AA55BF44F4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47"/>
          <a:stretch/>
        </p:blipFill>
        <p:spPr>
          <a:xfrm>
            <a:off x="0" y="4806595"/>
            <a:ext cx="12192000" cy="2081605"/>
          </a:xfrm>
          <a:prstGeom prst="rect">
            <a:avLst/>
          </a:prstGeom>
        </p:spPr>
      </p:pic>
      <p:pic>
        <p:nvPicPr>
          <p:cNvPr id="11" name="bóng bay 1">
            <a:extLst>
              <a:ext uri="{FF2B5EF4-FFF2-40B4-BE49-F238E27FC236}">
                <a16:creationId xmlns:a16="http://schemas.microsoft.com/office/drawing/2014/main" xmlns="" id="{7A93F8E8-0282-4159-B1C7-00A9F2E978C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61" y="2067453"/>
            <a:ext cx="722839" cy="1310747"/>
          </a:xfrm>
          <a:prstGeom prst="rect">
            <a:avLst/>
          </a:prstGeom>
        </p:spPr>
      </p:pic>
      <p:pic>
        <p:nvPicPr>
          <p:cNvPr id="13" name="bóng bay 2">
            <a:extLst>
              <a:ext uri="{FF2B5EF4-FFF2-40B4-BE49-F238E27FC236}">
                <a16:creationId xmlns:a16="http://schemas.microsoft.com/office/drawing/2014/main" xmlns="" id="{22C5EFB3-49C0-4658-A0CA-CD0E4F34678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792" y="109483"/>
            <a:ext cx="528179" cy="1113575"/>
          </a:xfrm>
          <a:prstGeom prst="rect">
            <a:avLst/>
          </a:prstGeom>
        </p:spPr>
      </p:pic>
      <p:pic>
        <p:nvPicPr>
          <p:cNvPr id="15" name="bóng bay 3">
            <a:extLst>
              <a:ext uri="{FF2B5EF4-FFF2-40B4-BE49-F238E27FC236}">
                <a16:creationId xmlns:a16="http://schemas.microsoft.com/office/drawing/2014/main" xmlns="" id="{BBB5CE74-F31D-4B7D-BF2E-90F5B2E105D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350" y="286930"/>
            <a:ext cx="642833" cy="1165671"/>
          </a:xfrm>
          <a:prstGeom prst="rect">
            <a:avLst/>
          </a:prstGeom>
        </p:spPr>
      </p:pic>
      <p:pic>
        <p:nvPicPr>
          <p:cNvPr id="17" name="bóng bay 4">
            <a:extLst>
              <a:ext uri="{FF2B5EF4-FFF2-40B4-BE49-F238E27FC236}">
                <a16:creationId xmlns:a16="http://schemas.microsoft.com/office/drawing/2014/main" xmlns="" id="{D89CA989-BC85-4D67-8058-6CFC5AEDBA4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6549" y="2953679"/>
            <a:ext cx="810243" cy="1469239"/>
          </a:xfrm>
          <a:prstGeom prst="rect">
            <a:avLst/>
          </a:prstGeom>
        </p:spPr>
      </p:pic>
      <p:pic>
        <p:nvPicPr>
          <p:cNvPr id="21" name="Mây 1">
            <a:extLst>
              <a:ext uri="{FF2B5EF4-FFF2-40B4-BE49-F238E27FC236}">
                <a16:creationId xmlns:a16="http://schemas.microsoft.com/office/drawing/2014/main" xmlns="" id="{7D6F8ED2-3AEC-4783-9D72-751F5781114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1" y="377784"/>
            <a:ext cx="1164368" cy="535609"/>
          </a:xfrm>
          <a:prstGeom prst="rect">
            <a:avLst/>
          </a:prstGeom>
        </p:spPr>
      </p:pic>
      <p:pic>
        <p:nvPicPr>
          <p:cNvPr id="19" name="Mây 2">
            <a:extLst>
              <a:ext uri="{FF2B5EF4-FFF2-40B4-BE49-F238E27FC236}">
                <a16:creationId xmlns:a16="http://schemas.microsoft.com/office/drawing/2014/main" xmlns="" id="{52AF4C38-29F5-4402-B531-270D2EBA04A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848" y="487234"/>
            <a:ext cx="1163221" cy="527327"/>
          </a:xfrm>
          <a:prstGeom prst="rect">
            <a:avLst/>
          </a:prstGeom>
        </p:spPr>
      </p:pic>
      <p:pic>
        <p:nvPicPr>
          <p:cNvPr id="25" name="Mây 4">
            <a:extLst>
              <a:ext uri="{FF2B5EF4-FFF2-40B4-BE49-F238E27FC236}">
                <a16:creationId xmlns:a16="http://schemas.microsoft.com/office/drawing/2014/main" xmlns="" id="{440933B4-60B6-471D-9839-79BAFAC76CB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699" y="703322"/>
            <a:ext cx="1373271" cy="688924"/>
          </a:xfrm>
          <a:prstGeom prst="rect">
            <a:avLst/>
          </a:prstGeom>
        </p:spPr>
      </p:pic>
      <p:sp>
        <p:nvSpPr>
          <p:cNvPr id="16" name="Luyện đọc từ khó">
            <a:extLst>
              <a:ext uri="{FF2B5EF4-FFF2-40B4-BE49-F238E27FC236}">
                <a16:creationId xmlns:a16="http://schemas.microsoft.com/office/drawing/2014/main" xmlns="" id="{7CB46224-7161-4940-BE99-82083C11CA6E}"/>
              </a:ext>
            </a:extLst>
          </p:cNvPr>
          <p:cNvSpPr txBox="1"/>
          <p:nvPr/>
        </p:nvSpPr>
        <p:spPr>
          <a:xfrm>
            <a:off x="2426454" y="2085392"/>
            <a:ext cx="74958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377">
              <a:defRPr/>
            </a:pPr>
            <a:r>
              <a:rPr lang="en-US" sz="4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Thảo</a:t>
            </a:r>
            <a:r>
              <a:rPr lang="en-US" sz="4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 </a:t>
            </a:r>
            <a:r>
              <a:rPr lang="en-US" sz="4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luận</a:t>
            </a:r>
            <a:r>
              <a:rPr lang="en-US" sz="4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 </a:t>
            </a:r>
            <a:r>
              <a:rPr lang="en-US" sz="4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cùng</a:t>
            </a:r>
            <a:r>
              <a:rPr lang="en-US" sz="4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 </a:t>
            </a:r>
            <a:r>
              <a:rPr lang="en-US" sz="4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bố</a:t>
            </a:r>
            <a:r>
              <a:rPr lang="en-US" sz="4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 </a:t>
            </a:r>
            <a:r>
              <a:rPr lang="en-US" sz="4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mẹ</a:t>
            </a:r>
            <a:r>
              <a:rPr lang="en-US" sz="4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 </a:t>
            </a:r>
            <a:r>
              <a:rPr lang="en-US" sz="4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về</a:t>
            </a:r>
            <a:r>
              <a:rPr lang="en-US" sz="4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 “</a:t>
            </a:r>
            <a:r>
              <a:rPr lang="en-US" sz="4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Thời</a:t>
            </a:r>
            <a:r>
              <a:rPr lang="en-US" sz="4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 </a:t>
            </a:r>
            <a:r>
              <a:rPr lang="en-US" sz="4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gian</a:t>
            </a:r>
            <a:r>
              <a:rPr lang="en-US" sz="4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 </a:t>
            </a:r>
            <a:r>
              <a:rPr lang="en-US" sz="4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biểu</a:t>
            </a:r>
            <a:r>
              <a:rPr lang="en-US" sz="4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” </a:t>
            </a:r>
            <a:r>
              <a:rPr lang="en-US" sz="4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mình</a:t>
            </a:r>
            <a:r>
              <a:rPr lang="en-US" sz="4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 </a:t>
            </a:r>
            <a:r>
              <a:rPr lang="en-US" sz="4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đã</a:t>
            </a:r>
            <a:r>
              <a:rPr lang="en-US" sz="4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 </a:t>
            </a:r>
            <a:r>
              <a:rPr lang="en-US" sz="4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lập</a:t>
            </a:r>
            <a:r>
              <a:rPr lang="en-US" sz="4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 </a:t>
            </a:r>
            <a:r>
              <a:rPr lang="en-US" sz="4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và</a:t>
            </a:r>
            <a:r>
              <a:rPr lang="en-US" sz="4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 </a:t>
            </a:r>
            <a:r>
              <a:rPr lang="en-US" sz="4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thực</a:t>
            </a:r>
            <a:r>
              <a:rPr lang="en-US" sz="4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 </a:t>
            </a:r>
            <a:r>
              <a:rPr lang="en-US" sz="4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hiện</a:t>
            </a:r>
            <a:r>
              <a:rPr lang="en-US" sz="4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iCiel Cucho" pitchFamily="50" charset="0"/>
              </a:rPr>
              <a:t>.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cs typeface="iCiel Cucho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74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6200000" flipV="1">
            <a:off x="2637125" y="-2667000"/>
            <a:ext cx="6858000" cy="12192000"/>
          </a:xfrm>
          <a:prstGeom prst="rect">
            <a:avLst/>
          </a:prstGeom>
        </p:spPr>
      </p:pic>
      <p:sp>
        <p:nvSpPr>
          <p:cNvPr id="21" name="20"/>
          <p:cNvSpPr/>
          <p:nvPr/>
        </p:nvSpPr>
        <p:spPr>
          <a:xfrm>
            <a:off x="4275390" y="2197892"/>
            <a:ext cx="5332043" cy="246221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Times New Roman" panose="02020603050405020304"/>
              </a:rPr>
              <a:t>CỦNG CỐ BÀI HỌC</a:t>
            </a:r>
          </a:p>
        </p:txBody>
      </p:sp>
      <p:pic>
        <p:nvPicPr>
          <p:cNvPr id="18" name="Picture 2" descr="Kết nối tri thức với cuộc số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02" y="-27809"/>
            <a:ext cx="1422400" cy="1422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/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5" name="18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714797" y="3429000"/>
            <a:ext cx="2263295" cy="3827929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 (216)">
            <a:extLst>
              <a:ext uri="{FF2B5EF4-FFF2-40B4-BE49-F238E27FC236}">
                <a16:creationId xmlns:a16="http://schemas.microsoft.com/office/drawing/2014/main" xmlns="" id="{397D8443-0CB9-479A-BBAA-55D03868958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276054" y="0"/>
            <a:ext cx="5639892" cy="60198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EF0B013-E220-4939-88D5-1BE69F4096F9}"/>
              </a:ext>
            </a:extLst>
          </p:cNvPr>
          <p:cNvSpPr txBox="1"/>
          <p:nvPr/>
        </p:nvSpPr>
        <p:spPr>
          <a:xfrm>
            <a:off x="4242391" y="2615609"/>
            <a:ext cx="27963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Khởi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</a:t>
            </a: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động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399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 bài 15">
            <a:hlinkClick r:id="" action="ppaction://media"/>
            <a:extLst>
              <a:ext uri="{FF2B5EF4-FFF2-40B4-BE49-F238E27FC236}">
                <a16:creationId xmlns:a16="http://schemas.microsoft.com/office/drawing/2014/main" xmlns="" id="{C00E544C-48B1-44CB-A3E4-38F5396E138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095398"/>
      </p:ext>
    </p:extLst>
  </p:cSld>
  <p:clrMapOvr>
    <a:masterClrMapping/>
  </p:clrMapOvr>
  <p:transition spd="slow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4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 descr="H:\ppt\素材包\边框-1\956e9d60f655100a844a557877f1ce05.png">
            <a:extLst>
              <a:ext uri="{FF2B5EF4-FFF2-40B4-BE49-F238E27FC236}">
                <a16:creationId xmlns:a16="http://schemas.microsoft.com/office/drawing/2014/main" xmlns="" id="{3A16D57E-B29A-46FF-A3D5-8A244D106C3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50" y="908408"/>
            <a:ext cx="9381490" cy="504118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C19AC50-8416-4BE7-84DC-C6DCC953E1B6}"/>
              </a:ext>
            </a:extLst>
          </p:cNvPr>
          <p:cNvSpPr txBox="1"/>
          <p:nvPr/>
        </p:nvSpPr>
        <p:spPr>
          <a:xfrm>
            <a:off x="2399030" y="2376377"/>
            <a:ext cx="78981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cs"/>
              </a:rPr>
              <a:t>Em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cs"/>
              </a:rPr>
              <a:t>đã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cs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cs"/>
              </a:rPr>
              <a:t>biết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cs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cs"/>
              </a:rPr>
              <a:t>tự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cs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cs"/>
              </a:rPr>
              <a:t>vệ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cs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cs"/>
              </a:rPr>
              <a:t>sinh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cs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cs"/>
              </a:rPr>
              <a:t>cá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cs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cs"/>
              </a:rPr>
              <a:t>nhân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cs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cs"/>
              </a:rPr>
              <a:t>chưa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cs"/>
              </a:rPr>
              <a:t>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683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 (216)">
            <a:extLst>
              <a:ext uri="{FF2B5EF4-FFF2-40B4-BE49-F238E27FC236}">
                <a16:creationId xmlns:a16="http://schemas.microsoft.com/office/drawing/2014/main" xmlns="" id="{397D8443-0CB9-479A-BBAA-55D03868958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276054" y="0"/>
            <a:ext cx="5639892" cy="60198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EF0B013-E220-4939-88D5-1BE69F4096F9}"/>
              </a:ext>
            </a:extLst>
          </p:cNvPr>
          <p:cNvSpPr txBox="1"/>
          <p:nvPr/>
        </p:nvSpPr>
        <p:spPr>
          <a:xfrm>
            <a:off x="4242391" y="2615609"/>
            <a:ext cx="27963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Khám</a:t>
            </a:r>
            <a:r>
              <a:rPr kumimoji="0" lang="en-US" sz="60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</a:t>
            </a:r>
            <a:r>
              <a:rPr kumimoji="0" lang="en-US" sz="60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phá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77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E9BE4EE-AC72-4759-8997-AEA39AA44A1E}"/>
              </a:ext>
            </a:extLst>
          </p:cNvPr>
          <p:cNvSpPr txBox="1"/>
          <p:nvPr/>
        </p:nvSpPr>
        <p:spPr>
          <a:xfrm>
            <a:off x="2942970" y="202812"/>
            <a:ext cx="74746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latin typeface="Calibri" panose="020F0502020204030204" pitchFamily="34" charset="0"/>
              </a:rPr>
              <a:t>Tự</a:t>
            </a:r>
            <a:r>
              <a:rPr lang="en-US" sz="3600" dirty="0">
                <a:latin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</a:rPr>
              <a:t>lập</a:t>
            </a:r>
            <a:r>
              <a:rPr lang="en-US" sz="3600" dirty="0">
                <a:latin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</a:rPr>
              <a:t>kế</a:t>
            </a:r>
            <a:r>
              <a:rPr lang="en-US" sz="3600" dirty="0">
                <a:latin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</a:rPr>
              <a:t>hoạch</a:t>
            </a:r>
            <a:r>
              <a:rPr lang="en-US" sz="3600" dirty="0">
                <a:latin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</a:rPr>
              <a:t>công</a:t>
            </a:r>
            <a:r>
              <a:rPr lang="en-US" sz="3600" dirty="0">
                <a:latin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</a:rPr>
              <a:t>việc</a:t>
            </a:r>
            <a:r>
              <a:rPr lang="en-US" sz="3600" dirty="0">
                <a:latin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</a:rPr>
              <a:t>hằng</a:t>
            </a:r>
            <a:r>
              <a:rPr lang="en-US" sz="3600" dirty="0">
                <a:latin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</a:rPr>
              <a:t>ngày</a:t>
            </a:r>
            <a:r>
              <a:rPr lang="en-US" sz="3600" dirty="0">
                <a:latin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</a:rPr>
              <a:t>mình</a:t>
            </a:r>
            <a:r>
              <a:rPr lang="en-US" sz="3600" dirty="0">
                <a:latin typeface="Calibri" panose="020F0502020204030204" pitchFamily="34" charset="0"/>
              </a:rPr>
              <a:t> (</a:t>
            </a:r>
            <a:r>
              <a:rPr lang="en-US" sz="3600" dirty="0" err="1">
                <a:latin typeface="Calibri" panose="020F0502020204030204" pitchFamily="34" charset="0"/>
              </a:rPr>
              <a:t>thời</a:t>
            </a:r>
            <a:r>
              <a:rPr lang="en-US" sz="3600" dirty="0">
                <a:latin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</a:rPr>
              <a:t>gian</a:t>
            </a:r>
            <a:r>
              <a:rPr lang="en-US" sz="3600" dirty="0">
                <a:latin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</a:rPr>
              <a:t>biểu</a:t>
            </a:r>
            <a:r>
              <a:rPr lang="en-US" sz="3600" dirty="0">
                <a:latin typeface="Calibri" panose="020F0502020204030204" pitchFamily="34" charset="0"/>
              </a:rPr>
              <a:t>)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22652161-3C3C-490A-A26E-16A0CA079DDD}"/>
              </a:ext>
            </a:extLst>
          </p:cNvPr>
          <p:cNvSpPr/>
          <p:nvPr/>
        </p:nvSpPr>
        <p:spPr>
          <a:xfrm>
            <a:off x="1212112" y="1499190"/>
            <a:ext cx="9792586" cy="903767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Calibri" panose="020F0502020204030204" pitchFamily="34" charset="0"/>
              </a:rPr>
              <a:t>L</a:t>
            </a:r>
            <a:r>
              <a:rPr lang="vi-VN" sz="2800" dirty="0">
                <a:latin typeface="Calibri" panose="020F0502020204030204" pitchFamily="34" charset="0"/>
              </a:rPr>
              <a:t>iệt kê 4 – 5 việc thường làm hằng ngày từ lúc đi học về cho đến khi đi ngủ</a:t>
            </a:r>
            <a:endParaRPr lang="en-US" sz="2800" dirty="0">
              <a:latin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D98866CB-7BAA-4EEE-A3F4-8B1E6FE388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1412" y="2706429"/>
            <a:ext cx="63246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81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xmlns="" id="{04A5E487-AB95-4A5F-8A9C-E0166FC136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060" y="557374"/>
            <a:ext cx="7218843" cy="5407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41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 descr="H:\ppt\素材包\边框-1\956e9d60f655100a844a557877f1ce05.png">
            <a:extLst>
              <a:ext uri="{FF2B5EF4-FFF2-40B4-BE49-F238E27FC236}">
                <a16:creationId xmlns:a16="http://schemas.microsoft.com/office/drawing/2014/main" xmlns="" id="{3A16D57E-B29A-46FF-A3D5-8A244D106C3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50" y="908408"/>
            <a:ext cx="9381490" cy="504118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C19AC50-8416-4BE7-84DC-C6DCC953E1B6}"/>
              </a:ext>
            </a:extLst>
          </p:cNvPr>
          <p:cNvSpPr txBox="1"/>
          <p:nvPr/>
        </p:nvSpPr>
        <p:spPr>
          <a:xfrm>
            <a:off x="2228850" y="1600201"/>
            <a:ext cx="78981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000" dirty="0" err="1">
                <a:solidFill>
                  <a:srgbClr val="000000"/>
                </a:solidFill>
                <a:latin typeface="Calibri" panose="020F0502020204030204" pitchFamily="34" charset="0"/>
              </a:rPr>
              <a:t>Kết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libri" panose="020F0502020204030204" pitchFamily="34" charset="0"/>
              </a:rPr>
              <a:t>luận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</a:rPr>
              <a:t>: Khi </a:t>
            </a:r>
            <a:r>
              <a:rPr lang="en-US" sz="4000" dirty="0" err="1">
                <a:solidFill>
                  <a:srgbClr val="000000"/>
                </a:solidFill>
                <a:latin typeface="Calibri" panose="020F0502020204030204" pitchFamily="34" charset="0"/>
              </a:rPr>
              <a:t>đã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libri" panose="020F0502020204030204" pitchFamily="34" charset="0"/>
              </a:rPr>
              <a:t>biết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libri" panose="020F0502020204030204" pitchFamily="34" charset="0"/>
              </a:rPr>
              <a:t>mình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libri" panose="020F0502020204030204" pitchFamily="34" charset="0"/>
              </a:rPr>
              <a:t>phải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libri" panose="020F0502020204030204" pitchFamily="34" charset="0"/>
              </a:rPr>
              <a:t>làm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libri" panose="020F0502020204030204" pitchFamily="34" charset="0"/>
              </a:rPr>
              <a:t>việc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libri" panose="020F0502020204030204" pitchFamily="34" charset="0"/>
              </a:rPr>
              <a:t>gì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libri" panose="020F0502020204030204" pitchFamily="34" charset="0"/>
              </a:rPr>
              <a:t>hằng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libri" panose="020F0502020204030204" pitchFamily="34" charset="0"/>
              </a:rPr>
              <a:t>ngày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en-US" sz="4000" dirty="0" err="1">
                <a:solidFill>
                  <a:srgbClr val="000000"/>
                </a:solidFill>
                <a:latin typeface="Calibri" panose="020F0502020204030204" pitchFamily="34" charset="0"/>
              </a:rPr>
              <a:t>em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libri" panose="020F0502020204030204" pitchFamily="34" charset="0"/>
              </a:rPr>
              <a:t>sẽ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libri" panose="020F0502020204030204" pitchFamily="34" charset="0"/>
              </a:rPr>
              <a:t>chủ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libri" panose="020F0502020204030204" pitchFamily="34" charset="0"/>
              </a:rPr>
              <a:t>động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libri" panose="020F0502020204030204" pitchFamily="34" charset="0"/>
              </a:rPr>
              <a:t>làm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libri" panose="020F0502020204030204" pitchFamily="34" charset="0"/>
              </a:rPr>
              <a:t>mà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libri" panose="020F0502020204030204" pitchFamily="34" charset="0"/>
              </a:rPr>
              <a:t>không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libri" panose="020F0502020204030204" pitchFamily="34" charset="0"/>
              </a:rPr>
              <a:t>cần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</a:rPr>
              <a:t> ai </a:t>
            </a:r>
            <a:r>
              <a:rPr lang="en-US" sz="4000" dirty="0" err="1">
                <a:solidFill>
                  <a:srgbClr val="000000"/>
                </a:solidFill>
                <a:latin typeface="Calibri" panose="020F0502020204030204" pitchFamily="34" charset="0"/>
              </a:rPr>
              <a:t>nhắc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501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 (216)">
            <a:extLst>
              <a:ext uri="{FF2B5EF4-FFF2-40B4-BE49-F238E27FC236}">
                <a16:creationId xmlns:a16="http://schemas.microsoft.com/office/drawing/2014/main" xmlns="" id="{397D8443-0CB9-479A-BBAA-55D03868958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276054" y="0"/>
            <a:ext cx="5639892" cy="60198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EF0B013-E220-4939-88D5-1BE69F4096F9}"/>
              </a:ext>
            </a:extLst>
          </p:cNvPr>
          <p:cNvSpPr txBox="1"/>
          <p:nvPr/>
        </p:nvSpPr>
        <p:spPr>
          <a:xfrm>
            <a:off x="4242391" y="2615609"/>
            <a:ext cx="27963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Mở</a:t>
            </a:r>
            <a:r>
              <a:rPr kumimoji="0" lang="en-US" sz="60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</a:t>
            </a:r>
            <a:r>
              <a:rPr kumimoji="0" lang="en-US" sz="60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rộng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898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1_Custom Design">
  <a:themeElements>
    <a:clrScheme name="1_Colored Theme">
      <a:dk1>
        <a:srgbClr val="1A7887"/>
      </a:dk1>
      <a:lt1>
        <a:srgbClr val="FFFFFF"/>
      </a:lt1>
      <a:dk2>
        <a:srgbClr val="79DDB9"/>
      </a:dk2>
      <a:lt2>
        <a:srgbClr val="EEECE1"/>
      </a:lt2>
      <a:accent1>
        <a:srgbClr val="79DDB9"/>
      </a:accent1>
      <a:accent2>
        <a:srgbClr val="1B9E74"/>
      </a:accent2>
      <a:accent3>
        <a:srgbClr val="1E7659"/>
      </a:accent3>
      <a:accent4>
        <a:srgbClr val="34CEC4"/>
      </a:accent4>
      <a:accent5>
        <a:srgbClr val="FFDC8E"/>
      </a:accent5>
      <a:accent6>
        <a:srgbClr val="FF706A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FontAwesome"/>
      </a:majorFont>
      <a:minorFont>
        <a:latin typeface="Arial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包图主题2" id="{50CFA792-C506-47E4-B272-6A6183483AB3}" vid="{CC1AE437-2F7F-4319-9F22-408F5F8C346F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418AB3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Hoạt độ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_Colored Theme">
    <a:dk1>
      <a:srgbClr val="1A7887"/>
    </a:dk1>
    <a:lt1>
      <a:srgbClr val="FFFFFF"/>
    </a:lt1>
    <a:dk2>
      <a:srgbClr val="79DDB9"/>
    </a:dk2>
    <a:lt2>
      <a:srgbClr val="EEECE1"/>
    </a:lt2>
    <a:accent1>
      <a:srgbClr val="79DDB9"/>
    </a:accent1>
    <a:accent2>
      <a:srgbClr val="1B9E74"/>
    </a:accent2>
    <a:accent3>
      <a:srgbClr val="1E7659"/>
    </a:accent3>
    <a:accent4>
      <a:srgbClr val="34CEC4"/>
    </a:accent4>
    <a:accent5>
      <a:srgbClr val="FFDC8E"/>
    </a:accent5>
    <a:accent6>
      <a:srgbClr val="FF706A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219</Words>
  <Application>Microsoft Office PowerPoint</Application>
  <PresentationFormat>Custom</PresentationFormat>
  <Paragraphs>28</Paragraphs>
  <Slides>15</Slides>
  <Notes>8</Notes>
  <HiddenSlides>0</HiddenSlides>
  <MMClips>1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1_Custom Design</vt:lpstr>
      <vt:lpstr>包图主题2</vt:lpstr>
      <vt:lpstr>1_Office 主题​​</vt:lpstr>
      <vt:lpstr>Office Theme</vt:lpstr>
      <vt:lpstr>Hoạt động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TS Computer</cp:lastModifiedBy>
  <cp:revision>6</cp:revision>
  <dcterms:created xsi:type="dcterms:W3CDTF">2021-06-14T14:21:30Z</dcterms:created>
  <dcterms:modified xsi:type="dcterms:W3CDTF">2021-08-18T03:42:17Z</dcterms:modified>
</cp:coreProperties>
</file>