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9" r:id="rId2"/>
    <p:sldId id="260" r:id="rId3"/>
    <p:sldId id="345" r:id="rId4"/>
    <p:sldId id="346" r:id="rId5"/>
    <p:sldId id="347" r:id="rId6"/>
    <p:sldId id="348" r:id="rId7"/>
    <p:sldId id="349" r:id="rId8"/>
    <p:sldId id="324" r:id="rId9"/>
    <p:sldId id="337" r:id="rId10"/>
    <p:sldId id="323" r:id="rId11"/>
    <p:sldId id="327" r:id="rId12"/>
    <p:sldId id="328" r:id="rId13"/>
    <p:sldId id="325" r:id="rId14"/>
    <p:sldId id="257" r:id="rId15"/>
    <p:sldId id="330" r:id="rId16"/>
    <p:sldId id="331" r:id="rId17"/>
    <p:sldId id="332" r:id="rId18"/>
    <p:sldId id="333" r:id="rId19"/>
    <p:sldId id="335" r:id="rId20"/>
    <p:sldId id="336" r:id="rId21"/>
    <p:sldId id="343" r:id="rId22"/>
    <p:sldId id="338" r:id="rId23"/>
    <p:sldId id="256" r:id="rId24"/>
    <p:sldId id="340" r:id="rId25"/>
    <p:sldId id="339" r:id="rId26"/>
    <p:sldId id="329" r:id="rId27"/>
    <p:sldId id="342" r:id="rId28"/>
    <p:sldId id="344" r:id="rId29"/>
    <p:sldId id="322" r:id="rId30"/>
  </p:sldIdLst>
  <p:sldSz cx="9144000" cy="5143500" type="screen16x9"/>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C8D1"/>
    <a:srgbClr val="583113"/>
    <a:srgbClr val="343942"/>
    <a:srgbClr val="697386"/>
    <a:srgbClr val="FFD343"/>
    <a:srgbClr val="FF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0" autoAdjust="0"/>
    <p:restoredTop sz="82318" autoAdjust="0"/>
  </p:normalViewPr>
  <p:slideViewPr>
    <p:cSldViewPr snapToGrid="0" showGuides="1">
      <p:cViewPr varScale="1">
        <p:scale>
          <a:sx n="76" d="100"/>
          <a:sy n="76" d="100"/>
        </p:scale>
        <p:origin x="1092" y="-126"/>
      </p:cViewPr>
      <p:guideLst>
        <p:guide pos="2880"/>
        <p:guide orient="horz" pos="1620"/>
      </p:guideLst>
    </p:cSldViewPr>
  </p:slideViewPr>
  <p:notesTextViewPr>
    <p:cViewPr>
      <p:scale>
        <a:sx n="1" d="1"/>
        <a:sy n="1" d="1"/>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50E62-EA00-4FD4-BAFB-9F5FD9DD076F}" type="datetimeFigureOut">
              <a:rPr lang="zh-CN" altLang="en-US" smtClean="0"/>
              <a:t>2023/12/18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3F402-B052-4241-8575-CB7BF5726892}" type="slidenum">
              <a:rPr lang="zh-CN" altLang="en-US" smtClean="0"/>
              <a:t>‹#›</a:t>
            </a:fld>
            <a:endParaRPr lang="zh-CN" altLang="en-US"/>
          </a:p>
        </p:txBody>
      </p:sp>
    </p:spTree>
    <p:extLst>
      <p:ext uri="{BB962C8B-B14F-4D97-AF65-F5344CB8AC3E}">
        <p14:creationId xmlns:p14="http://schemas.microsoft.com/office/powerpoint/2010/main" val="384770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a:t>
            </a:fld>
            <a:endParaRPr lang="zh-CN" altLang="en-US"/>
          </a:p>
        </p:txBody>
      </p:sp>
    </p:spTree>
    <p:extLst>
      <p:ext uri="{BB962C8B-B14F-4D97-AF65-F5344CB8AC3E}">
        <p14:creationId xmlns:p14="http://schemas.microsoft.com/office/powerpoint/2010/main" val="5346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83F402-B052-4241-8575-CB7BF5726892}" type="slidenum">
              <a:rPr lang="zh-CN" altLang="en-US" smtClean="0"/>
              <a:t>19</a:t>
            </a:fld>
            <a:endParaRPr lang="zh-CN" altLang="en-US"/>
          </a:p>
        </p:txBody>
      </p:sp>
    </p:spTree>
    <p:extLst>
      <p:ext uri="{BB962C8B-B14F-4D97-AF65-F5344CB8AC3E}">
        <p14:creationId xmlns:p14="http://schemas.microsoft.com/office/powerpoint/2010/main" val="133435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22</a:t>
            </a:fld>
            <a:endParaRPr lang="zh-CN" altLang="en-US"/>
          </a:p>
        </p:txBody>
      </p:sp>
    </p:spTree>
    <p:extLst>
      <p:ext uri="{BB962C8B-B14F-4D97-AF65-F5344CB8AC3E}">
        <p14:creationId xmlns:p14="http://schemas.microsoft.com/office/powerpoint/2010/main" val="53469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23</a:t>
            </a:fld>
            <a:endParaRPr lang="zh-CN" altLang="en-US"/>
          </a:p>
        </p:txBody>
      </p:sp>
    </p:spTree>
    <p:extLst>
      <p:ext uri="{BB962C8B-B14F-4D97-AF65-F5344CB8AC3E}">
        <p14:creationId xmlns:p14="http://schemas.microsoft.com/office/powerpoint/2010/main" val="307359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25</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26</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29</a:t>
            </a:fld>
            <a:endParaRPr lang="zh-CN" altLang="en-US"/>
          </a:p>
        </p:txBody>
      </p:sp>
    </p:spTree>
    <p:extLst>
      <p:ext uri="{BB962C8B-B14F-4D97-AF65-F5344CB8AC3E}">
        <p14:creationId xmlns:p14="http://schemas.microsoft.com/office/powerpoint/2010/main" val="247613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a:t>
            </a:fld>
            <a:endParaRPr lang="zh-CN" altLang="en-US"/>
          </a:p>
        </p:txBody>
      </p:sp>
    </p:spTree>
    <p:extLst>
      <p:ext uri="{BB962C8B-B14F-4D97-AF65-F5344CB8AC3E}">
        <p14:creationId xmlns:p14="http://schemas.microsoft.com/office/powerpoint/2010/main" val="426840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hình</a:t>
            </a:r>
            <a:r>
              <a:rPr lang="en-US" baseline="0" dirty="0"/>
              <a:t> </a:t>
            </a:r>
            <a:r>
              <a:rPr lang="en-US" baseline="0" dirty="0" err="1"/>
              <a:t>người</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Chọn</a:t>
            </a:r>
            <a:r>
              <a:rPr lang="en-US" baseline="0" dirty="0"/>
              <a:t> </a:t>
            </a:r>
            <a:r>
              <a:rPr lang="en-US" baseline="0" dirty="0" err="1"/>
              <a:t>vòng</a:t>
            </a:r>
            <a:r>
              <a:rPr lang="en-US" baseline="0" dirty="0"/>
              <a:t> </a:t>
            </a:r>
            <a:r>
              <a:rPr lang="en-US" baseline="0" dirty="0" err="1"/>
              <a:t>xoay</a:t>
            </a:r>
            <a:r>
              <a:rPr lang="en-US" baseline="0" dirty="0"/>
              <a:t> </a:t>
            </a:r>
            <a:r>
              <a:rPr lang="en-US" baseline="0" dirty="0" err="1"/>
              <a:t>lá</a:t>
            </a:r>
            <a:r>
              <a:rPr lang="en-US" baseline="0" dirty="0"/>
              <a:t> </a:t>
            </a:r>
            <a:r>
              <a:rPr lang="en-US" baseline="0" dirty="0" err="1"/>
              <a:t>xanh</a:t>
            </a:r>
            <a:r>
              <a:rPr lang="en-US" baseline="0" dirty="0"/>
              <a:t> </a:t>
            </a:r>
            <a:r>
              <a:rPr lang="en-US" baseline="0" dirty="0" err="1"/>
              <a:t>góc</a:t>
            </a:r>
            <a:r>
              <a:rPr lang="en-US" baseline="0" dirty="0"/>
              <a:t> </a:t>
            </a:r>
            <a:r>
              <a:rPr lang="en-US" baseline="0" dirty="0" err="1"/>
              <a:t>cuối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hiện</a:t>
            </a:r>
            <a:r>
              <a:rPr lang="en-US" baseline="0" dirty="0"/>
              <a:t> </a:t>
            </a:r>
            <a:r>
              <a:rPr lang="en-US" baseline="0" dirty="0" err="1"/>
              <a:t>ra</a:t>
            </a:r>
            <a:r>
              <a:rPr lang="en-US" baseline="0" dirty="0"/>
              <a:t> </a:t>
            </a:r>
            <a:r>
              <a:rPr lang="en-US" baseline="0" dirty="0" err="1"/>
              <a:t>Ngu</a:t>
            </a:r>
            <a:r>
              <a:rPr lang="en-US" baseline="0" dirty="0"/>
              <a:t> </a:t>
            </a:r>
            <a:r>
              <a:rPr lang="en-US" baseline="0" dirty="0" err="1"/>
              <a:t>Công</a:t>
            </a:r>
            <a:endParaRPr lang="en-US" baseline="0" dirty="0"/>
          </a:p>
          <a:p>
            <a:r>
              <a:rPr lang="en-US" baseline="0" dirty="0" err="1"/>
              <a:t>Chọn</a:t>
            </a:r>
            <a:r>
              <a:rPr lang="en-US" baseline="0" dirty="0"/>
              <a:t> </a:t>
            </a:r>
            <a:r>
              <a:rPr lang="en-US" baseline="0" dirty="0" err="1"/>
              <a:t>hình</a:t>
            </a:r>
            <a:r>
              <a:rPr lang="en-US" baseline="0" dirty="0"/>
              <a:t> </a:t>
            </a:r>
            <a:r>
              <a:rPr lang="en-US" baseline="0" dirty="0" err="1"/>
              <a:t>Ngu</a:t>
            </a:r>
            <a:r>
              <a:rPr lang="en-US" baseline="0" dirty="0"/>
              <a:t> </a:t>
            </a:r>
            <a:r>
              <a:rPr lang="en-US" baseline="0" dirty="0" err="1"/>
              <a:t>Công</a:t>
            </a:r>
            <a:r>
              <a:rPr lang="en-US" baseline="0" dirty="0"/>
              <a:t> </a:t>
            </a:r>
            <a:r>
              <a:rPr lang="en-US" baseline="0" dirty="0" err="1"/>
              <a:t>ra</a:t>
            </a:r>
            <a:r>
              <a:rPr lang="en-US" baseline="0" dirty="0"/>
              <a:t> </a:t>
            </a:r>
            <a:r>
              <a:rPr lang="en-US" baseline="0" dirty="0" err="1"/>
              <a:t>bài</a:t>
            </a:r>
            <a:r>
              <a:rPr lang="en-US" baseline="0" dirty="0"/>
              <a:t> </a:t>
            </a:r>
            <a:r>
              <a:rPr lang="en-US" baseline="0" dirty="0" err="1"/>
              <a:t>mới</a:t>
            </a:r>
            <a:endParaRPr lang="en-US" baseline="0" dirty="0"/>
          </a:p>
        </p:txBody>
      </p:sp>
      <p:sp>
        <p:nvSpPr>
          <p:cNvPr id="4" name="Slide Number Placeholder 3"/>
          <p:cNvSpPr>
            <a:spLocks noGrp="1"/>
          </p:cNvSpPr>
          <p:nvPr>
            <p:ph type="sldNum" sz="quarter" idx="10"/>
          </p:nvPr>
        </p:nvSpPr>
        <p:spPr/>
        <p:txBody>
          <a:bodyPr/>
          <a:lstStyle/>
          <a:p>
            <a:fld id="{6983F402-B052-4241-8575-CB7BF5726892}" type="slidenum">
              <a:rPr lang="zh-CN" altLang="en-US" smtClean="0"/>
              <a:t>3</a:t>
            </a:fld>
            <a:endParaRPr lang="zh-CN" altLang="en-US"/>
          </a:p>
        </p:txBody>
      </p:sp>
    </p:spTree>
    <p:extLst>
      <p:ext uri="{BB962C8B-B14F-4D97-AF65-F5344CB8AC3E}">
        <p14:creationId xmlns:p14="http://schemas.microsoft.com/office/powerpoint/2010/main" val="167303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mũi</a:t>
            </a:r>
            <a:r>
              <a:rPr lang="en-US" baseline="0" dirty="0"/>
              <a:t> </a:t>
            </a:r>
            <a:r>
              <a:rPr lang="en-US" baseline="0" dirty="0" err="1"/>
              <a:t>tên</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người</a:t>
            </a:r>
            <a:r>
              <a:rPr lang="en-US" baseline="0" dirty="0"/>
              <a:t> </a:t>
            </a:r>
            <a:r>
              <a:rPr lang="en-US" baseline="0" dirty="0" err="1"/>
              <a:t>bí</a:t>
            </a:r>
            <a:r>
              <a:rPr lang="en-US" baseline="0" dirty="0"/>
              <a:t> </a:t>
            </a:r>
            <a:r>
              <a:rPr lang="en-US" baseline="0" dirty="0" err="1"/>
              <a:t>ẩn</a:t>
            </a:r>
            <a:endParaRPr lang="en-US" dirty="0"/>
          </a:p>
        </p:txBody>
      </p:sp>
      <p:sp>
        <p:nvSpPr>
          <p:cNvPr id="4" name="Slide Number Placeholder 3"/>
          <p:cNvSpPr>
            <a:spLocks noGrp="1"/>
          </p:cNvSpPr>
          <p:nvPr>
            <p:ph type="sldNum" sz="quarter" idx="10"/>
          </p:nvPr>
        </p:nvSpPr>
        <p:spPr/>
        <p:txBody>
          <a:bodyPr/>
          <a:lstStyle/>
          <a:p>
            <a:fld id="{6983F402-B052-4241-8575-CB7BF5726892}" type="slidenum">
              <a:rPr lang="zh-CN" altLang="en-US" smtClean="0"/>
              <a:t>4</a:t>
            </a:fld>
            <a:endParaRPr lang="zh-CN" altLang="en-US"/>
          </a:p>
        </p:txBody>
      </p:sp>
    </p:spTree>
    <p:extLst>
      <p:ext uri="{BB962C8B-B14F-4D97-AF65-F5344CB8AC3E}">
        <p14:creationId xmlns:p14="http://schemas.microsoft.com/office/powerpoint/2010/main" val="71134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7</a:t>
            </a:fld>
            <a:endParaRPr lang="zh-CN" altLang="en-US"/>
          </a:p>
        </p:txBody>
      </p:sp>
    </p:spTree>
    <p:extLst>
      <p:ext uri="{BB962C8B-B14F-4D97-AF65-F5344CB8AC3E}">
        <p14:creationId xmlns:p14="http://schemas.microsoft.com/office/powerpoint/2010/main" val="53469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8</a:t>
            </a:fld>
            <a:endParaRPr lang="zh-CN" altLang="en-US"/>
          </a:p>
        </p:txBody>
      </p:sp>
    </p:spTree>
    <p:extLst>
      <p:ext uri="{BB962C8B-B14F-4D97-AF65-F5344CB8AC3E}">
        <p14:creationId xmlns:p14="http://schemas.microsoft.com/office/powerpoint/2010/main" val="307359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14</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15</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16</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396" y="-985"/>
            <a:ext cx="9144793" cy="5145470"/>
          </a:xfrm>
          <a:prstGeom prst="rect">
            <a:avLst/>
          </a:prstGeom>
        </p:spPr>
      </p:pic>
    </p:spTree>
    <p:extLst>
      <p:ext uri="{BB962C8B-B14F-4D97-AF65-F5344CB8AC3E}">
        <p14:creationId xmlns:p14="http://schemas.microsoft.com/office/powerpoint/2010/main" val="4246085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740405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68659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428266"/>
      </p:ext>
    </p:extLst>
  </p:cSld>
  <p:clrMapOvr>
    <a:masterClrMapping/>
  </p:clrMapOvr>
  <p:transition spd="slow"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40763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39808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39808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39808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396" y="-985"/>
            <a:ext cx="9144793" cy="5145470"/>
          </a:xfrm>
          <a:prstGeom prst="rect">
            <a:avLst/>
          </a:prstGeom>
        </p:spPr>
      </p:pic>
    </p:spTree>
    <p:extLst>
      <p:ext uri="{BB962C8B-B14F-4D97-AF65-F5344CB8AC3E}">
        <p14:creationId xmlns:p14="http://schemas.microsoft.com/office/powerpoint/2010/main" val="165088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13755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4627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06875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9180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 y="-29560"/>
            <a:ext cx="1146048" cy="1146048"/>
          </a:xfrm>
          <a:prstGeom prst="ellipse">
            <a:avLst/>
          </a:prstGeom>
          <a:ln>
            <a:noFill/>
          </a:ln>
          <a:effectLst>
            <a:softEdge rad="112500"/>
          </a:effectLst>
        </p:spPr>
      </p:pic>
    </p:spTree>
    <p:extLst>
      <p:ext uri="{BB962C8B-B14F-4D97-AF65-F5344CB8AC3E}">
        <p14:creationId xmlns:p14="http://schemas.microsoft.com/office/powerpoint/2010/main" val="154063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95558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86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8484D2-C01F-4EA8-81EF-09692B85756F}" type="datetimeFigureOut">
              <a:rPr lang="zh-CN" altLang="en-US" smtClean="0"/>
              <a:t>2023/12/18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43736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1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5.svg"/><Relationship Id="rId11" Type="http://schemas.microsoft.com/office/2007/relationships/hdphoto" Target="../media/hdphoto7.wdp"/><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7.png"/><Relationship Id="rId5" Type="http://schemas.openxmlformats.org/officeDocument/2006/relationships/image" Target="../media/image9.png"/><Relationship Id="rId10" Type="http://schemas.openxmlformats.org/officeDocument/2006/relationships/image" Target="../media/image33.emf"/><Relationship Id="rId4" Type="http://schemas.openxmlformats.org/officeDocument/2006/relationships/image" Target="../media/image29.png"/><Relationship Id="rId9" Type="http://schemas.openxmlformats.org/officeDocument/2006/relationships/image" Target="../media/image12.emf"/></Relationships>
</file>

<file path=ppt/slides/_rels/slide1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5.png"/><Relationship Id="rId7" Type="http://schemas.openxmlformats.org/officeDocument/2006/relationships/image" Target="../media/image12.emf"/><Relationship Id="rId12"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emf"/><Relationship Id="rId11" Type="http://schemas.openxmlformats.org/officeDocument/2006/relationships/image" Target="../media/image29.png"/><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17.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46.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50.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9.png"/><Relationship Id="rId5" Type="http://schemas.openxmlformats.org/officeDocument/2006/relationships/image" Target="../media/image9.png"/><Relationship Id="rId10" Type="http://schemas.openxmlformats.org/officeDocument/2006/relationships/image" Target="../media/image33.emf"/><Relationship Id="rId4" Type="http://schemas.openxmlformats.org/officeDocument/2006/relationships/image" Target="../media/image29.png"/><Relationship Id="rId9" Type="http://schemas.openxmlformats.org/officeDocument/2006/relationships/image" Target="../media/image12.emf"/><Relationship Id="rId1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1.emf"/><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9.svg"/><Relationship Id="rId4" Type="http://schemas.openxmlformats.org/officeDocument/2006/relationships/image" Target="../media/image7.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12.xml"/><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57.svg"/><Relationship Id="rId10" Type="http://schemas.openxmlformats.org/officeDocument/2006/relationships/image" Target="../media/image13.png"/><Relationship Id="rId4" Type="http://schemas.openxmlformats.org/officeDocument/2006/relationships/image" Target="../media/image56.png"/><Relationship Id="rId9" Type="http://schemas.openxmlformats.org/officeDocument/2006/relationships/image" Target="../media/image11.emf"/><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33.emf"/><Relationship Id="rId18" Type="http://schemas.openxmlformats.org/officeDocument/2006/relationships/image" Target="../media/image23.svg"/><Relationship Id="rId3" Type="http://schemas.openxmlformats.org/officeDocument/2006/relationships/notesSlide" Target="../notesSlides/notesSlide12.xml"/><Relationship Id="rId7" Type="http://schemas.openxmlformats.org/officeDocument/2006/relationships/image" Target="../media/image11.emf"/><Relationship Id="rId12" Type="http://schemas.openxmlformats.org/officeDocument/2006/relationships/image" Target="../media/image19.svg"/><Relationship Id="rId17" Type="http://schemas.openxmlformats.org/officeDocument/2006/relationships/image" Target="../media/image22.pn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31.png"/><Relationship Id="rId1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9.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33.emf"/><Relationship Id="rId3" Type="http://schemas.openxmlformats.org/officeDocument/2006/relationships/notesSlide" Target="../notesSlides/notesSlide15.xml"/><Relationship Id="rId7" Type="http://schemas.openxmlformats.org/officeDocument/2006/relationships/image" Target="../media/image11.emf"/><Relationship Id="rId12" Type="http://schemas.openxmlformats.org/officeDocument/2006/relationships/image" Target="../media/image19.svg"/><Relationship Id="rId17"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8.png"/><Relationship Id="rId1" Type="http://schemas.openxmlformats.org/officeDocument/2006/relationships/tags" Target="../tags/tag5.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31.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slide" Target="slide7.xml"/><Relationship Id="rId12" Type="http://schemas.openxmlformats.org/officeDocument/2006/relationships/slide" Target="slide6.xml"/><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image" Target="../media/image23.svg"/><Relationship Id="rId10" Type="http://schemas.openxmlformats.org/officeDocument/2006/relationships/slide" Target="slide4.xml"/><Relationship Id="rId19" Type="http://schemas.openxmlformats.org/officeDocument/2006/relationships/image" Target="../media/image27.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18" Type="http://schemas.microsoft.com/office/2007/relationships/hdphoto" Target="../media/hdphoto1.wdp"/><Relationship Id="rId3" Type="http://schemas.openxmlformats.org/officeDocument/2006/relationships/notesSlide" Target="../notesSlides/notesSlide5.xml"/><Relationship Id="rId7" Type="http://schemas.openxmlformats.org/officeDocument/2006/relationships/image" Target="../media/image6.png"/><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image" Target="../media/image11.emf"/><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emf"/><Relationship Id="rId11" Type="http://schemas.openxmlformats.org/officeDocument/2006/relationships/image" Target="../media/image34.png"/><Relationship Id="rId5" Type="http://schemas.openxmlformats.org/officeDocument/2006/relationships/image" Target="../media/image32.svg"/><Relationship Id="rId15" Type="http://schemas.openxmlformats.org/officeDocument/2006/relationships/image" Target="../media/image37.png"/><Relationship Id="rId10" Type="http://schemas.openxmlformats.org/officeDocument/2006/relationships/image" Target="../media/image9.png"/><Relationship Id="rId4" Type="http://schemas.openxmlformats.org/officeDocument/2006/relationships/image" Target="../media/image31.png"/><Relationship Id="rId9" Type="http://schemas.openxmlformats.org/officeDocument/2006/relationships/image" Target="../media/image8.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107094" y="853219"/>
            <a:ext cx="4929813" cy="1200329"/>
          </a:xfrm>
          <a:prstGeom prst="rect">
            <a:avLst/>
          </a:prstGeom>
          <a:noFill/>
        </p:spPr>
        <p:txBody>
          <a:bodyPr wrap="square" rtlCol="0">
            <a:spAutoFit/>
          </a:bodyPr>
          <a:lstStyle/>
          <a:p>
            <a:pPr algn="ctr"/>
            <a:r>
              <a:rPr lang="zh-CN" altLang="en-US" sz="7200" dirty="0">
                <a:latin typeface="字魂36号-正文宋楷" panose="02000000000000000000" pitchFamily="2" charset="-122"/>
                <a:ea typeface="字魂36号-正文宋楷" panose="02000000000000000000" pitchFamily="2"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078601" y="521420"/>
            <a:ext cx="4929813" cy="461665"/>
          </a:xfrm>
          <a:prstGeom prst="rect">
            <a:avLst/>
          </a:prstGeom>
          <a:noFill/>
        </p:spPr>
        <p:txBody>
          <a:bodyPr wrap="square" rtlCol="0">
            <a:spAutoFit/>
          </a:bodyPr>
          <a:lstStyle/>
          <a:p>
            <a:pPr algn="ctr"/>
            <a:r>
              <a:rPr lang="zh-CN" altLang="en-US" sz="2400" dirty="0">
                <a:latin typeface="字魂36号-正文宋楷" panose="02000000000000000000" pitchFamily="2" charset="-122"/>
                <a:ea typeface="字魂36号-正文宋楷" panose="02000000000000000000" pitchFamily="2" charset="-122"/>
              </a:rPr>
              <a:t>人教版六年级语文 课件</a:t>
            </a:r>
            <a:r>
              <a:rPr lang="en-US" altLang="zh-CN" sz="2400" dirty="0">
                <a:latin typeface="字魂36号-正文宋楷" panose="02000000000000000000" pitchFamily="2" charset="-122"/>
                <a:ea typeface="字魂36号-正文宋楷" panose="02000000000000000000" pitchFamily="2" charset="-122"/>
              </a:rPr>
              <a:t>PPT</a:t>
            </a:r>
            <a:r>
              <a:rPr lang="zh-CN" altLang="en-US" sz="2400" dirty="0">
                <a:latin typeface="字魂36号-正文宋楷" panose="02000000000000000000" pitchFamily="2" charset="-122"/>
                <a:ea typeface="字魂36号-正文宋楷" panose="02000000000000000000"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262546" y="-177034"/>
            <a:ext cx="9522777" cy="5145470"/>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3584363" y="3110205"/>
            <a:ext cx="1975275" cy="1975275"/>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420888" y="2713711"/>
            <a:ext cx="11985775" cy="3816427"/>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0" y="1954199"/>
            <a:ext cx="9260627" cy="4291956"/>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16230" y="4433394"/>
            <a:ext cx="9376461" cy="1536325"/>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791048" y="-91275"/>
            <a:ext cx="2444708" cy="1018120"/>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2"/>
          <a:stretch>
            <a:fillRect/>
          </a:stretch>
        </p:blipFill>
        <p:spPr>
          <a:xfrm>
            <a:off x="3022600" y="58020"/>
            <a:ext cx="3062347" cy="1057851"/>
          </a:xfrm>
          <a:prstGeom prst="rect">
            <a:avLst/>
          </a:prstGeom>
        </p:spPr>
      </p:pic>
      <p:sp>
        <p:nvSpPr>
          <p:cNvPr id="16" name="文本框 15">
            <a:extLst>
              <a:ext uri="{FF2B5EF4-FFF2-40B4-BE49-F238E27FC236}">
                <a16:creationId xmlns:a16="http://schemas.microsoft.com/office/drawing/2014/main" id="{0FF77172-AB2F-410A-A59A-A06554E7A96A}"/>
              </a:ext>
            </a:extLst>
          </p:cNvPr>
          <p:cNvSpPr txBox="1"/>
          <p:nvPr/>
        </p:nvSpPr>
        <p:spPr>
          <a:xfrm>
            <a:off x="3389094" y="407286"/>
            <a:ext cx="2365810" cy="523220"/>
          </a:xfrm>
          <a:prstGeom prst="rect">
            <a:avLst/>
          </a:prstGeom>
          <a:noFill/>
        </p:spPr>
        <p:txBody>
          <a:bodyPr wrap="square" rtlCol="0">
            <a:spAutoFit/>
          </a:bodyPr>
          <a:lstStyle/>
          <a:p>
            <a:pPr algn="ct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Tập</a:t>
            </a:r>
            <a:r>
              <a:rPr lang="en-US" altLang="zh-CN"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 </a:t>
            </a: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đọc</a:t>
            </a:r>
            <a:endParaRPr lang="zh-CN" altLang="en-US"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endParaRPr>
          </a:p>
        </p:txBody>
      </p:sp>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7720552" y="1747748"/>
            <a:ext cx="1421354" cy="530775"/>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8174025" y="130072"/>
            <a:ext cx="901644" cy="370297"/>
          </a:xfrm>
          <a:prstGeom prst="rect">
            <a:avLst/>
          </a:prstGeom>
        </p:spPr>
      </p:pic>
      <p:pic>
        <p:nvPicPr>
          <p:cNvPr id="18" name="图片 23">
            <a:extLst>
              <a:ext uri="{FF2B5EF4-FFF2-40B4-BE49-F238E27FC236}">
                <a16:creationId xmlns:a16="http://schemas.microsoft.com/office/drawing/2014/main" id="{567428C2-967F-4BFD-9E4B-3C8096AF11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57735" y="2912587"/>
            <a:ext cx="3586662" cy="2591519"/>
          </a:xfrm>
          <a:prstGeom prst="rect">
            <a:avLst/>
          </a:prstGeom>
        </p:spPr>
      </p:pic>
      <p:sp>
        <p:nvSpPr>
          <p:cNvPr id="22" name="PA_文本框 12">
            <a:extLst>
              <a:ext uri="{FF2B5EF4-FFF2-40B4-BE49-F238E27FC236}">
                <a16:creationId xmlns:a16="http://schemas.microsoft.com/office/drawing/2014/main" id="{328677EE-2547-4A0B-8E14-AE84E7AFE50C}"/>
              </a:ext>
            </a:extLst>
          </p:cNvPr>
          <p:cNvSpPr txBox="1"/>
          <p:nvPr>
            <p:custDataLst>
              <p:tags r:id="rId1"/>
            </p:custDataLst>
          </p:nvPr>
        </p:nvSpPr>
        <p:spPr>
          <a:xfrm>
            <a:off x="1727264" y="992919"/>
            <a:ext cx="5841936" cy="1754326"/>
          </a:xfrm>
          <a:prstGeom prst="rect">
            <a:avLst/>
          </a:prstGeom>
          <a:noFill/>
        </p:spPr>
        <p:txBody>
          <a:bodyPr wrap="square" rtlCol="0">
            <a:spAutoFit/>
          </a:bodyPr>
          <a:lstStyle/>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Ngu</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Công</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p>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xã</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Trịnh</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Tường</a:t>
            </a:r>
            <a:endParaRPr lang="zh-CN" altLang="en-US"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endParaRPr>
          </a:p>
        </p:txBody>
      </p:sp>
      <p:sp>
        <p:nvSpPr>
          <p:cNvPr id="23" name="文本框 40">
            <a:extLst>
              <a:ext uri="{FF2B5EF4-FFF2-40B4-BE49-F238E27FC236}">
                <a16:creationId xmlns:a16="http://schemas.microsoft.com/office/drawing/2014/main" id="{E78337FB-F588-4E87-84F1-6E7DAB4BEA12}"/>
              </a:ext>
            </a:extLst>
          </p:cNvPr>
          <p:cNvSpPr txBox="1"/>
          <p:nvPr/>
        </p:nvSpPr>
        <p:spPr>
          <a:xfrm>
            <a:off x="3035589" y="2821454"/>
            <a:ext cx="3053505" cy="338554"/>
          </a:xfrm>
          <a:prstGeom prst="rect">
            <a:avLst/>
          </a:prstGeom>
          <a:noFill/>
        </p:spPr>
        <p:txBody>
          <a:bodyPr wrap="square" rtlCol="0">
            <a:spAutoFit/>
          </a:bodyPr>
          <a:lstStyle/>
          <a:p>
            <a:pPr algn="ct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a:t>
            </a:r>
            <a:r>
              <a:rPr lang="en-US" altLang="zh-CN" sz="1600" dirty="0" err="1">
                <a:ln w="6350">
                  <a:solidFill>
                    <a:srgbClr val="7030A0"/>
                  </a:solidFill>
                </a:ln>
                <a:solidFill>
                  <a:srgbClr val="7030A0"/>
                </a:solidFill>
                <a:latin typeface="UTM Soraya" pitchFamily="18" charset="0"/>
                <a:ea typeface="字魂36号-正文宋楷" panose="02000000000000000000" pitchFamily="2" charset="-122"/>
              </a:rPr>
              <a:t>trang</a:t>
            </a: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 164, 165)</a:t>
            </a:r>
            <a:endParaRPr lang="zh-CN" altLang="en-US" sz="1600" dirty="0">
              <a:ln w="6350">
                <a:solidFill>
                  <a:srgbClr val="7030A0"/>
                </a:solidFill>
              </a:ln>
              <a:solidFill>
                <a:srgbClr val="7030A0"/>
              </a:solidFill>
              <a:latin typeface="UTM Soraya" pitchFamily="18" charset="0"/>
              <a:ea typeface="字魂36号-正文宋楷" panose="02000000000000000000" pitchFamily="2" charset="-122"/>
            </a:endParaRPr>
          </a:p>
        </p:txBody>
      </p:sp>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696073">
            <a:off x="-1229500" y="2782311"/>
            <a:ext cx="9577984" cy="9577984"/>
          </a:xfrm>
          <a:prstGeom prst="rect">
            <a:avLst/>
          </a:prstGeom>
        </p:spPr>
      </p:pic>
      <p:pic>
        <p:nvPicPr>
          <p:cNvPr id="17" name="图片 19">
            <a:extLst>
              <a:ext uri="{FF2B5EF4-FFF2-40B4-BE49-F238E27FC236}">
                <a16:creationId xmlns:a16="http://schemas.microsoft.com/office/drawing/2014/main" id="{475C77F6-31EB-4290-AC6F-AEC55B13577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00" y="3221091"/>
            <a:ext cx="3479929" cy="2424605"/>
          </a:xfrm>
          <a:prstGeom prst="rect">
            <a:avLst/>
          </a:prstGeom>
        </p:spPr>
      </p:pic>
      <p:pic>
        <p:nvPicPr>
          <p:cNvPr id="1026" name="Picture 2" descr="Ngu Công xã Trịnh Tường (trang 164) - Tiếng Việt 5 tập 1"/>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537" b="100000" l="59000" r="89714">
                        <a14:backgroundMark x1="67571" y1="66213" x2="66286" y2="72752"/>
                        <a14:backgroundMark x1="72143" y1="83651" x2="78000" y2="68392"/>
                        <a14:backgroundMark x1="88143" y1="80926" x2="88571" y2="84741"/>
                      </a14:backgroundRemoval>
                    </a14:imgEffect>
                  </a14:imgLayer>
                </a14:imgProps>
              </a:ext>
              <a:ext uri="{28A0092B-C50C-407E-A947-70E740481C1C}">
                <a14:useLocalDpi xmlns:a14="http://schemas.microsoft.com/office/drawing/2010/main" val="0"/>
              </a:ext>
            </a:extLst>
          </a:blip>
          <a:srcRect l="57302"/>
          <a:stretch/>
        </p:blipFill>
        <p:spPr bwMode="auto">
          <a:xfrm>
            <a:off x="7041054" y="1647825"/>
            <a:ext cx="2846868"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2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75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750"/>
                                        <p:tgtEl>
                                          <p:spTgt spid="18"/>
                                        </p:tgtEl>
                                      </p:cBhvr>
                                    </p:animEffect>
                                  </p:childTnLst>
                                </p:cTn>
                              </p:par>
                            </p:childTnLst>
                          </p:cTn>
                        </p:par>
                        <p:par>
                          <p:cTn id="52" fill="hold">
                            <p:stCondLst>
                              <p:cond delay="3250"/>
                            </p:stCondLst>
                            <p:childTnLst>
                              <p:par>
                                <p:cTn id="53" presetID="22" presetClass="entr" presetSubtype="8"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750"/>
                                        <p:tgtEl>
                                          <p:spTgt spid="4"/>
                                        </p:tgtEl>
                                      </p:cBhvr>
                                    </p:animEffect>
                                  </p:childTnLst>
                                </p:cTn>
                              </p:par>
                              <p:par>
                                <p:cTn id="56" presetID="10" presetClass="entr" presetSubtype="0" fill="hold" nodeType="withEffect">
                                  <p:stCondLst>
                                    <p:cond delay="25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38" presetClass="entr" presetSubtype="0" accel="50000" fill="hold" grpId="0" nodeType="clickEffect">
                                  <p:stCondLst>
                                    <p:cond delay="0"/>
                                  </p:stCondLst>
                                  <p:iterate type="lt">
                                    <p:tmPct val="33333"/>
                                  </p:iterate>
                                  <p:childTnLst>
                                    <p:set>
                                      <p:cBhvr>
                                        <p:cTn id="62" dur="1" fill="hold">
                                          <p:stCondLst>
                                            <p:cond delay="0"/>
                                          </p:stCondLst>
                                        </p:cTn>
                                        <p:tgtEl>
                                          <p:spTgt spid="16"/>
                                        </p:tgtEl>
                                        <p:attrNameLst>
                                          <p:attrName>style.visibility</p:attrName>
                                        </p:attrNameLst>
                                      </p:cBhvr>
                                      <p:to>
                                        <p:strVal val="visible"/>
                                      </p:to>
                                    </p:set>
                                    <p:set>
                                      <p:cBhvr>
                                        <p:cTn id="63" dur="227" fill="hold">
                                          <p:stCondLst>
                                            <p:cond delay="0"/>
                                          </p:stCondLst>
                                        </p:cTn>
                                        <p:tgtEl>
                                          <p:spTgt spid="16"/>
                                        </p:tgtEl>
                                        <p:attrNameLst>
                                          <p:attrName>style.rotation</p:attrName>
                                        </p:attrNameLst>
                                      </p:cBhvr>
                                      <p:to>
                                        <p:strVal val="-45.0"/>
                                      </p:to>
                                    </p:set>
                                    <p:anim calcmode="lin" valueType="num">
                                      <p:cBhvr>
                                        <p:cTn id="64" dur="227" fill="hold">
                                          <p:stCondLst>
                                            <p:cond delay="227"/>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65" dur="227"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66" dur="78" decel="50000" autoRev="1" fill="hold">
                                          <p:stCondLst>
                                            <p:cond delay="227"/>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67" dur="68" fill="hold">
                                          <p:stCondLst>
                                            <p:cond delay="432"/>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68" fill="hold">
                            <p:stCondLst>
                              <p:cond delay="1333"/>
                            </p:stCondLst>
                            <p:childTnLst>
                              <p:par>
                                <p:cTn id="69" presetID="2" presetClass="entr" presetSubtype="2" fill="hold" grpId="0" nodeType="afterEffect">
                                  <p:stCondLst>
                                    <p:cond delay="0"/>
                                  </p:stCondLst>
                                  <p:iterate type="lt">
                                    <p:tmPct val="10000"/>
                                  </p:iterate>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1+#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childTnLst>
                          </p:cTn>
                        </p:par>
                        <p:par>
                          <p:cTn id="73" fill="hold">
                            <p:stCondLst>
                              <p:cond delay="2733"/>
                            </p:stCondLst>
                            <p:childTnLst>
                              <p:par>
                                <p:cTn id="74" presetID="2" presetClass="entr" presetSubtype="4" fill="hold" grpId="0" nodeType="afterEffect">
                                  <p:stCondLst>
                                    <p:cond delay="0"/>
                                  </p:stCondLst>
                                  <p:iterate type="lt">
                                    <p:tmPct val="10000"/>
                                  </p:iterate>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1185" cy="5143500"/>
          </a:xfrm>
          <a:prstGeom prst="rect">
            <a:avLst/>
          </a:prstGeom>
        </p:spPr>
      </p:pic>
      <p:sp>
        <p:nvSpPr>
          <p:cNvPr id="14" name="Rounded Rectangle 13"/>
          <p:cNvSpPr/>
          <p:nvPr/>
        </p:nvSpPr>
        <p:spPr>
          <a:xfrm>
            <a:off x="86763" y="1158844"/>
            <a:ext cx="8921435" cy="3304514"/>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069" y="1367483"/>
            <a:ext cx="8696611" cy="3170099"/>
          </a:xfrm>
          <a:prstGeom prst="rect">
            <a:avLst/>
          </a:prstGeom>
        </p:spPr>
        <p:txBody>
          <a:bodyPr wrap="square">
            <a:spAutoFit/>
          </a:bodyPr>
          <a:lstStyle/>
          <a:p>
            <a:pPr algn="just"/>
            <a:r>
              <a:rPr lang="en-US" sz="2000" b="1" dirty="0">
                <a:solidFill>
                  <a:srgbClr val="002060"/>
                </a:solidFill>
                <a:latin typeface="+mj-lt"/>
              </a:rPr>
              <a:t>	</a:t>
            </a:r>
            <a:r>
              <a:rPr lang="vi-VN" sz="2000" b="1" dirty="0">
                <a:solidFill>
                  <a:srgbClr val="002060"/>
                </a:solidFill>
                <a:latin typeface="+mj-lt"/>
              </a:rPr>
              <a:t>Khách đến xã Trịnh Tường, huyện Bát Xát, tỉnh Lào Cai  sẽ không khỏi ngỡ ngàng thấy một dòng mương ngoằn ngoèo vắt ngang những đồi cao. Dân bản gọi dòng mương ấy là con nước ông Lìn. Để thay đổi tập quán làm lúa nương, ông Phàn Phù Lìn, người Dao ở thôn Phìn Ngan đã lần mò cả tháng trong rừng tìm nguồn nước. Nhưng tìm được nguồn nước rồi, mọi người vẫn không tin có thể dẫn nước về. Ông cùng vợ con đào suốt một năm trời được gần bốn cây số mương xuyên đồi dẫn nước từ rừng già về thôn, trồng một héc ta lúa nước để bà con tin. Rồi ông vận động mọi người cùng mở rộng con mương, vỡ thêm đất hoang trồng lúa.</a:t>
            </a:r>
          </a:p>
          <a:p>
            <a:pPr algn="just"/>
            <a:r>
              <a:rPr lang="vi-VN" sz="2000" b="1" dirty="0">
                <a:solidFill>
                  <a:srgbClr val="002060"/>
                </a:solidFill>
                <a:latin typeface="+mj-lt"/>
              </a:rPr>
              <a:t>     </a:t>
            </a:r>
          </a:p>
        </p:txBody>
      </p:sp>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5"/>
          <a:stretch>
            <a:fillRect/>
          </a:stretch>
        </p:blipFill>
        <p:spPr>
          <a:xfrm>
            <a:off x="1144508" y="209510"/>
            <a:ext cx="1806921" cy="669981"/>
          </a:xfrm>
          <a:prstGeom prst="rect">
            <a:avLst/>
          </a:prstGeom>
        </p:spPr>
      </p:pic>
    </p:spTree>
    <p:extLst>
      <p:ext uri="{BB962C8B-B14F-4D97-AF65-F5344CB8AC3E}">
        <p14:creationId xmlns:p14="http://schemas.microsoft.com/office/powerpoint/2010/main" val="3056322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689" y="-697115"/>
            <a:ext cx="9768125" cy="6518494"/>
          </a:xfrm>
          <a:prstGeom prst="rect">
            <a:avLst/>
          </a:prstGeom>
        </p:spPr>
      </p:pic>
      <p:sp>
        <p:nvSpPr>
          <p:cNvPr id="14" name="Rounded Rectangle 13"/>
          <p:cNvSpPr/>
          <p:nvPr/>
        </p:nvSpPr>
        <p:spPr>
          <a:xfrm>
            <a:off x="86763" y="1158844"/>
            <a:ext cx="8921435" cy="3304514"/>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069" y="1684338"/>
            <a:ext cx="8696611" cy="1938992"/>
          </a:xfrm>
          <a:prstGeom prst="rect">
            <a:avLst/>
          </a:prstGeom>
        </p:spPr>
        <p:txBody>
          <a:bodyPr wrap="square">
            <a:spAutoFit/>
          </a:bodyPr>
          <a:lstStyle/>
          <a:p>
            <a:pPr algn="just"/>
            <a:r>
              <a:rPr lang="vi-VN" sz="2000" b="1" dirty="0">
                <a:solidFill>
                  <a:schemeClr val="accent6">
                    <a:lumMod val="50000"/>
                  </a:schemeClr>
                </a:solidFill>
                <a:latin typeface="+mj-lt"/>
              </a:rPr>
              <a:t>Con nước nhỏ đã làm thay đổi tập quán canh tác và cuộc sống của trên 50 hộ trong thôn. Những nương lúa quanh năm khát nước được thay dần bằng ruộng bậc thang. Những giống lúa lai cao sản được ông Lìn đưa về vận động bà con trồng cấy, nhờ vậy mà cả thôn không còn hộ đói. Từ khi nước được dẫn về thôn, nhà ai cũng cấy lúa nước chứ không phá rừng làm nương như trước nữa.</a:t>
            </a:r>
          </a:p>
        </p:txBody>
      </p:sp>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5"/>
          <a:stretch>
            <a:fillRect/>
          </a:stretch>
        </p:blipFill>
        <p:spPr>
          <a:xfrm>
            <a:off x="1144508" y="209510"/>
            <a:ext cx="1806921" cy="669981"/>
          </a:xfrm>
          <a:prstGeom prst="rect">
            <a:avLst/>
          </a:prstGeom>
        </p:spPr>
      </p:pic>
    </p:spTree>
    <p:extLst>
      <p:ext uri="{BB962C8B-B14F-4D97-AF65-F5344CB8AC3E}">
        <p14:creationId xmlns:p14="http://schemas.microsoft.com/office/powerpoint/2010/main" val="1927173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112688" y="-1401346"/>
            <a:ext cx="9334123" cy="7010963"/>
          </a:xfrm>
          <a:prstGeom prst="rect">
            <a:avLst/>
          </a:prstGeom>
        </p:spPr>
      </p:pic>
      <p:sp>
        <p:nvSpPr>
          <p:cNvPr id="14" name="Rounded Rectangle 13"/>
          <p:cNvSpPr/>
          <p:nvPr/>
        </p:nvSpPr>
        <p:spPr>
          <a:xfrm>
            <a:off x="86763" y="1158844"/>
            <a:ext cx="8921435" cy="3304514"/>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174" y="1434245"/>
            <a:ext cx="8696611" cy="2862322"/>
          </a:xfrm>
          <a:prstGeom prst="rect">
            <a:avLst/>
          </a:prstGeom>
        </p:spPr>
        <p:txBody>
          <a:bodyPr wrap="square">
            <a:spAutoFit/>
          </a:bodyPr>
          <a:lstStyle/>
          <a:p>
            <a:pPr algn="just">
              <a:spcBef>
                <a:spcPts val="1200"/>
              </a:spcBef>
            </a:pPr>
            <a:r>
              <a:rPr lang="vi-VN" sz="2000" b="1" dirty="0">
                <a:solidFill>
                  <a:schemeClr val="accent2">
                    <a:lumMod val="50000"/>
                  </a:schemeClr>
                </a:solidFill>
                <a:latin typeface="+mj-lt"/>
              </a:rPr>
              <a:t>Muốn có nước cấy lúa thì phải giữ rừng. Ông Lìn lặn lội đến các xã bạn học cách trồng cây thảo quả về hướng dẫn cho bà con cùng làm. Nhiều hộ trong thôn mỗi năm thu được mấy chục triệu đồng từ loại cây này. Riêng gia đình ông Lìn mỗi năm thu hai trăm triệu. Phìn Ngan từ thôn nghèo nhất đã vươn lên thành thôn có mức sống khá nhất của xã Trịnh Tường.</a:t>
            </a:r>
          </a:p>
          <a:p>
            <a:pPr algn="just">
              <a:spcBef>
                <a:spcPts val="1200"/>
              </a:spcBef>
            </a:pPr>
            <a:r>
              <a:rPr lang="vi-VN" sz="2000" b="1" dirty="0">
                <a:solidFill>
                  <a:schemeClr val="accent2">
                    <a:lumMod val="50000"/>
                  </a:schemeClr>
                </a:solidFill>
                <a:latin typeface="+mj-lt"/>
              </a:rPr>
              <a:t>      Chuyện của Ngu Công xã Trịnh Tường nhanh chóng bay về Thủ đô. Ông Phàn Phù Lin vinh dự được Chủ tịch nước gửi thư khen ngợi.</a:t>
            </a:r>
          </a:p>
          <a:p>
            <a:pPr algn="just">
              <a:spcBef>
                <a:spcPts val="1200"/>
              </a:spcBef>
            </a:pPr>
            <a:r>
              <a:rPr lang="vi-VN" sz="2000" b="1" dirty="0">
                <a:solidFill>
                  <a:schemeClr val="accent2">
                    <a:lumMod val="50000"/>
                  </a:schemeClr>
                </a:solidFill>
                <a:latin typeface="+mj-lt"/>
              </a:rPr>
              <a:t> </a:t>
            </a:r>
            <a:r>
              <a:rPr lang="en-US" sz="2000" b="1" dirty="0">
                <a:solidFill>
                  <a:schemeClr val="accent2">
                    <a:lumMod val="50000"/>
                  </a:schemeClr>
                </a:solidFill>
                <a:latin typeface="+mj-lt"/>
              </a:rPr>
              <a:t>								</a:t>
            </a:r>
            <a:r>
              <a:rPr lang="vi-VN" sz="2000" b="1" i="1" dirty="0">
                <a:solidFill>
                  <a:schemeClr val="accent2">
                    <a:lumMod val="50000"/>
                  </a:schemeClr>
                </a:solidFill>
                <a:latin typeface="+mj-lt"/>
              </a:rPr>
              <a:t>Theo TRƯỜNG GIANG - NGỌC MINH</a:t>
            </a:r>
          </a:p>
        </p:txBody>
      </p:sp>
      <p:pic>
        <p:nvPicPr>
          <p:cNvPr id="10"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6"/>
          <a:stretch>
            <a:fillRect/>
          </a:stretch>
        </p:blipFill>
        <p:spPr>
          <a:xfrm>
            <a:off x="1144508" y="209510"/>
            <a:ext cx="1806921" cy="669981"/>
          </a:xfrm>
          <a:prstGeom prst="rect">
            <a:avLst/>
          </a:prstGeom>
        </p:spPr>
      </p:pic>
    </p:spTree>
    <p:extLst>
      <p:ext uri="{BB962C8B-B14F-4D97-AF65-F5344CB8AC3E}">
        <p14:creationId xmlns:p14="http://schemas.microsoft.com/office/powerpoint/2010/main" val="1958969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6627" y="1022292"/>
            <a:ext cx="4588376" cy="2440066"/>
          </a:xfrm>
          <a:prstGeom prst="rect">
            <a:avLst/>
          </a:prstGeom>
        </p:spPr>
      </p:pic>
      <p:sp>
        <p:nvSpPr>
          <p:cNvPr id="10" name="Rectangle 16"/>
          <p:cNvSpPr/>
          <p:nvPr/>
        </p:nvSpPr>
        <p:spPr>
          <a:xfrm>
            <a:off x="2716114" y="1514100"/>
            <a:ext cx="3273951" cy="1111377"/>
          </a:xfrm>
          <a:prstGeom prst="rect">
            <a:avLst/>
          </a:prstGeom>
          <a:noFill/>
          <a:ln w="9525">
            <a:noFill/>
          </a:ln>
        </p:spPr>
        <p:txBody>
          <a:bodyPr anchor="ctr" anchorCtr="0"/>
          <a:lstStyle/>
          <a:p>
            <a:pPr algn="ctr">
              <a:buClrTx/>
              <a:buSzTx/>
              <a:buFontTx/>
            </a:pP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 từ nào khó đọc?</a:t>
            </a:r>
          </a:p>
        </p:txBody>
      </p:sp>
      <p:pic>
        <p:nvPicPr>
          <p:cNvPr id="11" name="Picture 3"/>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9"/>
          <a:stretch>
            <a:fillRect/>
          </a:stretch>
        </p:blipFill>
        <p:spPr>
          <a:xfrm>
            <a:off x="1144508" y="209510"/>
            <a:ext cx="1806921" cy="669981"/>
          </a:xfrm>
          <a:prstGeom prst="rect">
            <a:avLst/>
          </a:prstGeom>
        </p:spPr>
      </p:pic>
      <p:pic>
        <p:nvPicPr>
          <p:cNvPr id="1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970895" y="1680151"/>
            <a:ext cx="1980303" cy="338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8512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54" presetClass="entr" presetSubtype="0" accel="100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strVal val="#ppt_w*0.05"/>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anim calcmode="lin" valueType="num">
                                      <p:cBhvr>
                                        <p:cTn id="38" dur="500" fill="hold"/>
                                        <p:tgtEl>
                                          <p:spTgt spid="10"/>
                                        </p:tgtEl>
                                        <p:attrNameLst>
                                          <p:attrName>ppt_x</p:attrName>
                                        </p:attrNameLst>
                                      </p:cBhvr>
                                      <p:tavLst>
                                        <p:tav tm="0">
                                          <p:val>
                                            <p:strVal val="#ppt_x-.2"/>
                                          </p:val>
                                        </p:tav>
                                        <p:tav tm="100000">
                                          <p:val>
                                            <p:strVal val="#ppt_x"/>
                                          </p:val>
                                        </p:tav>
                                      </p:tavLst>
                                    </p:anim>
                                    <p:anim calcmode="lin" valueType="num">
                                      <p:cBhvr>
                                        <p:cTn id="39" dur="500" fill="hold"/>
                                        <p:tgtEl>
                                          <p:spTgt spid="10"/>
                                        </p:tgtEl>
                                        <p:attrNameLst>
                                          <p:attrName>ppt_y</p:attrName>
                                        </p:attrNameLst>
                                      </p:cBhvr>
                                      <p:tavLst>
                                        <p:tav tm="0">
                                          <p:val>
                                            <p:strVal val="#ppt_y"/>
                                          </p:val>
                                        </p:tav>
                                        <p:tav tm="100000">
                                          <p:val>
                                            <p:strVal val="#ppt_y"/>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7810585" y="-566003"/>
            <a:ext cx="1721063" cy="1721063"/>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pic>
        <p:nvPicPr>
          <p:cNvPr id="12" name="图片 11">
            <a:extLst>
              <a:ext uri="{FF2B5EF4-FFF2-40B4-BE49-F238E27FC236}">
                <a16:creationId xmlns:a16="http://schemas.microsoft.com/office/drawing/2014/main" id="{7B5270A0-1148-4EA2-BF89-01073B38FC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7" b="90822" l="45436" r="54622"/>
                    </a14:imgEffect>
                  </a14:imgLayer>
                </a14:imgProps>
              </a:ext>
            </a:extLst>
          </a:blip>
          <a:srcRect l="44288" t="72231" r="44230" b="7112"/>
          <a:stretch/>
        </p:blipFill>
        <p:spPr>
          <a:xfrm>
            <a:off x="748773" y="3373369"/>
            <a:ext cx="1069279" cy="1088342"/>
          </a:xfrm>
          <a:prstGeom prst="rect">
            <a:avLst/>
          </a:prstGeom>
        </p:spPr>
      </p:pic>
      <p:pic>
        <p:nvPicPr>
          <p:cNvPr id="32" name="图片 31">
            <a:extLst>
              <a:ext uri="{FF2B5EF4-FFF2-40B4-BE49-F238E27FC236}">
                <a16:creationId xmlns:a16="http://schemas.microsoft.com/office/drawing/2014/main" id="{A5CAF0CF-6EEC-4FB3-89D1-3C24C3D9E13E}"/>
              </a:ext>
            </a:extLst>
          </p:cNvPr>
          <p:cNvPicPr>
            <a:picLocks noChangeAspect="1"/>
          </p:cNvPicPr>
          <p:nvPr/>
        </p:nvPicPr>
        <p:blipFill>
          <a:blip r:embed="rId8"/>
          <a:stretch>
            <a:fillRect/>
          </a:stretch>
        </p:blipFill>
        <p:spPr>
          <a:xfrm>
            <a:off x="8267818" y="773504"/>
            <a:ext cx="1028687" cy="384142"/>
          </a:xfrm>
          <a:prstGeom prst="rect">
            <a:avLst/>
          </a:prstGeom>
        </p:spPr>
      </p:pic>
      <p:pic>
        <p:nvPicPr>
          <p:cNvPr id="33" name="图片 32">
            <a:extLst>
              <a:ext uri="{FF2B5EF4-FFF2-40B4-BE49-F238E27FC236}">
                <a16:creationId xmlns:a16="http://schemas.microsoft.com/office/drawing/2014/main" id="{64D9938F-54E4-4251-BA5A-7DC3FCCBCB0D}"/>
              </a:ext>
            </a:extLst>
          </p:cNvPr>
          <p:cNvPicPr>
            <a:picLocks noChangeAspect="1"/>
          </p:cNvPicPr>
          <p:nvPr/>
        </p:nvPicPr>
        <p:blipFill>
          <a:blip r:embed="rId9"/>
          <a:stretch>
            <a:fillRect/>
          </a:stretch>
        </p:blipFill>
        <p:spPr>
          <a:xfrm rot="21056238">
            <a:off x="6651752" y="170700"/>
            <a:ext cx="1571932" cy="645578"/>
          </a:xfrm>
          <a:prstGeom prst="rect">
            <a:avLst/>
          </a:prstGeom>
        </p:spPr>
      </p:pic>
      <p:pic>
        <p:nvPicPr>
          <p:cNvPr id="36" name="图片 35">
            <a:extLst>
              <a:ext uri="{FF2B5EF4-FFF2-40B4-BE49-F238E27FC236}">
                <a16:creationId xmlns:a16="http://schemas.microsoft.com/office/drawing/2014/main" id="{14217352-DF35-4D32-AD26-B9EA0296D6EF}"/>
              </a:ext>
            </a:extLst>
          </p:cNvPr>
          <p:cNvPicPr>
            <a:picLocks noChangeAspect="1"/>
          </p:cNvPicPr>
          <p:nvPr/>
        </p:nvPicPr>
        <p:blipFill>
          <a:blip r:embed="rId10"/>
          <a:stretch>
            <a:fillRect/>
          </a:stretch>
        </p:blipFill>
        <p:spPr>
          <a:xfrm rot="759396">
            <a:off x="254720" y="174488"/>
            <a:ext cx="1079290" cy="529573"/>
          </a:xfrm>
          <a:prstGeom prst="rect">
            <a:avLst/>
          </a:prstGeom>
        </p:spPr>
      </p:pic>
      <p:pic>
        <p:nvPicPr>
          <p:cNvPr id="29"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2230" y="199060"/>
            <a:ext cx="5846963" cy="4114800"/>
          </a:xfrm>
          <a:prstGeom prst="rect">
            <a:avLst/>
          </a:prstGeom>
        </p:spPr>
      </p:pic>
      <p:sp>
        <p:nvSpPr>
          <p:cNvPr id="35" name="Text Box 1"/>
          <p:cNvSpPr txBox="1"/>
          <p:nvPr/>
        </p:nvSpPr>
        <p:spPr>
          <a:xfrm>
            <a:off x="2669269" y="1189739"/>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Bát</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Xát</a:t>
            </a:r>
            <a:endPar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40" name="Text Box 4"/>
          <p:cNvSpPr txBox="1"/>
          <p:nvPr/>
        </p:nvSpPr>
        <p:spPr>
          <a:xfrm>
            <a:off x="2714989" y="1896494"/>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Phàn</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Phù</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Lìn</a:t>
            </a:r>
            <a:endPar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41" name="Text Box 6"/>
          <p:cNvSpPr txBox="1"/>
          <p:nvPr/>
        </p:nvSpPr>
        <p:spPr>
          <a:xfrm>
            <a:off x="2714989" y="2610869"/>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Phìn</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Ngan</a:t>
            </a:r>
            <a:endPar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810098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50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anim calcmode="lin" valueType="num">
                                      <p:cBhvr>
                                        <p:cTn id="32" dur="500" fill="hold"/>
                                        <p:tgtEl>
                                          <p:spTgt spid="32"/>
                                        </p:tgtEl>
                                        <p:attrNameLst>
                                          <p:attrName>ppt_x</p:attrName>
                                        </p:attrNameLst>
                                      </p:cBhvr>
                                      <p:tavLst>
                                        <p:tav tm="0">
                                          <p:val>
                                            <p:strVal val="#ppt_x"/>
                                          </p:val>
                                        </p:tav>
                                        <p:tav tm="100000">
                                          <p:val>
                                            <p:strVal val="#ppt_x"/>
                                          </p:val>
                                        </p:tav>
                                      </p:tavLst>
                                    </p:anim>
                                    <p:anim calcmode="lin" valueType="num">
                                      <p:cBhvr>
                                        <p:cTn id="3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000" fill="hold"/>
                                        <p:tgtEl>
                                          <p:spTgt spid="35"/>
                                        </p:tgtEl>
                                        <p:attrNameLst>
                                          <p:attrName>ppt_w</p:attrName>
                                        </p:attrNameLst>
                                      </p:cBhvr>
                                      <p:tavLst>
                                        <p:tav tm="0">
                                          <p:val>
                                            <p:strVal val="#ppt_w*0.70"/>
                                          </p:val>
                                        </p:tav>
                                        <p:tav tm="100000">
                                          <p:val>
                                            <p:strVal val="#ppt_w"/>
                                          </p:val>
                                        </p:tav>
                                      </p:tavLst>
                                    </p:anim>
                                    <p:anim calcmode="lin" valueType="num">
                                      <p:cBhvr>
                                        <p:cTn id="44" dur="1000" fill="hold"/>
                                        <p:tgtEl>
                                          <p:spTgt spid="35"/>
                                        </p:tgtEl>
                                        <p:attrNameLst>
                                          <p:attrName>ppt_h</p:attrName>
                                        </p:attrNameLst>
                                      </p:cBhvr>
                                      <p:tavLst>
                                        <p:tav tm="0">
                                          <p:val>
                                            <p:strVal val="#ppt_h"/>
                                          </p:val>
                                        </p:tav>
                                        <p:tav tm="100000">
                                          <p:val>
                                            <p:strVal val="#ppt_h"/>
                                          </p:val>
                                        </p:tav>
                                      </p:tavLst>
                                    </p:anim>
                                    <p:animEffect transition="in" filter="fade">
                                      <p:cBhvr>
                                        <p:cTn id="45" dur="10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p:cTn id="50" dur="1000" fill="hold"/>
                                        <p:tgtEl>
                                          <p:spTgt spid="40"/>
                                        </p:tgtEl>
                                        <p:attrNameLst>
                                          <p:attrName>ppt_w</p:attrName>
                                        </p:attrNameLst>
                                      </p:cBhvr>
                                      <p:tavLst>
                                        <p:tav tm="0">
                                          <p:val>
                                            <p:strVal val="#ppt_w*0.70"/>
                                          </p:val>
                                        </p:tav>
                                        <p:tav tm="100000">
                                          <p:val>
                                            <p:strVal val="#ppt_w"/>
                                          </p:val>
                                        </p:tav>
                                      </p:tavLst>
                                    </p:anim>
                                    <p:anim calcmode="lin" valueType="num">
                                      <p:cBhvr>
                                        <p:cTn id="51" dur="1000" fill="hold"/>
                                        <p:tgtEl>
                                          <p:spTgt spid="40"/>
                                        </p:tgtEl>
                                        <p:attrNameLst>
                                          <p:attrName>ppt_h</p:attrName>
                                        </p:attrNameLst>
                                      </p:cBhvr>
                                      <p:tavLst>
                                        <p:tav tm="0">
                                          <p:val>
                                            <p:strVal val="#ppt_h"/>
                                          </p:val>
                                        </p:tav>
                                        <p:tav tm="100000">
                                          <p:val>
                                            <p:strVal val="#ppt_h"/>
                                          </p:val>
                                        </p:tav>
                                      </p:tavLst>
                                    </p:anim>
                                    <p:animEffect transition="in" filter="fade">
                                      <p:cBhvr>
                                        <p:cTn id="52" dur="10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1000" fill="hold"/>
                                        <p:tgtEl>
                                          <p:spTgt spid="41"/>
                                        </p:tgtEl>
                                        <p:attrNameLst>
                                          <p:attrName>ppt_w</p:attrName>
                                        </p:attrNameLst>
                                      </p:cBhvr>
                                      <p:tavLst>
                                        <p:tav tm="0">
                                          <p:val>
                                            <p:strVal val="#ppt_w*0.70"/>
                                          </p:val>
                                        </p:tav>
                                        <p:tav tm="100000">
                                          <p:val>
                                            <p:strVal val="#ppt_w"/>
                                          </p:val>
                                        </p:tav>
                                      </p:tavLst>
                                    </p:anim>
                                    <p:anim calcmode="lin" valueType="num">
                                      <p:cBhvr>
                                        <p:cTn id="58" dur="1000" fill="hold"/>
                                        <p:tgtEl>
                                          <p:spTgt spid="41"/>
                                        </p:tgtEl>
                                        <p:attrNameLst>
                                          <p:attrName>ppt_h</p:attrName>
                                        </p:attrNameLst>
                                      </p:cBhvr>
                                      <p:tavLst>
                                        <p:tav tm="0">
                                          <p:val>
                                            <p:strVal val="#ppt_h"/>
                                          </p:val>
                                        </p:tav>
                                        <p:tav tm="100000">
                                          <p:val>
                                            <p:strVal val="#ppt_h"/>
                                          </p:val>
                                        </p:tav>
                                      </p:tavLst>
                                    </p:anim>
                                    <p:animEffect transition="in" filter="fade">
                                      <p:cBhvr>
                                        <p:cTn id="5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40" grpId="0"/>
      <p:bldP spid="40" grpId="1"/>
      <p:bldP spid="41" grpId="0"/>
      <p:bldP spid="4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7921629" y="-563417"/>
            <a:ext cx="1721063" cy="1721063"/>
          </a:xfrm>
          <a:prstGeom prst="rect">
            <a:avLst/>
          </a:prstGeom>
        </p:spPr>
      </p:pic>
      <p:pic>
        <p:nvPicPr>
          <p:cNvPr id="12" name="图片 11">
            <a:extLst>
              <a:ext uri="{FF2B5EF4-FFF2-40B4-BE49-F238E27FC236}">
                <a16:creationId xmlns:a16="http://schemas.microsoft.com/office/drawing/2014/main" id="{7B5270A0-1148-4EA2-BF89-01073B38F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297" b="90822" l="45436" r="54622"/>
                    </a14:imgEffect>
                  </a14:imgLayer>
                </a14:imgProps>
              </a:ext>
            </a:extLst>
          </a:blip>
          <a:srcRect l="44288" t="72231" r="44230" b="7112"/>
          <a:stretch/>
        </p:blipFill>
        <p:spPr>
          <a:xfrm>
            <a:off x="748773" y="3373369"/>
            <a:ext cx="1069279" cy="1088342"/>
          </a:xfrm>
          <a:prstGeom prst="rect">
            <a:avLst/>
          </a:prstGeom>
        </p:spPr>
      </p:pic>
      <p:pic>
        <p:nvPicPr>
          <p:cNvPr id="32" name="图片 31">
            <a:extLst>
              <a:ext uri="{FF2B5EF4-FFF2-40B4-BE49-F238E27FC236}">
                <a16:creationId xmlns:a16="http://schemas.microsoft.com/office/drawing/2014/main" id="{A5CAF0CF-6EEC-4FB3-89D1-3C24C3D9E13E}"/>
              </a:ext>
            </a:extLst>
          </p:cNvPr>
          <p:cNvPicPr>
            <a:picLocks noChangeAspect="1"/>
          </p:cNvPicPr>
          <p:nvPr/>
        </p:nvPicPr>
        <p:blipFill>
          <a:blip r:embed="rId6"/>
          <a:stretch>
            <a:fillRect/>
          </a:stretch>
        </p:blipFill>
        <p:spPr>
          <a:xfrm>
            <a:off x="8267818" y="773504"/>
            <a:ext cx="1028687" cy="384142"/>
          </a:xfrm>
          <a:prstGeom prst="rect">
            <a:avLst/>
          </a:prstGeom>
        </p:spPr>
      </p:pic>
      <p:pic>
        <p:nvPicPr>
          <p:cNvPr id="33" name="图片 32">
            <a:extLst>
              <a:ext uri="{FF2B5EF4-FFF2-40B4-BE49-F238E27FC236}">
                <a16:creationId xmlns:a16="http://schemas.microsoft.com/office/drawing/2014/main" id="{64D9938F-54E4-4251-BA5A-7DC3FCCBCB0D}"/>
              </a:ext>
            </a:extLst>
          </p:cNvPr>
          <p:cNvPicPr>
            <a:picLocks noChangeAspect="1"/>
          </p:cNvPicPr>
          <p:nvPr/>
        </p:nvPicPr>
        <p:blipFill>
          <a:blip r:embed="rId7"/>
          <a:stretch>
            <a:fillRect/>
          </a:stretch>
        </p:blipFill>
        <p:spPr>
          <a:xfrm rot="21056238">
            <a:off x="6651752" y="170700"/>
            <a:ext cx="1571932" cy="645578"/>
          </a:xfrm>
          <a:prstGeom prst="rect">
            <a:avLst/>
          </a:prstGeom>
        </p:spPr>
      </p:pic>
      <p:pic>
        <p:nvPicPr>
          <p:cNvPr id="36" name="图片 35">
            <a:extLst>
              <a:ext uri="{FF2B5EF4-FFF2-40B4-BE49-F238E27FC236}">
                <a16:creationId xmlns:a16="http://schemas.microsoft.com/office/drawing/2014/main" id="{14217352-DF35-4D32-AD26-B9EA0296D6EF}"/>
              </a:ext>
            </a:extLst>
          </p:cNvPr>
          <p:cNvPicPr>
            <a:picLocks noChangeAspect="1"/>
          </p:cNvPicPr>
          <p:nvPr/>
        </p:nvPicPr>
        <p:blipFill>
          <a:blip r:embed="rId8"/>
          <a:stretch>
            <a:fillRect/>
          </a:stretch>
        </p:blipFill>
        <p:spPr>
          <a:xfrm rot="759396">
            <a:off x="254720" y="174488"/>
            <a:ext cx="1079290" cy="529573"/>
          </a:xfrm>
          <a:prstGeom prst="rect">
            <a:avLst/>
          </a:prstGeom>
        </p:spPr>
      </p:pic>
      <p:sp>
        <p:nvSpPr>
          <p:cNvPr id="15" name="Rounded Rectangle 14"/>
          <p:cNvSpPr/>
          <p:nvPr/>
        </p:nvSpPr>
        <p:spPr>
          <a:xfrm>
            <a:off x="2961482" y="1897369"/>
            <a:ext cx="6111089" cy="1753008"/>
          </a:xfrm>
          <a:prstGeom prst="roundRect">
            <a:avLst/>
          </a:prstGeom>
          <a:solidFill>
            <a:schemeClr val="accent4">
              <a:lumMod val="20000"/>
              <a:lumOff val="8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20536" y="534728"/>
            <a:ext cx="4398458" cy="1091900"/>
          </a:xfrm>
          <a:prstGeom prst="rect">
            <a:avLst/>
          </a:prstGeom>
        </p:spPr>
      </p:pic>
      <p:pic>
        <p:nvPicPr>
          <p:cNvPr id="17" name="Picture 16"/>
          <p:cNvPicPr>
            <a:picLocks noChangeAspect="1"/>
          </p:cNvPicPr>
          <p:nvPr/>
        </p:nvPicPr>
        <p:blipFill>
          <a:blip r:embed="rId10"/>
          <a:stretch>
            <a:fillRect/>
          </a:stretch>
        </p:blipFill>
        <p:spPr>
          <a:xfrm>
            <a:off x="1991051" y="643160"/>
            <a:ext cx="2551324" cy="695816"/>
          </a:xfrm>
          <a:prstGeom prst="rect">
            <a:avLst/>
          </a:prstGeom>
        </p:spPr>
      </p:pic>
      <p:sp>
        <p:nvSpPr>
          <p:cNvPr id="18" name="Rectangle 17"/>
          <p:cNvSpPr/>
          <p:nvPr/>
        </p:nvSpPr>
        <p:spPr>
          <a:xfrm>
            <a:off x="3042969" y="2017346"/>
            <a:ext cx="5930020" cy="1569660"/>
          </a:xfrm>
          <a:prstGeom prst="rect">
            <a:avLst/>
          </a:prstGeom>
        </p:spPr>
        <p:txBody>
          <a:bodyPr wrap="square">
            <a:spAutoFit/>
          </a:bodyPr>
          <a:lstStyle/>
          <a:p>
            <a:pPr algn="just"/>
            <a:r>
              <a:rPr lang="vi-VN" sz="2400" b="1" dirty="0">
                <a:solidFill>
                  <a:srgbClr val="7030A0"/>
                </a:solidFill>
                <a:latin typeface="+mj-lt"/>
              </a:rPr>
              <a:t>Ông cùng vợ con đào suốt một năm trời được gần bốn cây số mương xuyên đồi dẫn nước từ rừng già về thôn, trồng một héc ta lúa nước để bà con tin.</a:t>
            </a:r>
            <a:endParaRPr lang="en-US" sz="2400" dirty="0">
              <a:solidFill>
                <a:srgbClr val="7030A0"/>
              </a:solidFill>
              <a:latin typeface="+mj-lt"/>
            </a:endParaRPr>
          </a:p>
        </p:txBody>
      </p:sp>
      <p:cxnSp>
        <p:nvCxnSpPr>
          <p:cNvPr id="19" name="Straight Connector 18"/>
          <p:cNvCxnSpPr/>
          <p:nvPr/>
        </p:nvCxnSpPr>
        <p:spPr>
          <a:xfrm flipH="1">
            <a:off x="8303034" y="2467739"/>
            <a:ext cx="99588" cy="271604"/>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8900560" y="2095037"/>
            <a:ext cx="99588" cy="271604"/>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557344" y="2864584"/>
            <a:ext cx="99588" cy="271604"/>
          </a:xfrm>
          <a:prstGeom prst="line">
            <a:avLst/>
          </a:prstGeom>
          <a:ln w="38100"/>
        </p:spPr>
        <p:style>
          <a:lnRef idx="3">
            <a:schemeClr val="accent2"/>
          </a:lnRef>
          <a:fillRef idx="0">
            <a:schemeClr val="accent2"/>
          </a:fillRef>
          <a:effectRef idx="2">
            <a:schemeClr val="accent2"/>
          </a:effectRef>
          <a:fontRef idx="minor">
            <a:schemeClr val="tx1"/>
          </a:fontRef>
        </p:style>
      </p:cxnSp>
      <p:grpSp>
        <p:nvGrpSpPr>
          <p:cNvPr id="6" name="组合 5">
            <a:extLst>
              <a:ext uri="{FF2B5EF4-FFF2-40B4-BE49-F238E27FC236}">
                <a16:creationId xmlns:a16="http://schemas.microsoft.com/office/drawing/2014/main"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11"/>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12"/>
            <a:stretch>
              <a:fillRect/>
            </a:stretch>
          </p:blipFill>
          <p:spPr>
            <a:xfrm>
              <a:off x="-116231" y="3607057"/>
              <a:ext cx="9376461" cy="1536325"/>
            </a:xfrm>
            <a:prstGeom prst="rect">
              <a:avLst/>
            </a:prstGeom>
          </p:spPr>
        </p:pic>
      </p:grpSp>
    </p:spTree>
    <p:extLst>
      <p:ext uri="{BB962C8B-B14F-4D97-AF65-F5344CB8AC3E}">
        <p14:creationId xmlns:p14="http://schemas.microsoft.com/office/powerpoint/2010/main" val="53050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anim calcmode="lin" valueType="num">
                                      <p:cBhvr>
                                        <p:cTn id="32" dur="500" fill="hold"/>
                                        <p:tgtEl>
                                          <p:spTgt spid="32"/>
                                        </p:tgtEl>
                                        <p:attrNameLst>
                                          <p:attrName>ppt_x</p:attrName>
                                        </p:attrNameLst>
                                      </p:cBhvr>
                                      <p:tavLst>
                                        <p:tav tm="0">
                                          <p:val>
                                            <p:strVal val="#ppt_x"/>
                                          </p:val>
                                        </p:tav>
                                        <p:tav tm="100000">
                                          <p:val>
                                            <p:strVal val="#ppt_x"/>
                                          </p:val>
                                        </p:tav>
                                      </p:tavLst>
                                    </p:anim>
                                    <p:anim calcmode="lin" valueType="num">
                                      <p:cBhvr>
                                        <p:cTn id="3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up)">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650716" y="-577313"/>
            <a:ext cx="1721063" cy="1721063"/>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pic>
        <p:nvPicPr>
          <p:cNvPr id="12" name="图片 11">
            <a:extLst>
              <a:ext uri="{FF2B5EF4-FFF2-40B4-BE49-F238E27FC236}">
                <a16:creationId xmlns:a16="http://schemas.microsoft.com/office/drawing/2014/main" id="{7B5270A0-1148-4EA2-BF89-01073B38FC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7" b="90822" l="45436" r="54622"/>
                    </a14:imgEffect>
                  </a14:imgLayer>
                </a14:imgProps>
              </a:ext>
            </a:extLst>
          </a:blip>
          <a:srcRect l="44288" t="72231" r="44230" b="7112"/>
          <a:stretch/>
        </p:blipFill>
        <p:spPr>
          <a:xfrm>
            <a:off x="748773" y="3373369"/>
            <a:ext cx="1069279" cy="1088342"/>
          </a:xfrm>
          <a:prstGeom prst="rect">
            <a:avLst/>
          </a:prstGeom>
        </p:spPr>
      </p:pic>
      <p:pic>
        <p:nvPicPr>
          <p:cNvPr id="32" name="图片 31">
            <a:extLst>
              <a:ext uri="{FF2B5EF4-FFF2-40B4-BE49-F238E27FC236}">
                <a16:creationId xmlns:a16="http://schemas.microsoft.com/office/drawing/2014/main" id="{A5CAF0CF-6EEC-4FB3-89D1-3C24C3D9E13E}"/>
              </a:ext>
            </a:extLst>
          </p:cNvPr>
          <p:cNvPicPr>
            <a:picLocks noChangeAspect="1"/>
          </p:cNvPicPr>
          <p:nvPr/>
        </p:nvPicPr>
        <p:blipFill>
          <a:blip r:embed="rId8"/>
          <a:stretch>
            <a:fillRect/>
          </a:stretch>
        </p:blipFill>
        <p:spPr>
          <a:xfrm>
            <a:off x="8267818" y="773504"/>
            <a:ext cx="1028687" cy="384142"/>
          </a:xfrm>
          <a:prstGeom prst="rect">
            <a:avLst/>
          </a:prstGeom>
        </p:spPr>
      </p:pic>
      <p:pic>
        <p:nvPicPr>
          <p:cNvPr id="33" name="图片 32">
            <a:extLst>
              <a:ext uri="{FF2B5EF4-FFF2-40B4-BE49-F238E27FC236}">
                <a16:creationId xmlns:a16="http://schemas.microsoft.com/office/drawing/2014/main" id="{64D9938F-54E4-4251-BA5A-7DC3FCCBCB0D}"/>
              </a:ext>
            </a:extLst>
          </p:cNvPr>
          <p:cNvPicPr>
            <a:picLocks noChangeAspect="1"/>
          </p:cNvPicPr>
          <p:nvPr/>
        </p:nvPicPr>
        <p:blipFill>
          <a:blip r:embed="rId9"/>
          <a:stretch>
            <a:fillRect/>
          </a:stretch>
        </p:blipFill>
        <p:spPr>
          <a:xfrm rot="21056238">
            <a:off x="6651752" y="170700"/>
            <a:ext cx="1571932" cy="645578"/>
          </a:xfrm>
          <a:prstGeom prst="rect">
            <a:avLst/>
          </a:prstGeom>
        </p:spPr>
      </p:pic>
      <p:pic>
        <p:nvPicPr>
          <p:cNvPr id="36" name="图片 35">
            <a:extLst>
              <a:ext uri="{FF2B5EF4-FFF2-40B4-BE49-F238E27FC236}">
                <a16:creationId xmlns:a16="http://schemas.microsoft.com/office/drawing/2014/main" id="{14217352-DF35-4D32-AD26-B9EA0296D6EF}"/>
              </a:ext>
            </a:extLst>
          </p:cNvPr>
          <p:cNvPicPr>
            <a:picLocks noChangeAspect="1"/>
          </p:cNvPicPr>
          <p:nvPr/>
        </p:nvPicPr>
        <p:blipFill>
          <a:blip r:embed="rId10"/>
          <a:stretch>
            <a:fillRect/>
          </a:stretch>
        </p:blipFill>
        <p:spPr>
          <a:xfrm rot="759396">
            <a:off x="254720" y="174488"/>
            <a:ext cx="1079290" cy="529573"/>
          </a:xfrm>
          <a:prstGeom prst="rect">
            <a:avLst/>
          </a:prstGeom>
        </p:spPr>
      </p:pic>
      <p:pic>
        <p:nvPicPr>
          <p:cNvPr id="2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83411" y="62681"/>
            <a:ext cx="6062883" cy="2268855"/>
          </a:xfrm>
          <a:prstGeom prst="rect">
            <a:avLst/>
          </a:prstGeom>
        </p:spPr>
      </p:pic>
      <p:sp>
        <p:nvSpPr>
          <p:cNvPr id="23" name="Rectangle 16"/>
          <p:cNvSpPr/>
          <p:nvPr/>
        </p:nvSpPr>
        <p:spPr>
          <a:xfrm>
            <a:off x="1448512" y="515474"/>
            <a:ext cx="5724525"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a:t>
            </a:r>
            <a:r>
              <a:rPr lang="en-US" altLang="en-GB" sz="32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altLang="en-GB" sz="32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hú</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giải trong sách giáo khoa để hiểu hơn về nghĩa của các từ sau:</a:t>
            </a:r>
          </a:p>
        </p:txBody>
      </p:sp>
      <p:pic>
        <p:nvPicPr>
          <p:cNvPr id="2050"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a:off x="6970895" y="1680151"/>
            <a:ext cx="1980303" cy="338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16"/>
          <p:cNvSpPr/>
          <p:nvPr/>
        </p:nvSpPr>
        <p:spPr>
          <a:xfrm>
            <a:off x="2508698" y="539951"/>
            <a:ext cx="3273951" cy="1111377"/>
          </a:xfrm>
          <a:prstGeom prst="rect">
            <a:avLst/>
          </a:prstGeom>
          <a:noFill/>
          <a:ln w="9525">
            <a:noFill/>
          </a:ln>
        </p:spPr>
        <p:txBody>
          <a:bodyPr anchor="ctr" anchorCtr="0"/>
          <a:lstStyle/>
          <a:p>
            <a:pPr algn="ctr">
              <a:buClrTx/>
              <a:buSzTx/>
              <a:buFontTx/>
            </a:pP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n-US"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 từ nào </a:t>
            </a:r>
            <a:r>
              <a:rPr lang="en-GB" sz="36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2" name="Rectangle 1"/>
          <p:cNvSpPr/>
          <p:nvPr/>
        </p:nvSpPr>
        <p:spPr>
          <a:xfrm>
            <a:off x="3397118" y="2469837"/>
            <a:ext cx="2422311" cy="723900"/>
          </a:xfrm>
          <a:prstGeom prst="rect">
            <a:avLst/>
          </a:prstGeom>
          <a:ln w="38100">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latin typeface="UTM Neo Sans Intel" pitchFamily="18" charset="0"/>
              </a:rPr>
              <a:t>Ngu</a:t>
            </a:r>
            <a:r>
              <a:rPr lang="en-US" sz="3600" b="1" dirty="0">
                <a:latin typeface="UTM Neo Sans Intel" pitchFamily="18" charset="0"/>
              </a:rPr>
              <a:t> </a:t>
            </a:r>
            <a:r>
              <a:rPr lang="en-US" sz="3600" b="1" dirty="0" err="1">
                <a:latin typeface="UTM Neo Sans Intel" pitchFamily="18" charset="0"/>
              </a:rPr>
              <a:t>Công</a:t>
            </a:r>
            <a:endParaRPr lang="en-US" sz="3600" b="1" dirty="0">
              <a:latin typeface="UTM Neo Sans Intel" pitchFamily="18" charset="0"/>
            </a:endParaRPr>
          </a:p>
        </p:txBody>
      </p:sp>
      <p:sp>
        <p:nvSpPr>
          <p:cNvPr id="28" name="Rectangle 27"/>
          <p:cNvSpPr/>
          <p:nvPr/>
        </p:nvSpPr>
        <p:spPr>
          <a:xfrm>
            <a:off x="3397118" y="3419338"/>
            <a:ext cx="2422311" cy="723900"/>
          </a:xfrm>
          <a:prstGeom prst="rect">
            <a:avLst/>
          </a:prstGeom>
          <a:ln w="38100">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latin typeface="UTM Neo Sans Intel" pitchFamily="18" charset="0"/>
              </a:rPr>
              <a:t>cao</a:t>
            </a:r>
            <a:r>
              <a:rPr lang="en-US" sz="3600" b="1" dirty="0">
                <a:latin typeface="UTM Neo Sans Intel" pitchFamily="18" charset="0"/>
              </a:rPr>
              <a:t> </a:t>
            </a:r>
            <a:r>
              <a:rPr lang="en-US" sz="3600" b="1" dirty="0" err="1">
                <a:latin typeface="UTM Neo Sans Intel" pitchFamily="18" charset="0"/>
              </a:rPr>
              <a:t>sản</a:t>
            </a:r>
            <a:endParaRPr lang="en-US" sz="3600" b="1" dirty="0">
              <a:latin typeface="UTM Neo Sans Intel" pitchFamily="18" charset="0"/>
            </a:endParaRPr>
          </a:p>
        </p:txBody>
      </p:sp>
    </p:spTree>
    <p:extLst>
      <p:ext uri="{BB962C8B-B14F-4D97-AF65-F5344CB8AC3E}">
        <p14:creationId xmlns:p14="http://schemas.microsoft.com/office/powerpoint/2010/main" val="264561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25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anim calcmode="lin" valueType="num">
                                      <p:cBhvr>
                                        <p:cTn id="32" dur="500" fill="hold"/>
                                        <p:tgtEl>
                                          <p:spTgt spid="32"/>
                                        </p:tgtEl>
                                        <p:attrNameLst>
                                          <p:attrName>ppt_x</p:attrName>
                                        </p:attrNameLst>
                                      </p:cBhvr>
                                      <p:tavLst>
                                        <p:tav tm="0">
                                          <p:val>
                                            <p:strVal val="#ppt_x"/>
                                          </p:val>
                                        </p:tav>
                                        <p:tav tm="100000">
                                          <p:val>
                                            <p:strVal val="#ppt_x"/>
                                          </p:val>
                                        </p:tav>
                                      </p:tavLst>
                                    </p:anim>
                                    <p:anim calcmode="lin" valueType="num">
                                      <p:cBhvr>
                                        <p:cTn id="3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anim calcmode="lin" valueType="num">
                                      <p:cBhvr>
                                        <p:cTn id="39" dur="500" fill="hold"/>
                                        <p:tgtEl>
                                          <p:spTgt spid="2050"/>
                                        </p:tgtEl>
                                        <p:attrNameLst>
                                          <p:attrName>ppt_x</p:attrName>
                                        </p:attrNameLst>
                                      </p:cBhvr>
                                      <p:tavLst>
                                        <p:tav tm="0">
                                          <p:val>
                                            <p:strVal val="#ppt_x"/>
                                          </p:val>
                                        </p:tav>
                                        <p:tav tm="100000">
                                          <p:val>
                                            <p:strVal val="#ppt_x"/>
                                          </p:val>
                                        </p:tav>
                                      </p:tavLst>
                                    </p:anim>
                                    <p:anim calcmode="lin" valueType="num">
                                      <p:cBhvr>
                                        <p:cTn id="40" dur="500" fill="hold"/>
                                        <p:tgtEl>
                                          <p:spTgt spid="2050"/>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randombar(horizontal)">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7" grpId="0"/>
      <p:bldP spid="2" grpId="0" animBg="1"/>
      <p:bldP spid="2" grpId="1" animBg="1"/>
      <p:bldP spid="28" grpId="0" animBg="1"/>
      <p:bldP spid="28"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0059" y="749299"/>
            <a:ext cx="6852073" cy="2724769"/>
          </a:xfrm>
          <a:prstGeom prst="rect">
            <a:avLst/>
          </a:prstGeom>
        </p:spPr>
      </p:pic>
      <p:pic>
        <p:nvPicPr>
          <p:cNvPr id="14" name="Picture 13"/>
          <p:cNvPicPr>
            <a:picLocks noChangeAspect="1"/>
          </p:cNvPicPr>
          <p:nvPr/>
        </p:nvPicPr>
        <p:blipFill>
          <a:blip r:embed="rId6"/>
          <a:stretch>
            <a:fillRect/>
          </a:stretch>
        </p:blipFill>
        <p:spPr>
          <a:xfrm>
            <a:off x="1492247" y="1404302"/>
            <a:ext cx="4827696" cy="1414762"/>
          </a:xfrm>
          <a:prstGeom prst="rect">
            <a:avLst/>
          </a:prstGeom>
        </p:spPr>
      </p:pic>
    </p:spTree>
    <p:extLst>
      <p:ext uri="{BB962C8B-B14F-4D97-AF65-F5344CB8AC3E}">
        <p14:creationId xmlns:p14="http://schemas.microsoft.com/office/powerpoint/2010/main" val="3787692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750" fill="hold"/>
                                        <p:tgtEl>
                                          <p:spTgt spid="13"/>
                                        </p:tgtEl>
                                        <p:attrNameLst>
                                          <p:attrName>ppt_w</p:attrName>
                                        </p:attrNameLst>
                                      </p:cBhvr>
                                      <p:tavLst>
                                        <p:tav tm="0">
                                          <p:val>
                                            <p:strVal val="#ppt_w*0.70"/>
                                          </p:val>
                                        </p:tav>
                                        <p:tav tm="100000">
                                          <p:val>
                                            <p:strVal val="#ppt_w"/>
                                          </p:val>
                                        </p:tav>
                                      </p:tavLst>
                                    </p:anim>
                                    <p:anim calcmode="lin" valueType="num">
                                      <p:cBhvr>
                                        <p:cTn id="19" dur="750" fill="hold"/>
                                        <p:tgtEl>
                                          <p:spTgt spid="13"/>
                                        </p:tgtEl>
                                        <p:attrNameLst>
                                          <p:attrName>ppt_h</p:attrName>
                                        </p:attrNameLst>
                                      </p:cBhvr>
                                      <p:tavLst>
                                        <p:tav tm="0">
                                          <p:val>
                                            <p:strVal val="#ppt_h"/>
                                          </p:val>
                                        </p:tav>
                                        <p:tav tm="100000">
                                          <p:val>
                                            <p:strVal val="#ppt_h"/>
                                          </p:val>
                                        </p:tav>
                                      </p:tavLst>
                                    </p:anim>
                                    <p:animEffect transition="in" filter="fade">
                                      <p:cBhvr>
                                        <p:cTn id="20" dur="750"/>
                                        <p:tgtEl>
                                          <p:spTgt spid="13"/>
                                        </p:tgtEl>
                                      </p:cBhvr>
                                    </p:animEffect>
                                  </p:childTnLst>
                                </p:cTn>
                              </p:par>
                            </p:childTnLst>
                          </p:cTn>
                        </p:par>
                        <p:par>
                          <p:cTn id="21" fill="hold">
                            <p:stCondLst>
                              <p:cond delay="75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1185" cy="5143500"/>
          </a:xfrm>
          <a:prstGeom prst="rect">
            <a:avLst/>
          </a:prstGeom>
        </p:spPr>
      </p:pic>
      <p:sp>
        <p:nvSpPr>
          <p:cNvPr id="14" name="Rounded Rectangle 13"/>
          <p:cNvSpPr/>
          <p:nvPr/>
        </p:nvSpPr>
        <p:spPr>
          <a:xfrm>
            <a:off x="437745" y="2494749"/>
            <a:ext cx="6392778" cy="2447956"/>
          </a:xfrm>
          <a:prstGeom prst="roundRect">
            <a:avLst/>
          </a:prstGeom>
          <a:solidFill>
            <a:schemeClr val="bg1">
              <a:alpha val="88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5980" y="2567805"/>
            <a:ext cx="6231677" cy="2246769"/>
          </a:xfrm>
          <a:prstGeom prst="rect">
            <a:avLst/>
          </a:prstGeom>
        </p:spPr>
        <p:txBody>
          <a:bodyPr wrap="square">
            <a:spAutoFit/>
          </a:bodyPr>
          <a:lstStyle/>
          <a:p>
            <a:pPr algn="just"/>
            <a:r>
              <a:rPr lang="vi-VN" sz="2800" dirty="0">
                <a:latin typeface="+mj-lt"/>
              </a:rPr>
              <a:t>Ông đã lần mò cả tháng trong rừng tìm nguồn nước</a:t>
            </a:r>
            <a:r>
              <a:rPr lang="en-US" sz="2800" dirty="0">
                <a:latin typeface="UTM Neo Sans Intel" pitchFamily="18" charset="0"/>
              </a:rPr>
              <a:t>, ô</a:t>
            </a:r>
            <a:r>
              <a:rPr lang="vi-VN" sz="2800" dirty="0">
                <a:latin typeface="+mj-lt"/>
              </a:rPr>
              <a:t>ng cùng vợ con đào suốt một năm trời được gần bốn cây số mương xuyên đồi dẫn nước từ rừng già về thôn, trồng một héc ta lúa nước để bà con tin.</a:t>
            </a:r>
            <a:endParaRPr lang="vi-VN" sz="2800" b="1" dirty="0">
              <a:solidFill>
                <a:srgbClr val="002060"/>
              </a:solidFill>
              <a:latin typeface="+mj-lt"/>
            </a:endParaRPr>
          </a:p>
        </p:txBody>
      </p:sp>
      <p:pic>
        <p:nvPicPr>
          <p:cNvPr id="8" name="Picture 7"/>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49968" y="0"/>
            <a:ext cx="5248858" cy="2440066"/>
          </a:xfrm>
          <a:prstGeom prst="rect">
            <a:avLst/>
          </a:prstGeom>
        </p:spPr>
      </p:pic>
      <p:sp>
        <p:nvSpPr>
          <p:cNvPr id="11" name="Rectangle 16"/>
          <p:cNvSpPr/>
          <p:nvPr/>
        </p:nvSpPr>
        <p:spPr>
          <a:xfrm>
            <a:off x="2259917" y="478483"/>
            <a:ext cx="4428960" cy="1279900"/>
          </a:xfrm>
          <a:prstGeom prst="rect">
            <a:avLst/>
          </a:prstGeom>
          <a:noFill/>
          <a:ln w="9525">
            <a:noFill/>
          </a:ln>
        </p:spPr>
        <p:txBody>
          <a:bodyPr anchor="ctr" anchorCtr="0"/>
          <a:lstStyle/>
          <a:p>
            <a:pPr algn="ctr">
              <a:buClrTx/>
              <a:buSzTx/>
              <a:buFontTx/>
            </a:pPr>
            <a:r>
              <a:rPr lang="en-US" sz="3200" b="1" dirty="0" err="1">
                <a:solidFill>
                  <a:srgbClr val="7030A0"/>
                </a:solidFill>
                <a:effectLst>
                  <a:outerShdw blurRad="38100" dist="38100" dir="2700000" algn="tl">
                    <a:srgbClr val="000000">
                      <a:alpha val="43137"/>
                    </a:srgbClr>
                  </a:outerShdw>
                </a:effectLst>
                <a:latin typeface="UTM Neo Sans Intel" pitchFamily="18" charset="0"/>
              </a:rPr>
              <a:t>Ông</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Lìn</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đã</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làm</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thế</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nào</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để</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đưa</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được</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nước</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p>
          <a:p>
            <a:pPr algn="ctr">
              <a:buClrTx/>
              <a:buSzTx/>
              <a:buFontTx/>
            </a:pPr>
            <a:r>
              <a:rPr lang="en-US" sz="3200" b="1" dirty="0" err="1">
                <a:solidFill>
                  <a:srgbClr val="7030A0"/>
                </a:solidFill>
                <a:effectLst>
                  <a:outerShdw blurRad="38100" dist="38100" dir="2700000" algn="tl">
                    <a:srgbClr val="000000">
                      <a:alpha val="43137"/>
                    </a:srgbClr>
                  </a:outerShdw>
                </a:effectLst>
                <a:latin typeface="UTM Neo Sans Intel" pitchFamily="18" charset="0"/>
              </a:rPr>
              <a:t>về</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thôn</a:t>
            </a:r>
            <a:r>
              <a:rPr lang="en-US" sz="3200" b="1" dirty="0">
                <a:solidFill>
                  <a:srgbClr val="7030A0"/>
                </a:solidFill>
                <a:effectLst>
                  <a:outerShdw blurRad="38100" dist="38100" dir="2700000" algn="tl">
                    <a:srgbClr val="000000">
                      <a:alpha val="43137"/>
                    </a:srgbClr>
                  </a:outerShdw>
                </a:effectLst>
                <a:latin typeface="UTM Neo Sans Intel" pitchFamily="18" charset="0"/>
              </a:rPr>
              <a:t>?</a:t>
            </a:r>
            <a:endParaRPr lang="en-GB" sz="3200" b="1" dirty="0">
              <a:solidFill>
                <a:srgbClr val="7030A0"/>
              </a:solidFill>
              <a:effectLst>
                <a:outerShdw blurRad="38100" dist="38100" dir="2700000" algn="tl">
                  <a:srgbClr val="000000">
                    <a:alpha val="43137"/>
                  </a:srgbClr>
                </a:outerShdw>
              </a:effectLst>
              <a:latin typeface="UTM Neo Sans Intel" pitchFamily="18" charset="0"/>
              <a:cs typeface="Times New Roman" panose="02020603050405020304" pitchFamily="18" charset="0"/>
            </a:endParaRPr>
          </a:p>
        </p:txBody>
      </p:sp>
      <p:pic>
        <p:nvPicPr>
          <p:cNvPr id="1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830523" y="829222"/>
            <a:ext cx="2477905" cy="423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63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54" presetClass="entr" presetSubtype="0"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strVal val="#ppt_w*0.05"/>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89" y="-697115"/>
            <a:ext cx="9768125" cy="6518494"/>
          </a:xfrm>
          <a:prstGeom prst="rect">
            <a:avLst/>
          </a:prstGeom>
        </p:spPr>
      </p:pic>
      <p:sp>
        <p:nvSpPr>
          <p:cNvPr id="14" name="Rounded Rectangle 13"/>
          <p:cNvSpPr/>
          <p:nvPr/>
        </p:nvSpPr>
        <p:spPr>
          <a:xfrm>
            <a:off x="184727" y="2024262"/>
            <a:ext cx="6317673" cy="3114014"/>
          </a:xfrm>
          <a:prstGeom prst="roundRect">
            <a:avLst/>
          </a:prstGeom>
          <a:solidFill>
            <a:schemeClr val="bg1">
              <a:alpha val="88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n>
                <a:solidFill>
                  <a:schemeClr val="tx1"/>
                </a:solidFill>
                <a:prstDash val="dash"/>
              </a:ln>
            </a:endParaRPr>
          </a:p>
        </p:txBody>
      </p:sp>
      <p:sp>
        <p:nvSpPr>
          <p:cNvPr id="7" name="Rectangle 6"/>
          <p:cNvSpPr/>
          <p:nvPr/>
        </p:nvSpPr>
        <p:spPr>
          <a:xfrm>
            <a:off x="363564" y="2074689"/>
            <a:ext cx="5959998" cy="3046988"/>
          </a:xfrm>
          <a:prstGeom prst="rect">
            <a:avLst/>
          </a:prstGeom>
        </p:spPr>
        <p:txBody>
          <a:bodyPr wrap="square">
            <a:spAutoFit/>
          </a:bodyPr>
          <a:lstStyle/>
          <a:p>
            <a:pPr algn="just"/>
            <a:r>
              <a:rPr lang="vi-VN" sz="2400" b="1" dirty="0">
                <a:solidFill>
                  <a:srgbClr val="0070C0"/>
                </a:solidFill>
                <a:latin typeface="+mj-lt"/>
              </a:rPr>
              <a:t>Nhờ có mương nước mà ông Lìn dẫn về, tập quán canh tác và cuộc sống của trên 50 hộ trong thôn Phìn Ngan đã thay đổi. Những nương lúa quanh năm khát nước được thay bằng đồng bằng ruộng bậc thang. Những giống lúa lai cao sản được ông Lìn đưa về, vận động bà con trồng cấy. Nhờ vậy mà cả thôn không còn hộ đói nữa.</a:t>
            </a:r>
          </a:p>
        </p:txBody>
      </p:sp>
      <p:pic>
        <p:nvPicPr>
          <p:cNvPr id="9" name="Picture 8"/>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9400" y="-39016"/>
            <a:ext cx="5575300" cy="2439316"/>
          </a:xfrm>
          <a:prstGeom prst="rect">
            <a:avLst/>
          </a:prstGeom>
        </p:spPr>
      </p:pic>
      <p:sp>
        <p:nvSpPr>
          <p:cNvPr id="11" name="Rectangle 16"/>
          <p:cNvSpPr/>
          <p:nvPr/>
        </p:nvSpPr>
        <p:spPr>
          <a:xfrm>
            <a:off x="1965864" y="744362"/>
            <a:ext cx="4428960" cy="1279900"/>
          </a:xfrm>
          <a:prstGeom prst="rect">
            <a:avLst/>
          </a:prstGeom>
          <a:noFill/>
          <a:ln w="9525">
            <a:noFill/>
          </a:ln>
        </p:spPr>
        <p:txBody>
          <a:bodyPr anchor="ctr" anchorCtr="0"/>
          <a:lstStyle/>
          <a:p>
            <a:pPr algn="ctr">
              <a:buClrTx/>
              <a:buSzTx/>
              <a:buFontTx/>
            </a:pPr>
            <a:r>
              <a:rPr lang="vi-VN" sz="2800" b="1" dirty="0">
                <a:solidFill>
                  <a:srgbClr val="7030A0"/>
                </a:solidFill>
                <a:latin typeface="UTM Neo Sans Intel" pitchFamily="18" charset="0"/>
              </a:rPr>
              <a:t>Nhờ có mương nước, tập quán canh tác và cuộc sống ở thôn Phìn Ngan đã đổi thay như thế nào</a:t>
            </a:r>
            <a:r>
              <a:rPr lang="en-US" sz="2800" b="1" dirty="0">
                <a:solidFill>
                  <a:srgbClr val="7030A0"/>
                </a:solidFill>
                <a:latin typeface="UTM Neo Sans Intel" pitchFamily="18" charset="0"/>
              </a:rPr>
              <a:t>?</a:t>
            </a:r>
            <a:br>
              <a:rPr lang="vi-VN" sz="2800" b="1" dirty="0">
                <a:solidFill>
                  <a:srgbClr val="7030A0"/>
                </a:solidFill>
                <a:latin typeface="UTM Neo Sans Intel" pitchFamily="18" charset="0"/>
              </a:rPr>
            </a:br>
            <a:br>
              <a:rPr lang="vi-VN" sz="2400" dirty="0"/>
            </a:br>
            <a:endParaRPr lang="en-GB" sz="2400" b="1" dirty="0">
              <a:solidFill>
                <a:srgbClr val="7030A0"/>
              </a:solidFill>
              <a:latin typeface="UTM Neo Sans Intel" pitchFamily="18" charset="0"/>
              <a:cs typeface="Times New Roman" panose="02020603050405020304" pitchFamily="18" charset="0"/>
            </a:endParaRPr>
          </a:p>
        </p:txBody>
      </p:sp>
      <p:pic>
        <p:nvPicPr>
          <p:cNvPr id="1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830523" y="829222"/>
            <a:ext cx="2477905" cy="423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858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88731" y="922494"/>
            <a:ext cx="7945820" cy="3042822"/>
          </a:xfrm>
          <a:prstGeom prst="roundRect">
            <a:avLst/>
          </a:prstGeom>
          <a:solidFill>
            <a:schemeClr val="bg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13">
            <a:extLst>
              <a:ext uri="{FF2B5EF4-FFF2-40B4-BE49-F238E27FC236}">
                <a16:creationId xmlns:a16="http://schemas.microsoft.com/office/drawing/2014/main" id="{7CD85A9F-0D69-4FF7-9BE3-DEAE73627A56}"/>
              </a:ext>
            </a:extLst>
          </p:cNvPr>
          <p:cNvPicPr>
            <a:picLocks noChangeAspect="1"/>
          </p:cNvPicPr>
          <p:nvPr/>
        </p:nvPicPr>
        <p:blipFill>
          <a:blip r:embed="rId3"/>
          <a:stretch>
            <a:fillRect/>
          </a:stretch>
        </p:blipFill>
        <p:spPr>
          <a:xfrm>
            <a:off x="71378" y="26494"/>
            <a:ext cx="3363970" cy="1061327"/>
          </a:xfrm>
          <a:prstGeom prst="rect">
            <a:avLst/>
          </a:prstGeom>
        </p:spPr>
      </p:pic>
      <p:grpSp>
        <p:nvGrpSpPr>
          <p:cNvPr id="4" name="组合 3">
            <a:extLst>
              <a:ext uri="{FF2B5EF4-FFF2-40B4-BE49-F238E27FC236}">
                <a16:creationId xmlns:a16="http://schemas.microsoft.com/office/drawing/2014/main" id="{0A19C08F-C186-4ECA-8592-AD14EA9DDBA2}"/>
              </a:ext>
            </a:extLst>
          </p:cNvPr>
          <p:cNvGrpSpPr/>
          <p:nvPr/>
        </p:nvGrpSpPr>
        <p:grpSpPr>
          <a:xfrm>
            <a:off x="-116231" y="2184958"/>
            <a:ext cx="9721292" cy="4291956"/>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4"/>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5"/>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2" name="文本框 1">
            <a:extLst>
              <a:ext uri="{FF2B5EF4-FFF2-40B4-BE49-F238E27FC236}">
                <a16:creationId xmlns:a16="http://schemas.microsoft.com/office/drawing/2014/main" id="{B047BF3A-0596-4406-ADC8-01D6571ACCB9}"/>
              </a:ext>
            </a:extLst>
          </p:cNvPr>
          <p:cNvSpPr txBox="1"/>
          <p:nvPr/>
        </p:nvSpPr>
        <p:spPr>
          <a:xfrm>
            <a:off x="688963" y="281510"/>
            <a:ext cx="2128800" cy="584775"/>
          </a:xfrm>
          <a:prstGeom prst="rect">
            <a:avLst/>
          </a:prstGeom>
          <a:noFill/>
        </p:spPr>
        <p:txBody>
          <a:bodyPr wrap="square" rtlCol="0">
            <a:spAutoFit/>
          </a:bodyPr>
          <a:lstStyle/>
          <a:p>
            <a:pPr algn="ctr"/>
            <a:r>
              <a:rPr lang="en-US" altLang="zh-CN" sz="3200" b="1" dirty="0" err="1">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rPr>
              <a:t>Mục</a:t>
            </a:r>
            <a:r>
              <a:rPr lang="en-US" altLang="zh-CN" sz="3200" b="1" dirty="0">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rPr>
              <a:t> </a:t>
            </a:r>
            <a:r>
              <a:rPr lang="en-US" altLang="zh-CN" sz="3200" b="1" dirty="0" err="1">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rPr>
              <a:t>tiêu</a:t>
            </a:r>
            <a:endParaRPr lang="zh-CN" altLang="en-US" sz="3200" b="1" dirty="0">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endParaRPr>
          </a:p>
        </p:txBody>
      </p:sp>
      <p:pic>
        <p:nvPicPr>
          <p:cNvPr id="16" name="图片 15">
            <a:extLst>
              <a:ext uri="{FF2B5EF4-FFF2-40B4-BE49-F238E27FC236}">
                <a16:creationId xmlns:a16="http://schemas.microsoft.com/office/drawing/2014/main" id="{905E1E2F-1C9B-455F-929D-741247742AC3}"/>
              </a:ext>
            </a:extLst>
          </p:cNvPr>
          <p:cNvPicPr>
            <a:picLocks noChangeAspect="1"/>
          </p:cNvPicPr>
          <p:nvPr/>
        </p:nvPicPr>
        <p:blipFill>
          <a:blip r:embed="rId8"/>
          <a:stretch>
            <a:fillRect/>
          </a:stretch>
        </p:blipFill>
        <p:spPr>
          <a:xfrm rot="21056238">
            <a:off x="5394140" y="168997"/>
            <a:ext cx="1095492" cy="449909"/>
          </a:xfrm>
          <a:prstGeom prst="rect">
            <a:avLst/>
          </a:prstGeom>
        </p:spPr>
      </p:pic>
      <p:pic>
        <p:nvPicPr>
          <p:cNvPr id="17" name="图形 16">
            <a:extLst>
              <a:ext uri="{FF2B5EF4-FFF2-40B4-BE49-F238E27FC236}">
                <a16:creationId xmlns:a16="http://schemas.microsoft.com/office/drawing/2014/main" id="{C5EC70A3-479D-4162-82A0-ED0C3626C3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399374" y="78257"/>
            <a:ext cx="1713925" cy="713579"/>
          </a:xfrm>
          <a:prstGeom prst="rect">
            <a:avLst/>
          </a:prstGeom>
        </p:spPr>
      </p:pic>
      <p:sp>
        <p:nvSpPr>
          <p:cNvPr id="3" name="Rectangle 2"/>
          <p:cNvSpPr/>
          <p:nvPr/>
        </p:nvSpPr>
        <p:spPr>
          <a:xfrm>
            <a:off x="688962" y="1146310"/>
            <a:ext cx="7745589" cy="2616101"/>
          </a:xfrm>
          <a:prstGeom prst="rect">
            <a:avLst/>
          </a:prstGeom>
        </p:spPr>
        <p:txBody>
          <a:bodyPr wrap="square">
            <a:spAutoFit/>
          </a:bodyPr>
          <a:lstStyle/>
          <a:p>
            <a:pPr algn="just">
              <a:spcBef>
                <a:spcPts val="1200"/>
              </a:spcBef>
            </a:pP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Biết</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đọc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diễn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cảm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bài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văn</a:t>
            </a:r>
            <a:r>
              <a:rPr lang="en-US" sz="2400" dirty="0">
                <a:effectLst>
                  <a:outerShdw blurRad="38100" dist="38100" dir="2700000" algn="tl">
                    <a:srgbClr val="000000">
                      <a:alpha val="43137"/>
                    </a:srgbClr>
                  </a:outerShdw>
                </a:effectLst>
                <a:latin typeface="UTM Neo Sans Intel" pitchFamily="18" charset="0"/>
              </a:rPr>
              <a:t>.</a:t>
            </a:r>
          </a:p>
          <a:p>
            <a:pPr algn="just">
              <a:spcBef>
                <a:spcPts val="1200"/>
              </a:spcBef>
            </a:pP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Hiểu</a:t>
            </a:r>
            <a:r>
              <a:rPr lang="en-US" sz="2400" dirty="0">
                <a:effectLst>
                  <a:outerShdw blurRad="38100" dist="38100" dir="2700000" algn="tl">
                    <a:srgbClr val="000000">
                      <a:alpha val="43137"/>
                    </a:srgbClr>
                  </a:outerShdw>
                </a:effectLst>
                <a:latin typeface="UTM Neo Sans Intel" pitchFamily="18" charset="0"/>
              </a:rPr>
              <a:t> ý </a:t>
            </a:r>
            <a:r>
              <a:rPr lang="en-US" sz="2400" dirty="0" err="1">
                <a:effectLst>
                  <a:outerShdw blurRad="38100" dist="38100" dir="2700000" algn="tl">
                    <a:srgbClr val="000000">
                      <a:alpha val="43137"/>
                    </a:srgbClr>
                  </a:outerShdw>
                </a:effectLst>
                <a:latin typeface="UTM Neo Sans Intel" pitchFamily="18" charset="0"/>
              </a:rPr>
              <a:t>nghĩa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bài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văn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ngợi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ông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Lìn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cần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cù</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sáng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tạo</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dám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thay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đổi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tập</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quán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canh</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tác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của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cả</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một</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vùng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làm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thay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đổi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cuộc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sống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của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cả</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thôn</a:t>
            </a:r>
            <a:r>
              <a:rPr lang="en-US" sz="2400" dirty="0">
                <a:effectLst>
                  <a:outerShdw blurRad="38100" dist="38100" dir="2700000" algn="tl">
                    <a:srgbClr val="000000">
                      <a:alpha val="43137"/>
                    </a:srgbClr>
                  </a:outerShdw>
                </a:effectLst>
                <a:latin typeface="UTM Neo Sans Intel" pitchFamily="18" charset="0"/>
              </a:rPr>
              <a:t>. </a:t>
            </a:r>
          </a:p>
          <a:p>
            <a:pPr algn="just">
              <a:spcBef>
                <a:spcPts val="1200"/>
              </a:spcBef>
            </a:pP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Thấy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được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tấm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gương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sáng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về</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bảo</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vệ</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thiên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nhiên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và</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trồng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cây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gây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rừng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để</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giữ</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gìn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môi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trường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sống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tốt</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đẹp</a:t>
            </a:r>
            <a:r>
              <a:rPr lang="en-US" sz="2400" dirty="0">
                <a:effectLst>
                  <a:outerShdw blurRad="38100" dist="38100" dir="2700000" algn="tl">
                    <a:srgbClr val="000000">
                      <a:alpha val="43137"/>
                    </a:srgbClr>
                  </a:outerShdw>
                </a:effectLst>
                <a:latin typeface="UTM Neo Sans Intel" pitchFamily="18" charset="0"/>
              </a:rPr>
              <a:t>.</a:t>
            </a:r>
          </a:p>
        </p:txBody>
      </p:sp>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5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1"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19988" b="3700"/>
          <a:stretch/>
        </p:blipFill>
        <p:spPr>
          <a:xfrm>
            <a:off x="-112688" y="0"/>
            <a:ext cx="9334123" cy="5350213"/>
          </a:xfrm>
          <a:prstGeom prst="rect">
            <a:avLst/>
          </a:prstGeom>
        </p:spPr>
      </p:pic>
      <p:sp>
        <p:nvSpPr>
          <p:cNvPr id="14" name="Rounded Rectangle 13"/>
          <p:cNvSpPr/>
          <p:nvPr/>
        </p:nvSpPr>
        <p:spPr>
          <a:xfrm>
            <a:off x="195408" y="2477101"/>
            <a:ext cx="5780520" cy="2571058"/>
          </a:xfrm>
          <a:prstGeom prst="roundRect">
            <a:avLst/>
          </a:prstGeom>
          <a:solidFill>
            <a:schemeClr val="bg1">
              <a:alpha val="88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2388" y="2639245"/>
            <a:ext cx="5406559" cy="2246769"/>
          </a:xfrm>
          <a:prstGeom prst="rect">
            <a:avLst/>
          </a:prstGeom>
        </p:spPr>
        <p:txBody>
          <a:bodyPr wrap="square">
            <a:spAutoFit/>
          </a:bodyPr>
          <a:lstStyle/>
          <a:p>
            <a:pPr algn="just">
              <a:spcBef>
                <a:spcPts val="1200"/>
              </a:spcBef>
            </a:pPr>
            <a:r>
              <a:rPr lang="vi-VN" sz="2800" b="1" dirty="0">
                <a:latin typeface="+mj-lt"/>
              </a:rPr>
              <a:t>Ông Lìn hiểu rằng muốn có nước cấy lúa thì phải giữ rừng. Ông lặn lội đến các xã bạn học cách trồng cây thảo quả. Sau đó </a:t>
            </a:r>
            <a:r>
              <a:rPr lang="vi-VN" sz="2800" b="1">
                <a:latin typeface="+mj-lt"/>
              </a:rPr>
              <a:t>về hướng </a:t>
            </a:r>
            <a:r>
              <a:rPr lang="vi-VN" sz="2800" b="1" dirty="0">
                <a:latin typeface="+mj-lt"/>
              </a:rPr>
              <a:t>dẫn cho bà con cùng làm. </a:t>
            </a:r>
            <a:endParaRPr lang="vi-VN" sz="2800" b="1" i="1" dirty="0">
              <a:solidFill>
                <a:schemeClr val="accent2">
                  <a:lumMod val="50000"/>
                </a:schemeClr>
              </a:solidFill>
              <a:latin typeface="+mj-lt"/>
            </a:endParaRPr>
          </a:p>
        </p:txBody>
      </p:sp>
      <p:pic>
        <p:nvPicPr>
          <p:cNvPr id="8" name="Picture 7"/>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7874" y="115605"/>
            <a:ext cx="5575300" cy="2439316"/>
          </a:xfrm>
          <a:prstGeom prst="rect">
            <a:avLst/>
          </a:prstGeom>
        </p:spPr>
      </p:pic>
      <p:sp>
        <p:nvSpPr>
          <p:cNvPr id="9" name="Rectangle 16"/>
          <p:cNvSpPr/>
          <p:nvPr/>
        </p:nvSpPr>
        <p:spPr>
          <a:xfrm>
            <a:off x="1791044" y="568783"/>
            <a:ext cx="4428960" cy="1279900"/>
          </a:xfrm>
          <a:prstGeom prst="rect">
            <a:avLst/>
          </a:prstGeom>
          <a:noFill/>
          <a:ln w="9525">
            <a:noFill/>
          </a:ln>
        </p:spPr>
        <p:txBody>
          <a:bodyPr anchor="ctr" anchorCtr="0"/>
          <a:lstStyle/>
          <a:p>
            <a:pPr algn="ctr">
              <a:buClrTx/>
              <a:buSzTx/>
              <a:buFontTx/>
            </a:pPr>
            <a:r>
              <a:rPr lang="vi-VN" sz="3200" b="1" dirty="0">
                <a:solidFill>
                  <a:srgbClr val="7030A0"/>
                </a:solidFill>
                <a:effectLst>
                  <a:outerShdw blurRad="38100" dist="38100" dir="2700000" algn="tl">
                    <a:srgbClr val="000000">
                      <a:alpha val="43137"/>
                    </a:srgbClr>
                  </a:outerShdw>
                </a:effectLst>
                <a:latin typeface="UTM Neo Sans Intel" pitchFamily="18" charset="0"/>
              </a:rPr>
              <a:t>Ông Lìn đã nghĩ ra cách gì để giữ rừng bảo vệ dòng nước?</a:t>
            </a:r>
            <a:endParaRPr lang="en-GB" sz="3200" b="1" dirty="0">
              <a:solidFill>
                <a:srgbClr val="7030A0"/>
              </a:solidFill>
              <a:effectLst>
                <a:outerShdw blurRad="38100" dist="38100" dir="2700000" algn="tl">
                  <a:srgbClr val="000000">
                    <a:alpha val="43137"/>
                  </a:srgbClr>
                </a:outerShdw>
              </a:effectLst>
              <a:latin typeface="UTM Neo Sans Intel" pitchFamily="18" charset="0"/>
            </a:endParaRPr>
          </a:p>
        </p:txBody>
      </p:sp>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629400" y="466862"/>
            <a:ext cx="2679028" cy="458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106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p:nvPr/>
        </p:nvGrpSpPr>
        <p:grpSpPr>
          <a:xfrm>
            <a:off x="2623768" y="452868"/>
            <a:ext cx="3705964" cy="4123465"/>
            <a:chOff x="3498358" y="337124"/>
            <a:chExt cx="4941285" cy="5497953"/>
          </a:xfrm>
        </p:grpSpPr>
        <p:pic>
          <p:nvPicPr>
            <p:cNvPr id="1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98358" y="337124"/>
              <a:ext cx="4941285" cy="5497953"/>
            </a:xfrm>
            <a:prstGeom prst="rect">
              <a:avLst/>
            </a:prstGeom>
          </p:spPr>
        </p:pic>
        <p:sp>
          <p:nvSpPr>
            <p:cNvPr id="6" name="TextBox 5"/>
            <p:cNvSpPr txBox="1"/>
            <p:nvPr/>
          </p:nvSpPr>
          <p:spPr>
            <a:xfrm rot="20748250">
              <a:off x="4774553" y="4441569"/>
              <a:ext cx="2969958" cy="553997"/>
            </a:xfrm>
            <a:prstGeom prst="rect">
              <a:avLst/>
            </a:prstGeom>
            <a:noFill/>
          </p:spPr>
          <p:txBody>
            <a:bodyPr wrap="none" rtlCol="0">
              <a:spAutoFit/>
            </a:bodyPr>
            <a:lstStyle/>
            <a:p>
              <a:r>
                <a:rPr lang="en-US" sz="2100" dirty="0" err="1">
                  <a:solidFill>
                    <a:srgbClr val="FF0000"/>
                  </a:solidFill>
                  <a:latin typeface="UTM Ambrose" pitchFamily="18" charset="0"/>
                </a:rPr>
                <a:t>Bảo</a:t>
              </a:r>
              <a:r>
                <a:rPr lang="en-US" sz="2100" dirty="0">
                  <a:solidFill>
                    <a:srgbClr val="FF0000"/>
                  </a:solidFill>
                  <a:latin typeface="UTM Ambrose" pitchFamily="18" charset="0"/>
                </a:rPr>
                <a:t> </a:t>
              </a:r>
              <a:r>
                <a:rPr lang="en-US" sz="2100" dirty="0" err="1">
                  <a:solidFill>
                    <a:srgbClr val="FF0000"/>
                  </a:solidFill>
                  <a:latin typeface="UTM Ambrose" pitchFamily="18" charset="0"/>
                </a:rPr>
                <a:t>vệ</a:t>
              </a:r>
              <a:r>
                <a:rPr lang="en-US" sz="2100" dirty="0">
                  <a:solidFill>
                    <a:srgbClr val="FF0000"/>
                  </a:solidFill>
                  <a:latin typeface="UTM Ambrose"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môi</a:t>
              </a:r>
              <a:r>
                <a:rPr lang="en-US" sz="2100" dirty="0">
                  <a:solidFill>
                    <a:srgbClr val="FF0000"/>
                  </a:solidFill>
                  <a:latin typeface="UTM Ambrose" pitchFamily="18" charset="0"/>
                </a:rPr>
                <a:t> </a:t>
              </a:r>
              <a:r>
                <a:rPr lang="en-US" sz="2100" dirty="0" err="1">
                  <a:solidFill>
                    <a:srgbClr val="FF0000"/>
                  </a:solidFill>
                  <a:latin typeface="UTM Ambrose" pitchFamily="18" charset="0"/>
                </a:rPr>
                <a:t>trường</a:t>
              </a:r>
              <a:endParaRPr lang="en-US" sz="2100" dirty="0">
                <a:solidFill>
                  <a:srgbClr val="FF0000"/>
                </a:solidFill>
                <a:latin typeface="UTM Ambrose" pitchFamily="18" charset="0"/>
              </a:endParaRPr>
            </a:p>
          </p:txBody>
        </p:sp>
      </p:grpSp>
    </p:spTree>
    <p:extLst>
      <p:ext uri="{BB962C8B-B14F-4D97-AF65-F5344CB8AC3E}">
        <p14:creationId xmlns:p14="http://schemas.microsoft.com/office/powerpoint/2010/main" val="604701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396" y="-985"/>
            <a:ext cx="9144793" cy="5145470"/>
          </a:xfrm>
          <a:prstGeom prst="rect">
            <a:avLst/>
          </a:prstGeom>
        </p:spPr>
      </p:pic>
      <p:sp>
        <p:nvSpPr>
          <p:cNvPr id="28" name="Rounded Rectangle 27"/>
          <p:cNvSpPr/>
          <p:nvPr/>
        </p:nvSpPr>
        <p:spPr>
          <a:xfrm>
            <a:off x="1311947" y="440102"/>
            <a:ext cx="7463753" cy="2780989"/>
          </a:xfrm>
          <a:prstGeom prst="roundRect">
            <a:avLst/>
          </a:prstGeom>
          <a:solidFill>
            <a:schemeClr val="bg1">
              <a:alpha val="88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Rectangle 35"/>
          <p:cNvSpPr/>
          <p:nvPr/>
        </p:nvSpPr>
        <p:spPr>
          <a:xfrm>
            <a:off x="3200400" y="763740"/>
            <a:ext cx="5575300" cy="830997"/>
          </a:xfrm>
          <a:prstGeom prst="rect">
            <a:avLst/>
          </a:prstGeom>
        </p:spPr>
        <p:txBody>
          <a:bodyPr wrap="square">
            <a:spAutoFit/>
          </a:bodyPr>
          <a:lstStyle/>
          <a:p>
            <a:pPr>
              <a:spcBef>
                <a:spcPts val="1200"/>
              </a:spcBef>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Muốn thành công phải dám nghĩ, dám 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vượt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26"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587" y="48337"/>
            <a:ext cx="3048490" cy="1617935"/>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6"/>
          <a:stretch>
            <a:fillRect/>
          </a:stretch>
        </p:blipFill>
        <p:spPr>
          <a:xfrm>
            <a:off x="0" y="1954199"/>
            <a:ext cx="9260627" cy="4291956"/>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30587" y="4200273"/>
            <a:ext cx="9376461" cy="1536325"/>
            <a:chOff x="-30587" y="4200273"/>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7"/>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8"/>
            <a:stretch>
              <a:fillRect/>
            </a:stretch>
          </p:blipFill>
          <p:spPr>
            <a:xfrm>
              <a:off x="-30587" y="4200273"/>
              <a:ext cx="9376461" cy="1536325"/>
            </a:xfrm>
            <a:prstGeom prst="rect">
              <a:avLst/>
            </a:prstGeom>
          </p:spPr>
        </p:pic>
      </p:grpSp>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9"/>
          <a:stretch>
            <a:fillRect/>
          </a:stretch>
        </p:blipFill>
        <p:spPr>
          <a:xfrm>
            <a:off x="7723043" y="-985"/>
            <a:ext cx="1421354" cy="530775"/>
          </a:xfrm>
          <a:prstGeom prst="rect">
            <a:avLst/>
          </a:prstGeom>
        </p:spPr>
      </p:pic>
      <p:pic>
        <p:nvPicPr>
          <p:cNvPr id="18" name="图片 23">
            <a:extLst>
              <a:ext uri="{FF2B5EF4-FFF2-40B4-BE49-F238E27FC236}">
                <a16:creationId xmlns:a16="http://schemas.microsoft.com/office/drawing/2014/main" id="{567428C2-967F-4BFD-9E4B-3C8096AF11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2543" y="3509487"/>
            <a:ext cx="3586662" cy="2591519"/>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696073">
            <a:off x="-1222220" y="2961390"/>
            <a:ext cx="9577984" cy="9577984"/>
          </a:xfrm>
          <a:prstGeom prst="rect">
            <a:avLst/>
          </a:prstGeom>
        </p:spPr>
      </p:pic>
      <p:pic>
        <p:nvPicPr>
          <p:cNvPr id="17" name="图片 19">
            <a:extLst>
              <a:ext uri="{FF2B5EF4-FFF2-40B4-BE49-F238E27FC236}">
                <a16:creationId xmlns:a16="http://schemas.microsoft.com/office/drawing/2014/main" id="{475C77F6-31EB-4290-AC6F-AEC55B1357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00" y="3221091"/>
            <a:ext cx="3479929" cy="2424605"/>
          </a:xfrm>
          <a:prstGeom prst="rect">
            <a:avLst/>
          </a:prstGeom>
        </p:spPr>
      </p:pic>
      <p:pic>
        <p:nvPicPr>
          <p:cNvPr id="1026" name="Picture 2" descr="Ngu Công xã Trịnh Tường (trang 164) - Tiếng Việt 5 tập 1"/>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537" b="100000" l="59000" r="89714">
                        <a14:backgroundMark x1="67571" y1="66213" x2="66286" y2="72752"/>
                        <a14:backgroundMark x1="72143" y1="83651" x2="78000" y2="68392"/>
                        <a14:backgroundMark x1="88143" y1="80926" x2="88571" y2="84741"/>
                      </a14:backgroundRemoval>
                    </a14:imgEffect>
                  </a14:imgLayer>
                </a14:imgProps>
              </a:ext>
              <a:ext uri="{28A0092B-C50C-407E-A947-70E740481C1C}">
                <a14:useLocalDpi xmlns:a14="http://schemas.microsoft.com/office/drawing/2010/main" val="0"/>
              </a:ext>
            </a:extLst>
          </a:blip>
          <a:srcRect l="57302"/>
          <a:stretch/>
        </p:blipFill>
        <p:spPr bwMode="auto">
          <a:xfrm>
            <a:off x="7241796" y="1770395"/>
            <a:ext cx="2832621" cy="347818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6"/>
          <p:cNvSpPr/>
          <p:nvPr/>
        </p:nvSpPr>
        <p:spPr>
          <a:xfrm>
            <a:off x="65940" y="303457"/>
            <a:ext cx="2951963" cy="1017343"/>
          </a:xfrm>
          <a:prstGeom prst="rect">
            <a:avLst/>
          </a:prstGeom>
          <a:noFill/>
          <a:ln w="9525">
            <a:noFill/>
          </a:ln>
        </p:spPr>
        <p:txBody>
          <a:bodyPr anchor="ctr" anchorCtr="0"/>
          <a:lstStyle/>
          <a:p>
            <a:pPr algn="ctr">
              <a:buClrTx/>
              <a:buSzTx/>
              <a:buFontTx/>
            </a:pPr>
            <a:r>
              <a:rPr lang="vi-VN" sz="2800" b="1" dirty="0">
                <a:latin typeface="Times New Roman" panose="02020603050405020304" pitchFamily="18" charset="0"/>
                <a:cs typeface="Times New Roman" panose="02020603050405020304" pitchFamily="18" charset="0"/>
              </a:rPr>
              <a:t>Câu chuyện giúp em hiểu điều gì?</a:t>
            </a:r>
            <a:endParaRPr lang="en-GB"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505851" y="1636754"/>
            <a:ext cx="6495149" cy="1200329"/>
          </a:xfrm>
          <a:prstGeom prst="rect">
            <a:avLst/>
          </a:prstGeom>
        </p:spPr>
        <p:txBody>
          <a:bodyPr wrap="square">
            <a:spAutoFit/>
          </a:bodyPr>
          <a:lstStyle/>
          <a:p>
            <a:pPr algn="just">
              <a:spcBef>
                <a:spcPts val="1200"/>
              </a:spcBef>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no.</a:t>
            </a:r>
            <a:endParaRPr lang="vi-VN" sz="2400" b="1" i="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6014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25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22" presetClass="entr" presetSubtype="4"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1750"/>
                            </p:stCondLst>
                            <p:childTnLst>
                              <p:par>
                                <p:cTn id="28" presetID="22" presetClass="entr" presetSubtype="8"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0" presetClass="entr" presetSubtype="0" fill="hold" nodeType="withEffect">
                                  <p:stCondLst>
                                    <p:cond delay="25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54" presetClass="entr" presetSubtype="0" accel="10000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strVal val="#ppt_w*0.05"/>
                                          </p:val>
                                        </p:tav>
                                        <p:tav tm="100000">
                                          <p:val>
                                            <p:strVal val="#ppt_w"/>
                                          </p:val>
                                        </p:tav>
                                      </p:tavLst>
                                    </p:anim>
                                    <p:anim calcmode="lin" valueType="num">
                                      <p:cBhvr>
                                        <p:cTn id="42" dur="500" fill="hold"/>
                                        <p:tgtEl>
                                          <p:spTgt spid="25"/>
                                        </p:tgtEl>
                                        <p:attrNameLst>
                                          <p:attrName>ppt_h</p:attrName>
                                        </p:attrNameLst>
                                      </p:cBhvr>
                                      <p:tavLst>
                                        <p:tav tm="0">
                                          <p:val>
                                            <p:strVal val="#ppt_h"/>
                                          </p:val>
                                        </p:tav>
                                        <p:tav tm="100000">
                                          <p:val>
                                            <p:strVal val="#ppt_h"/>
                                          </p:val>
                                        </p:tav>
                                      </p:tavLst>
                                    </p:anim>
                                    <p:anim calcmode="lin" valueType="num">
                                      <p:cBhvr>
                                        <p:cTn id="43" dur="500" fill="hold"/>
                                        <p:tgtEl>
                                          <p:spTgt spid="25"/>
                                        </p:tgtEl>
                                        <p:attrNameLst>
                                          <p:attrName>ppt_x</p:attrName>
                                        </p:attrNameLst>
                                      </p:cBhvr>
                                      <p:tavLst>
                                        <p:tav tm="0">
                                          <p:val>
                                            <p:strVal val="#ppt_x-.2"/>
                                          </p:val>
                                        </p:tav>
                                        <p:tav tm="100000">
                                          <p:val>
                                            <p:strVal val="#ppt_x"/>
                                          </p:val>
                                        </p:tav>
                                      </p:tavLst>
                                    </p:anim>
                                    <p:anim calcmode="lin" valueType="num">
                                      <p:cBhvr>
                                        <p:cTn id="44" dur="500" fill="hold"/>
                                        <p:tgtEl>
                                          <p:spTgt spid="25"/>
                                        </p:tgtEl>
                                        <p:attrNameLst>
                                          <p:attrName>ppt_y</p:attrName>
                                        </p:attrNameLst>
                                      </p:cBhvr>
                                      <p:tavLst>
                                        <p:tav tm="0">
                                          <p:val>
                                            <p:strVal val="#ppt_y"/>
                                          </p:val>
                                        </p:tav>
                                        <p:tav tm="100000">
                                          <p:val>
                                            <p:strVal val="#ppt_y"/>
                                          </p:val>
                                        </p:tav>
                                      </p:tavLst>
                                    </p:anim>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anim calcmode="lin" valueType="num">
                                      <p:cBhvr>
                                        <p:cTn id="56" dur="500" fill="hold"/>
                                        <p:tgtEl>
                                          <p:spTgt spid="36"/>
                                        </p:tgtEl>
                                        <p:attrNameLst>
                                          <p:attrName>ppt_x</p:attrName>
                                        </p:attrNameLst>
                                      </p:cBhvr>
                                      <p:tavLst>
                                        <p:tav tm="0">
                                          <p:val>
                                            <p:strVal val="#ppt_x"/>
                                          </p:val>
                                        </p:tav>
                                        <p:tav tm="100000">
                                          <p:val>
                                            <p:strVal val="#ppt_x"/>
                                          </p:val>
                                        </p:tav>
                                      </p:tavLst>
                                    </p:anim>
                                    <p:anim calcmode="lin" valueType="num">
                                      <p:cBhvr>
                                        <p:cTn id="57"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p:bldP spid="25"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133896" y="-177034"/>
            <a:ext cx="9522777" cy="5145470"/>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3563901" y="3168225"/>
            <a:ext cx="1975275" cy="1975275"/>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7"/>
          <a:stretch>
            <a:fillRect/>
          </a:stretch>
        </p:blipFill>
        <p:spPr>
          <a:xfrm>
            <a:off x="4792839" y="644046"/>
            <a:ext cx="1028687" cy="384142"/>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8"/>
          <a:stretch>
            <a:fillRect/>
          </a:stretch>
        </p:blipFill>
        <p:spPr>
          <a:xfrm rot="21056238">
            <a:off x="8230717" y="405838"/>
            <a:ext cx="1827360" cy="75048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5540" y="148745"/>
            <a:ext cx="1133475" cy="4953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6117">
            <a:off x="-1027346" y="622108"/>
            <a:ext cx="2447925" cy="1019175"/>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3"/>
          <a:stretch>
            <a:fillRect/>
          </a:stretch>
        </p:blipFill>
        <p:spPr>
          <a:xfrm rot="759396">
            <a:off x="429693" y="1749029"/>
            <a:ext cx="1079290" cy="529573"/>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4"/>
          <a:stretch>
            <a:fillRect/>
          </a:stretch>
        </p:blipFill>
        <p:spPr>
          <a:xfrm>
            <a:off x="-1625622" y="3366860"/>
            <a:ext cx="11985775" cy="3816427"/>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5"/>
          <a:stretch>
            <a:fillRect/>
          </a:stretch>
        </p:blipFill>
        <p:spPr>
          <a:xfrm>
            <a:off x="-5279196" y="4573682"/>
            <a:ext cx="9260627" cy="4291956"/>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7764" y="3608160"/>
            <a:ext cx="9376461" cy="1536325"/>
          </a:xfrm>
          <a:prstGeom prst="rect">
            <a:avLst/>
          </a:prstGeom>
        </p:spPr>
      </p:pic>
      <p:pic>
        <p:nvPicPr>
          <p:cNvPr id="38"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69338" y="1763329"/>
            <a:ext cx="7213678" cy="3285339"/>
          </a:xfrm>
          <a:prstGeom prst="rect">
            <a:avLst/>
          </a:prstGeom>
        </p:spPr>
      </p:pic>
      <p:sp>
        <p:nvSpPr>
          <p:cNvPr id="39" name="Rectangle 16"/>
          <p:cNvSpPr/>
          <p:nvPr/>
        </p:nvSpPr>
        <p:spPr>
          <a:xfrm>
            <a:off x="1587606" y="2554373"/>
            <a:ext cx="6034682" cy="1525449"/>
          </a:xfrm>
          <a:prstGeom prst="rect">
            <a:avLst/>
          </a:prstGeom>
          <a:noFill/>
          <a:ln w="9525">
            <a:noFill/>
          </a:ln>
        </p:spPr>
        <p:txBody>
          <a:bodyPr anchor="ctr" anchorCtr="0"/>
          <a:lstStyle/>
          <a:p>
            <a:pPr algn="just">
              <a:spcBef>
                <a:spcPts val="1200"/>
              </a:spcBef>
            </a:pPr>
            <a:r>
              <a:rPr lang="en-US" altLang="en-GB" sz="3200" b="1" dirty="0">
                <a:solidFill>
                  <a:schemeClr val="tx1"/>
                </a:solidFill>
                <a:latin typeface="Times New Roman" panose="02020603050405020304" pitchFamily="18" charset="0"/>
                <a:cs typeface="Times New Roman" panose="02020603050405020304" pitchFamily="18" charset="0"/>
              </a:rPr>
              <a:t> </a:t>
            </a:r>
            <a:r>
              <a:rPr lang="en-GB" altLang="en-US" sz="3200" b="1" u="sng" dirty="0">
                <a:solidFill>
                  <a:schemeClr val="tx1"/>
                </a:solidFill>
                <a:latin typeface="Times New Roman" panose="02020603050405020304" pitchFamily="18" charset="0"/>
                <a:cs typeface="Times New Roman" panose="02020603050405020304" pitchFamily="18" charset="0"/>
              </a:rPr>
              <a:t>Nội dung</a:t>
            </a:r>
            <a:r>
              <a:rPr lang="en-GB" altLang="en-US" sz="3200" b="1" dirty="0">
                <a:solidFill>
                  <a:schemeClr val="tx1"/>
                </a:solidFill>
                <a:latin typeface="Times New Roman" panose="02020603050405020304" pitchFamily="18" charset="0"/>
                <a:cs typeface="Times New Roman" panose="02020603050405020304" pitchFamily="18" charset="0"/>
              </a:rPr>
              <a:t>:</a:t>
            </a:r>
            <a:r>
              <a:rPr lang="en-US" altLang="en-GB" sz="3200" b="1" dirty="0">
                <a:solidFill>
                  <a:schemeClr val="tx1"/>
                </a:solidFill>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ngợi</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ông</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Lìn</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dám</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quán</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canh</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15" name="图片 2">
            <a:extLst>
              <a:ext uri="{FF2B5EF4-FFF2-40B4-BE49-F238E27FC236}">
                <a16:creationId xmlns:a16="http://schemas.microsoft.com/office/drawing/2014/main" id="{EE9FE59F-F048-4E2E-B9D9-FD8DD27A28D9}"/>
              </a:ext>
            </a:extLst>
          </p:cNvPr>
          <p:cNvPicPr>
            <a:picLocks noChangeAspect="1"/>
          </p:cNvPicPr>
          <p:nvPr/>
        </p:nvPicPr>
        <p:blipFill>
          <a:blip r:embed="rId7"/>
          <a:stretch>
            <a:fillRect/>
          </a:stretch>
        </p:blipFill>
        <p:spPr>
          <a:xfrm>
            <a:off x="3022600" y="80978"/>
            <a:ext cx="3062347" cy="1034893"/>
          </a:xfrm>
          <a:prstGeom prst="rect">
            <a:avLst/>
          </a:prstGeom>
        </p:spPr>
      </p:pic>
      <p:sp>
        <p:nvSpPr>
          <p:cNvPr id="16" name="文本框 15">
            <a:extLst>
              <a:ext uri="{FF2B5EF4-FFF2-40B4-BE49-F238E27FC236}">
                <a16:creationId xmlns:a16="http://schemas.microsoft.com/office/drawing/2014/main" id="{A50C8BC4-5DCC-46DB-98A1-C6D5A24197EF}"/>
              </a:ext>
            </a:extLst>
          </p:cNvPr>
          <p:cNvSpPr txBox="1"/>
          <p:nvPr/>
        </p:nvSpPr>
        <p:spPr>
          <a:xfrm>
            <a:off x="3389899" y="286527"/>
            <a:ext cx="2365810" cy="523220"/>
          </a:xfrm>
          <a:prstGeom prst="rect">
            <a:avLst/>
          </a:prstGeom>
          <a:noFill/>
        </p:spPr>
        <p:txBody>
          <a:bodyPr wrap="square" rtlCol="0">
            <a:spAutoFit/>
          </a:bodyPr>
          <a:lstStyle/>
          <a:p>
            <a:pPr algn="ct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Tập</a:t>
            </a:r>
            <a:r>
              <a:rPr lang="en-US" altLang="zh-CN" sz="2800" dirty="0">
                <a:ln>
                  <a:solidFill>
                    <a:schemeClr val="bg1"/>
                  </a:solid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đọc</a:t>
            </a:r>
            <a:endParaRPr lang="zh-CN" altLang="en-US" sz="2800" dirty="0">
              <a:ln>
                <a:solidFill>
                  <a:schemeClr val="bg1"/>
                </a:solid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7" name="PA_文本框 12">
            <a:extLst>
              <a:ext uri="{FF2B5EF4-FFF2-40B4-BE49-F238E27FC236}">
                <a16:creationId xmlns:a16="http://schemas.microsoft.com/office/drawing/2014/main" id="{8F898D7B-772F-4246-BE69-A5819D44AB8D}"/>
              </a:ext>
            </a:extLst>
          </p:cNvPr>
          <p:cNvSpPr txBox="1"/>
          <p:nvPr>
            <p:custDataLst>
              <p:tags r:id="rId1"/>
            </p:custDataLst>
          </p:nvPr>
        </p:nvSpPr>
        <p:spPr>
          <a:xfrm>
            <a:off x="-1151430" y="829892"/>
            <a:ext cx="11405936" cy="830997"/>
          </a:xfrm>
          <a:prstGeom prst="rect">
            <a:avLst/>
          </a:prstGeom>
          <a:noFill/>
        </p:spPr>
        <p:txBody>
          <a:bodyPr wrap="square" rtlCol="0">
            <a:spAutoFit/>
          </a:bodyPr>
          <a:lstStyle/>
          <a:p>
            <a:pPr algn="ctr"/>
            <a:r>
              <a:rPr lang="en-US" altLang="zh-CN" sz="4800" dirty="0" err="1">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Ngu</a:t>
            </a:r>
            <a:r>
              <a:rPr lang="en-US" altLang="zh-CN" sz="4800" dirty="0">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800" err="1">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Công</a:t>
            </a:r>
            <a:r>
              <a:rPr lang="en-US" altLang="zh-CN" sz="4800">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 xã </a:t>
            </a:r>
            <a:r>
              <a:rPr lang="en-US" altLang="zh-CN" sz="4800" dirty="0" err="1">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Trịnh</a:t>
            </a:r>
            <a:r>
              <a:rPr lang="en-US" altLang="zh-CN" sz="4800" dirty="0">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800" dirty="0" err="1">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rPr>
              <a:t>Tường</a:t>
            </a:r>
            <a:endParaRPr lang="zh-CN" altLang="en-US" sz="4800" dirty="0">
              <a:ln>
                <a:solidFill>
                  <a:schemeClr val="bg1"/>
                </a:solidFill>
              </a:ln>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485927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750" fill="hold"/>
                                        <p:tgtEl>
                                          <p:spTgt spid="31"/>
                                        </p:tgtEl>
                                        <p:attrNameLst>
                                          <p:attrName>ppt_x</p:attrName>
                                        </p:attrNameLst>
                                      </p:cBhvr>
                                      <p:tavLst>
                                        <p:tav tm="0">
                                          <p:val>
                                            <p:strVal val="#ppt_x"/>
                                          </p:val>
                                        </p:tav>
                                        <p:tav tm="100000">
                                          <p:val>
                                            <p:strVal val="#ppt_x"/>
                                          </p:val>
                                        </p:tav>
                                      </p:tavLst>
                                    </p:anim>
                                    <p:anim calcmode="lin" valueType="num">
                                      <p:cBhvr additive="base">
                                        <p:cTn id="19" dur="75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par>
                          <p:cTn id="24" fill="hold">
                            <p:stCondLst>
                              <p:cond delay="175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anim calcmode="lin" valueType="num">
                                      <p:cBhvr>
                                        <p:cTn id="50" dur="500" fill="hold"/>
                                        <p:tgtEl>
                                          <p:spTgt spid="38"/>
                                        </p:tgtEl>
                                        <p:attrNameLst>
                                          <p:attrName>ppt_x</p:attrName>
                                        </p:attrNameLst>
                                      </p:cBhvr>
                                      <p:tavLst>
                                        <p:tav tm="0">
                                          <p:val>
                                            <p:strVal val="#ppt_x"/>
                                          </p:val>
                                        </p:tav>
                                        <p:tav tm="100000">
                                          <p:val>
                                            <p:strVal val="#ppt_x"/>
                                          </p:val>
                                        </p:tav>
                                      </p:tavLst>
                                    </p:anim>
                                    <p:anim calcmode="lin" valueType="num">
                                      <p:cBhvr>
                                        <p:cTn id="5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linds(horizontal)">
                                      <p:cBhvr>
                                        <p:cTn id="56" dur="500"/>
                                        <p:tgtEl>
                                          <p:spTgt spid="39"/>
                                        </p:tgtEl>
                                      </p:cBhvr>
                                    </p:animEffect>
                                  </p:childTnLst>
                                </p:cTn>
                              </p:par>
                              <p:par>
                                <p:cTn id="57" presetID="2" presetClass="entr" presetSubtype="8" fill="hold" nodeType="withEffect">
                                  <p:stCondLst>
                                    <p:cond delay="50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750" fill="hold"/>
                                        <p:tgtEl>
                                          <p:spTgt spid="15"/>
                                        </p:tgtEl>
                                        <p:attrNameLst>
                                          <p:attrName>ppt_x</p:attrName>
                                        </p:attrNameLst>
                                      </p:cBhvr>
                                      <p:tavLst>
                                        <p:tav tm="0">
                                          <p:val>
                                            <p:strVal val="0-#ppt_w/2"/>
                                          </p:val>
                                        </p:tav>
                                        <p:tav tm="100000">
                                          <p:val>
                                            <p:strVal val="#ppt_x"/>
                                          </p:val>
                                        </p:tav>
                                      </p:tavLst>
                                    </p:anim>
                                    <p:anim calcmode="lin" valueType="num">
                                      <p:cBhvr additive="base">
                                        <p:cTn id="60"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8" presetClass="entr" presetSubtype="0" accel="50000" fill="hold" grpId="0" nodeType="clickEffect">
                                  <p:stCondLst>
                                    <p:cond delay="0"/>
                                  </p:stCondLst>
                                  <p:iterate type="lt">
                                    <p:tmPct val="33333"/>
                                  </p:iterate>
                                  <p:childTnLst>
                                    <p:set>
                                      <p:cBhvr>
                                        <p:cTn id="64" dur="1" fill="hold">
                                          <p:stCondLst>
                                            <p:cond delay="0"/>
                                          </p:stCondLst>
                                        </p:cTn>
                                        <p:tgtEl>
                                          <p:spTgt spid="16"/>
                                        </p:tgtEl>
                                        <p:attrNameLst>
                                          <p:attrName>style.visibility</p:attrName>
                                        </p:attrNameLst>
                                      </p:cBhvr>
                                      <p:to>
                                        <p:strVal val="visible"/>
                                      </p:to>
                                    </p:set>
                                    <p:set>
                                      <p:cBhvr>
                                        <p:cTn id="65" dur="227" fill="hold">
                                          <p:stCondLst>
                                            <p:cond delay="0"/>
                                          </p:stCondLst>
                                        </p:cTn>
                                        <p:tgtEl>
                                          <p:spTgt spid="16"/>
                                        </p:tgtEl>
                                        <p:attrNameLst>
                                          <p:attrName>style.rotation</p:attrName>
                                        </p:attrNameLst>
                                      </p:cBhvr>
                                      <p:to>
                                        <p:strVal val="-45.0"/>
                                      </p:to>
                                    </p:set>
                                    <p:anim calcmode="lin" valueType="num">
                                      <p:cBhvr>
                                        <p:cTn id="66" dur="227" fill="hold">
                                          <p:stCondLst>
                                            <p:cond delay="227"/>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67" dur="227"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68" dur="78" decel="50000" autoRev="1" fill="hold">
                                          <p:stCondLst>
                                            <p:cond delay="227"/>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69" dur="68" fill="hold">
                                          <p:stCondLst>
                                            <p:cond delay="432"/>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70" fill="hold">
                            <p:stCondLst>
                              <p:cond delay="1333"/>
                            </p:stCondLst>
                            <p:childTnLst>
                              <p:par>
                                <p:cTn id="71" presetID="2" presetClass="entr" presetSubtype="2" fill="hold" grpId="0" nodeType="afterEffect">
                                  <p:stCondLst>
                                    <p:cond delay="0"/>
                                  </p:stCondLst>
                                  <p:iterate type="lt">
                                    <p:tmPct val="10000"/>
                                  </p:iterate>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0059" y="749299"/>
            <a:ext cx="6852073" cy="2724769"/>
          </a:xfrm>
          <a:prstGeom prst="rect">
            <a:avLst/>
          </a:prstGeom>
        </p:spPr>
      </p:pic>
      <p:pic>
        <p:nvPicPr>
          <p:cNvPr id="7" name="Picture 6"/>
          <p:cNvPicPr>
            <a:picLocks noChangeAspect="1"/>
          </p:cNvPicPr>
          <p:nvPr/>
        </p:nvPicPr>
        <p:blipFill>
          <a:blip r:embed="rId6"/>
          <a:stretch>
            <a:fillRect/>
          </a:stretch>
        </p:blipFill>
        <p:spPr>
          <a:xfrm>
            <a:off x="1020231" y="1499069"/>
            <a:ext cx="6015569" cy="1191083"/>
          </a:xfrm>
          <a:prstGeom prst="rect">
            <a:avLst/>
          </a:prstGeom>
        </p:spPr>
      </p:pic>
    </p:spTree>
    <p:extLst>
      <p:ext uri="{BB962C8B-B14F-4D97-AF65-F5344CB8AC3E}">
        <p14:creationId xmlns:p14="http://schemas.microsoft.com/office/powerpoint/2010/main" val="31819484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0.70"/>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546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34" y="344795"/>
            <a:ext cx="8361732" cy="4466609"/>
          </a:xfrm>
          <a:prstGeom prst="rect">
            <a:avLst/>
          </a:prstGeom>
        </p:spPr>
      </p:pic>
      <p:pic>
        <p:nvPicPr>
          <p:cNvPr id="15" name="Picture 14"/>
          <p:cNvPicPr>
            <a:picLocks noChangeAspect="1"/>
          </p:cNvPicPr>
          <p:nvPr/>
        </p:nvPicPr>
        <p:blipFill>
          <a:blip r:embed="rId5"/>
          <a:stretch>
            <a:fillRect/>
          </a:stretch>
        </p:blipFill>
        <p:spPr>
          <a:xfrm>
            <a:off x="1037783" y="816171"/>
            <a:ext cx="3666457" cy="725959"/>
          </a:xfrm>
          <a:prstGeom prst="rect">
            <a:avLst/>
          </a:prstGeom>
        </p:spPr>
      </p:pic>
      <p:sp>
        <p:nvSpPr>
          <p:cNvPr id="13" name="Rectangle 12"/>
          <p:cNvSpPr/>
          <p:nvPr/>
        </p:nvSpPr>
        <p:spPr>
          <a:xfrm>
            <a:off x="1037782" y="1842189"/>
            <a:ext cx="7154639" cy="2062103"/>
          </a:xfrm>
          <a:prstGeom prst="rect">
            <a:avLst/>
          </a:prstGeom>
        </p:spPr>
        <p:txBody>
          <a:bodyPr wrap="square">
            <a:spAutoFit/>
          </a:bodyPr>
          <a:lstStyle/>
          <a:p>
            <a:pPr algn="just">
              <a:spcBef>
                <a:spcPts val="12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Lìn</a:t>
            </a:r>
            <a:r>
              <a:rPr lang="en-US" sz="3200" dirty="0">
                <a:latin typeface="Times New Roman" panose="02020603050405020304" pitchFamily="18" charset="0"/>
                <a:cs typeface="Times New Roman" panose="02020603050405020304" pitchFamily="18" charset="0"/>
              </a:rPr>
              <a:t>.</a:t>
            </a:r>
            <a:endParaRPr lang="vi-VN" sz="3200" b="1" i="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468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9">
            <a:extLst>
              <a:ext uri="{FF2B5EF4-FFF2-40B4-BE49-F238E27FC236}">
                <a16:creationId xmlns:a16="http://schemas.microsoft.com/office/drawing/2014/main" id="{D3E3F825-F71C-4BBD-B1A0-764DC738B2EC}"/>
              </a:ext>
            </a:extLst>
          </p:cNvPr>
          <p:cNvPicPr>
            <a:picLocks noChangeAspect="1"/>
          </p:cNvPicPr>
          <p:nvPr/>
        </p:nvPicPr>
        <p:blipFill>
          <a:blip r:embed="rId3"/>
          <a:stretch>
            <a:fillRect/>
          </a:stretch>
        </p:blipFill>
        <p:spPr>
          <a:xfrm>
            <a:off x="-75941" y="2083444"/>
            <a:ext cx="9260627" cy="4291956"/>
          </a:xfrm>
          <a:prstGeom prst="rect">
            <a:avLst/>
          </a:prstGeom>
        </p:spPr>
      </p:pic>
      <p:sp>
        <p:nvSpPr>
          <p:cNvPr id="25" name="Rounded Rectangle 24"/>
          <p:cNvSpPr/>
          <p:nvPr/>
        </p:nvSpPr>
        <p:spPr>
          <a:xfrm>
            <a:off x="86762" y="307944"/>
            <a:ext cx="8921435" cy="4454556"/>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06068" y="516583"/>
            <a:ext cx="8696611" cy="4524315"/>
          </a:xfrm>
          <a:prstGeom prst="rect">
            <a:avLst/>
          </a:prstGeom>
        </p:spPr>
        <p:txBody>
          <a:bodyPr wrap="square">
            <a:spAutoFit/>
          </a:bodyPr>
          <a:lstStyle/>
          <a:p>
            <a:pPr algn="just"/>
            <a:r>
              <a:rPr lang="en-US" sz="2400" b="1" dirty="0">
                <a:solidFill>
                  <a:srgbClr val="002060"/>
                </a:solidFill>
                <a:latin typeface="+mj-lt"/>
              </a:rPr>
              <a:t>	</a:t>
            </a:r>
            <a:r>
              <a:rPr lang="vi-VN" sz="2400" b="1" dirty="0">
                <a:solidFill>
                  <a:srgbClr val="002060"/>
                </a:solidFill>
                <a:latin typeface="+mj-lt"/>
              </a:rPr>
              <a:t>Khách đến xã Trịnh Tường, huyện Bát Xát, tỉnh Lào Cai  sẽ không khỏi </a:t>
            </a:r>
            <a:r>
              <a:rPr lang="vi-VN" sz="2400" b="1" dirty="0">
                <a:solidFill>
                  <a:srgbClr val="FF0000"/>
                </a:solidFill>
                <a:latin typeface="+mj-lt"/>
              </a:rPr>
              <a:t>ngỡ ngàng </a:t>
            </a:r>
            <a:r>
              <a:rPr lang="vi-VN" sz="2400" b="1" dirty="0">
                <a:solidFill>
                  <a:srgbClr val="002060"/>
                </a:solidFill>
                <a:latin typeface="+mj-lt"/>
              </a:rPr>
              <a:t>thấy một dòng mương </a:t>
            </a:r>
            <a:r>
              <a:rPr lang="vi-VN" sz="2400" b="1" dirty="0">
                <a:solidFill>
                  <a:srgbClr val="FF0000"/>
                </a:solidFill>
                <a:latin typeface="+mj-lt"/>
              </a:rPr>
              <a:t>ngoằn ngoèo vắt ngang</a:t>
            </a:r>
            <a:r>
              <a:rPr lang="vi-VN" sz="2400" b="1" dirty="0">
                <a:solidFill>
                  <a:srgbClr val="002060"/>
                </a:solidFill>
                <a:latin typeface="+mj-lt"/>
              </a:rPr>
              <a:t> những đồi cao. Dân bản gọi dòng mương ấy là </a:t>
            </a:r>
            <a:r>
              <a:rPr lang="vi-VN" sz="2400" b="1" dirty="0">
                <a:solidFill>
                  <a:srgbClr val="FF0000"/>
                </a:solidFill>
                <a:latin typeface="+mj-lt"/>
              </a:rPr>
              <a:t>con nước ông Lìn</a:t>
            </a:r>
            <a:r>
              <a:rPr lang="vi-VN" sz="2400" b="1" dirty="0">
                <a:solidFill>
                  <a:srgbClr val="002060"/>
                </a:solidFill>
                <a:latin typeface="+mj-lt"/>
              </a:rPr>
              <a:t>. Để thay đổi tập quán làm lúa nương, ông Phàn Phù Lìn, người Dao ở thôn Phìn Ngan đã lần mò </a:t>
            </a:r>
            <a:r>
              <a:rPr lang="vi-VN" sz="2400" b="1" dirty="0">
                <a:solidFill>
                  <a:srgbClr val="FF0000"/>
                </a:solidFill>
                <a:latin typeface="+mj-lt"/>
              </a:rPr>
              <a:t>cả tháng </a:t>
            </a:r>
            <a:r>
              <a:rPr lang="vi-VN" sz="2400" b="1" dirty="0">
                <a:solidFill>
                  <a:srgbClr val="002060"/>
                </a:solidFill>
                <a:latin typeface="+mj-lt"/>
              </a:rPr>
              <a:t>trong rừng tìm nguồn nước. Nhưng tìm được nguồn nước rồi, mọi người vẫn </a:t>
            </a:r>
            <a:r>
              <a:rPr lang="vi-VN" sz="2400" b="1" dirty="0">
                <a:solidFill>
                  <a:srgbClr val="FF0000"/>
                </a:solidFill>
                <a:latin typeface="+mj-lt"/>
              </a:rPr>
              <a:t>không tin </a:t>
            </a:r>
            <a:r>
              <a:rPr lang="vi-VN" sz="2400" b="1" dirty="0">
                <a:solidFill>
                  <a:srgbClr val="002060"/>
                </a:solidFill>
                <a:latin typeface="+mj-lt"/>
              </a:rPr>
              <a:t>có thể dẫn nước về. Ông cùng vợ con </a:t>
            </a:r>
            <a:r>
              <a:rPr lang="vi-VN" sz="2400" b="1" dirty="0">
                <a:solidFill>
                  <a:srgbClr val="FF0000"/>
                </a:solidFill>
                <a:latin typeface="+mj-lt"/>
              </a:rPr>
              <a:t>đào suốt một năm trời</a:t>
            </a:r>
            <a:r>
              <a:rPr lang="vi-VN" sz="2400" b="1" dirty="0">
                <a:solidFill>
                  <a:srgbClr val="002060"/>
                </a:solidFill>
                <a:latin typeface="+mj-lt"/>
              </a:rPr>
              <a:t> được gần </a:t>
            </a:r>
            <a:r>
              <a:rPr lang="vi-VN" sz="2400" b="1" dirty="0">
                <a:solidFill>
                  <a:srgbClr val="FF0000"/>
                </a:solidFill>
                <a:latin typeface="+mj-lt"/>
              </a:rPr>
              <a:t>bốn cây số mương xuyên đồi </a:t>
            </a:r>
            <a:r>
              <a:rPr lang="vi-VN" sz="2400" b="1" dirty="0">
                <a:solidFill>
                  <a:srgbClr val="002060"/>
                </a:solidFill>
                <a:latin typeface="+mj-lt"/>
              </a:rPr>
              <a:t>dẫn nước từ rừng già về thôn, trồng một héc ta lúa nước để bà con tin. Rồi ông </a:t>
            </a:r>
            <a:r>
              <a:rPr lang="vi-VN" sz="2400" b="1" dirty="0">
                <a:solidFill>
                  <a:srgbClr val="FF0000"/>
                </a:solidFill>
                <a:latin typeface="+mj-lt"/>
              </a:rPr>
              <a:t>vận động</a:t>
            </a:r>
            <a:r>
              <a:rPr lang="vi-VN" sz="2400" b="1" dirty="0">
                <a:solidFill>
                  <a:srgbClr val="002060"/>
                </a:solidFill>
                <a:latin typeface="+mj-lt"/>
              </a:rPr>
              <a:t> mọi người cùng </a:t>
            </a:r>
            <a:r>
              <a:rPr lang="vi-VN" sz="2400" b="1" dirty="0">
                <a:solidFill>
                  <a:srgbClr val="FF0000"/>
                </a:solidFill>
                <a:latin typeface="+mj-lt"/>
              </a:rPr>
              <a:t>mở rộ</a:t>
            </a:r>
            <a:r>
              <a:rPr lang="vi-VN" sz="2400" b="1" dirty="0">
                <a:solidFill>
                  <a:srgbClr val="002060"/>
                </a:solidFill>
                <a:latin typeface="+mj-lt"/>
              </a:rPr>
              <a:t>ng con mương, </a:t>
            </a:r>
            <a:r>
              <a:rPr lang="vi-VN" sz="2400" b="1" dirty="0">
                <a:solidFill>
                  <a:srgbClr val="FF0000"/>
                </a:solidFill>
                <a:latin typeface="+mj-lt"/>
              </a:rPr>
              <a:t>vỡ thêm </a:t>
            </a:r>
            <a:r>
              <a:rPr lang="vi-VN" sz="2400" b="1" dirty="0">
                <a:solidFill>
                  <a:srgbClr val="002060"/>
                </a:solidFill>
                <a:latin typeface="+mj-lt"/>
              </a:rPr>
              <a:t>đất hoang trồng lúa.</a:t>
            </a:r>
          </a:p>
          <a:p>
            <a:pPr algn="just"/>
            <a:r>
              <a:rPr lang="vi-VN" sz="2400" b="1" dirty="0">
                <a:solidFill>
                  <a:srgbClr val="002060"/>
                </a:solidFill>
                <a:latin typeface="+mj-lt"/>
              </a:rPr>
              <a:t>     </a:t>
            </a:r>
          </a:p>
        </p:txBody>
      </p:sp>
    </p:spTree>
    <p:extLst>
      <p:ext uri="{BB962C8B-B14F-4D97-AF65-F5344CB8AC3E}">
        <p14:creationId xmlns:p14="http://schemas.microsoft.com/office/powerpoint/2010/main" val="1410282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22"/>
            <a:ext cx="9144000" cy="5031055"/>
          </a:xfrm>
          <a:prstGeom prst="rect">
            <a:avLst/>
          </a:prstGeom>
        </p:spPr>
      </p:pic>
      <p:sp>
        <p:nvSpPr>
          <p:cNvPr id="20" name="文本框 19">
            <a:extLst>
              <a:ext uri="{FF2B5EF4-FFF2-40B4-BE49-F238E27FC236}">
                <a16:creationId xmlns:a16="http://schemas.microsoft.com/office/drawing/2014/main" id="{7DA4816B-E3DF-40AF-8373-0850E556F365}"/>
              </a:ext>
            </a:extLst>
          </p:cNvPr>
          <p:cNvSpPr txBox="1"/>
          <p:nvPr/>
        </p:nvSpPr>
        <p:spPr>
          <a:xfrm>
            <a:off x="959278" y="2558481"/>
            <a:ext cx="4577922" cy="1546577"/>
          </a:xfrm>
          <a:prstGeom prst="rect">
            <a:avLst/>
          </a:prstGeom>
          <a:noFill/>
        </p:spPr>
        <p:txBody>
          <a:bodyPr wrap="square" lIns="68580" tIns="34290" rIns="68580" bIns="34290" rtlCol="0">
            <a:spAutoFit/>
          </a:bodyPr>
          <a:lstStyle/>
          <a:p>
            <a:pPr algn="ct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Tường</a:t>
            </a:r>
            <a:r>
              <a:rPr lang="en-US" sz="3200" dirty="0">
                <a:latin typeface="Times New Roman" panose="02020603050405020304" pitchFamily="18" charset="0"/>
                <a:cs typeface="Times New Roman" panose="02020603050405020304" pitchFamily="18" charset="0"/>
              </a:rPr>
              <a:t>”</a:t>
            </a:r>
          </a:p>
        </p:txBody>
      </p:sp>
      <p:sp>
        <p:nvSpPr>
          <p:cNvPr id="2" name="Rectangle 1"/>
          <p:cNvSpPr/>
          <p:nvPr/>
        </p:nvSpPr>
        <p:spPr>
          <a:xfrm>
            <a:off x="508857" y="425007"/>
            <a:ext cx="7174643" cy="1915909"/>
          </a:xfrm>
          <a:prstGeom prst="rect">
            <a:avLst/>
          </a:prstGeom>
        </p:spPr>
        <p:txBody>
          <a:bodyPr wrap="square" lIns="68580" tIns="34290" rIns="68580" bIns="34290">
            <a:spAutoFit/>
          </a:bodyPr>
          <a:lstStyle/>
          <a:p>
            <a:r>
              <a:rPr lang="en-GB" sz="4000" b="1"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Giọng</a:t>
            </a:r>
            <a:r>
              <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a:t>
            </a:r>
            <a:endPar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làng</a:t>
            </a:r>
            <a:endPar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thanh</a:t>
            </a:r>
            <a:r>
              <a:rPr lang="en-GB" sz="4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838" y="1066189"/>
            <a:ext cx="3006110" cy="3734152"/>
          </a:xfrm>
          <a:prstGeom prst="rect">
            <a:avLst/>
          </a:prstGeom>
        </p:spPr>
      </p:pic>
    </p:spTree>
    <p:extLst>
      <p:ext uri="{BB962C8B-B14F-4D97-AF65-F5344CB8AC3E}">
        <p14:creationId xmlns:p14="http://schemas.microsoft.com/office/powerpoint/2010/main" val="342967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sp>
        <p:nvSpPr>
          <p:cNvPr id="19" name="文本框 17">
            <a:extLst>
              <a:ext uri="{FF2B5EF4-FFF2-40B4-BE49-F238E27FC236}">
                <a16:creationId xmlns:a16="http://schemas.microsoft.com/office/drawing/2014/main" id="{2CCDCAEF-F371-426F-B5CD-3ECD7D2E5B1F}"/>
              </a:ext>
            </a:extLst>
          </p:cNvPr>
          <p:cNvSpPr txBox="1"/>
          <p:nvPr/>
        </p:nvSpPr>
        <p:spPr>
          <a:xfrm>
            <a:off x="1527565" y="1460280"/>
            <a:ext cx="5841610" cy="2839239"/>
          </a:xfrm>
          <a:prstGeom prst="rect">
            <a:avLst/>
          </a:prstGeom>
          <a:noFill/>
        </p:spPr>
        <p:txBody>
          <a:bodyPr wrap="square" lIns="68580" tIns="34290" rIns="68580" bIns="34290" rtlCol="0">
            <a:spAutoFit/>
          </a:bodyPr>
          <a:lstStyle/>
          <a:p>
            <a:pPr algn="just"/>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ngợi</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ông</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Lìn</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dám</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quán</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canh</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bảo</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vệ</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20" name="Rectangle 19"/>
          <p:cNvSpPr/>
          <p:nvPr/>
        </p:nvSpPr>
        <p:spPr>
          <a:xfrm>
            <a:off x="3508068" y="598284"/>
            <a:ext cx="2203758" cy="700192"/>
          </a:xfrm>
          <a:prstGeom prst="rect">
            <a:avLst/>
          </a:prstGeom>
        </p:spPr>
        <p:txBody>
          <a:bodyPr wrap="square" lIns="68580" tIns="34290" rIns="68580" bIns="34290">
            <a:spAutoFit/>
          </a:bodyPr>
          <a:lstStyle/>
          <a:p>
            <a:r>
              <a:rPr lang="en-GB" altLang="en-US" sz="41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Củng</a:t>
            </a:r>
            <a:r>
              <a:rPr lang="en-GB" altLang="en-US" sz="41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1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cố</a:t>
            </a:r>
            <a:r>
              <a:rPr lang="en-GB" altLang="en-US" sz="41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4100" dirty="0"/>
          </a:p>
        </p:txBody>
      </p:sp>
      <p:pic>
        <p:nvPicPr>
          <p:cNvPr id="10"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0883"/>
            <a:ext cx="9144001" cy="2150862"/>
          </a:xfrm>
          <a:prstGeom prst="rect">
            <a:avLst/>
          </a:prstGeom>
        </p:spPr>
      </p:pic>
    </p:spTree>
    <p:extLst>
      <p:ext uri="{BB962C8B-B14F-4D97-AF65-F5344CB8AC3E}">
        <p14:creationId xmlns:p14="http://schemas.microsoft.com/office/powerpoint/2010/main" val="3317922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75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75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133896" y="-177034"/>
            <a:ext cx="9522777" cy="5145470"/>
          </a:xfrm>
          <a:prstGeom prst="rect">
            <a:avLst/>
          </a:prstGeom>
        </p:spPr>
      </p:pic>
      <p:sp>
        <p:nvSpPr>
          <p:cNvPr id="13" name="PA_文本框 12">
            <a:extLst>
              <a:ext uri="{FF2B5EF4-FFF2-40B4-BE49-F238E27FC236}">
                <a16:creationId xmlns:a16="http://schemas.microsoft.com/office/drawing/2014/main" id="{328677EE-2547-4A0B-8E14-AE84E7AFE50C}"/>
              </a:ext>
            </a:extLst>
          </p:cNvPr>
          <p:cNvSpPr txBox="1"/>
          <p:nvPr>
            <p:custDataLst>
              <p:tags r:id="rId1"/>
            </p:custDataLst>
          </p:nvPr>
        </p:nvSpPr>
        <p:spPr>
          <a:xfrm>
            <a:off x="1553887" y="1413650"/>
            <a:ext cx="6782906" cy="1200329"/>
          </a:xfrm>
          <a:prstGeom prst="rect">
            <a:avLst/>
          </a:prstGeom>
          <a:noFill/>
        </p:spPr>
        <p:txBody>
          <a:bodyPr wrap="square" rtlCol="0">
            <a:spAutoFit/>
          </a:bodyPr>
          <a:lstStyle/>
          <a:p>
            <a:pPr algn="ctr"/>
            <a:r>
              <a:rPr lang="en-US" altLang="zh-CN" sz="7200" dirty="0">
                <a:ln>
                  <a:solidFill>
                    <a:schemeClr val="bg1"/>
                  </a:solidFill>
                </a:ln>
                <a:solidFill>
                  <a:srgbClr val="343942"/>
                </a:solidFill>
                <a:latin typeface="Times New Roman" panose="02020603050405020304" pitchFamily="18" charset="0"/>
                <a:ea typeface="字魂36号-正文宋楷" panose="02000000000000000000" pitchFamily="2" charset="-122"/>
                <a:cs typeface="Times New Roman" panose="02020603050405020304" pitchFamily="18" charset="0"/>
              </a:rPr>
              <a:t>Thank you!</a:t>
            </a:r>
            <a:endParaRPr lang="zh-CN" altLang="en-US" sz="7200" dirty="0">
              <a:ln>
                <a:solidFill>
                  <a:schemeClr val="bg1"/>
                </a:solidFill>
              </a:ln>
              <a:solidFill>
                <a:srgbClr val="34394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3584363" y="3110205"/>
            <a:ext cx="1975275" cy="1975275"/>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7"/>
          <a:stretch>
            <a:fillRect/>
          </a:stretch>
        </p:blipFill>
        <p:spPr>
          <a:xfrm>
            <a:off x="4792839" y="644046"/>
            <a:ext cx="1028687" cy="384142"/>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8"/>
          <a:stretch>
            <a:fillRect/>
          </a:stretch>
        </p:blipFill>
        <p:spPr>
          <a:xfrm rot="21056238">
            <a:off x="8230717" y="405838"/>
            <a:ext cx="1827360" cy="75048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5540" y="148745"/>
            <a:ext cx="1133475" cy="4953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6117">
            <a:off x="-1027346" y="622108"/>
            <a:ext cx="2447925" cy="1019175"/>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3"/>
          <a:stretch>
            <a:fillRect/>
          </a:stretch>
        </p:blipFill>
        <p:spPr>
          <a:xfrm rot="759396">
            <a:off x="429693" y="1749029"/>
            <a:ext cx="1079290" cy="529573"/>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4"/>
          <a:stretch>
            <a:fillRect/>
          </a:stretch>
        </p:blipFill>
        <p:spPr>
          <a:xfrm>
            <a:off x="-1420888" y="2713711"/>
            <a:ext cx="11985775" cy="3816427"/>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5"/>
          <a:stretch>
            <a:fillRect/>
          </a:stretch>
        </p:blipFill>
        <p:spPr>
          <a:xfrm>
            <a:off x="-58313" y="2113688"/>
            <a:ext cx="9260627" cy="4291956"/>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16230" y="4433394"/>
            <a:ext cx="9376461" cy="1536325"/>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6"/>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7"/>
            <a:stretch>
              <a:fillRect/>
            </a:stretch>
          </p:blipFill>
          <p:spPr>
            <a:xfrm>
              <a:off x="-116230" y="4433394"/>
              <a:ext cx="9376461" cy="1536325"/>
            </a:xfrm>
            <a:prstGeom prst="rect">
              <a:avLst/>
            </a:prstGeom>
          </p:spPr>
        </p:pic>
      </p:grpSp>
    </p:spTree>
    <p:extLst>
      <p:ext uri="{BB962C8B-B14F-4D97-AF65-F5344CB8AC3E}">
        <p14:creationId xmlns:p14="http://schemas.microsoft.com/office/powerpoint/2010/main" val="1950955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iterate type="lt">
                                    <p:tmPct val="10000"/>
                                  </p:iterate>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9">
            <a:extLst>
              <a:ext uri="{FF2B5EF4-FFF2-40B4-BE49-F238E27FC236}">
                <a16:creationId xmlns:a16="http://schemas.microsoft.com/office/drawing/2014/main" id="{4288C8DE-86BF-47DA-8AAD-483A3A21258F}"/>
              </a:ext>
            </a:extLst>
          </p:cNvPr>
          <p:cNvPicPr>
            <a:picLocks noChangeAspect="1"/>
          </p:cNvPicPr>
          <p:nvPr/>
        </p:nvPicPr>
        <p:blipFill>
          <a:blip r:embed="rId6"/>
          <a:stretch>
            <a:fillRect/>
          </a:stretch>
        </p:blipFill>
        <p:spPr>
          <a:xfrm>
            <a:off x="-79956" y="3641167"/>
            <a:ext cx="9376461" cy="1536325"/>
          </a:xfrm>
          <a:prstGeom prst="rect">
            <a:avLst/>
          </a:prstGeom>
        </p:spPr>
      </p:pic>
      <p:pic>
        <p:nvPicPr>
          <p:cNvPr id="1027" name="Picture 3">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246" r="100000">
                        <a14:backgroundMark x1="6634" y1="61653" x2="1720" y2="92231"/>
                      </a14:backgroundRemoval>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2678929" y="906215"/>
            <a:ext cx="3600647" cy="423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90551" y="1595942"/>
            <a:ext cx="2247899" cy="264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hlinkClick r:id="rId12"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519505" y="1372419"/>
            <a:ext cx="2002267" cy="235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hlinkClick r:id="rId13"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9408" y="1372418"/>
            <a:ext cx="3069714" cy="3612153"/>
          </a:xfrm>
          <a:prstGeom prst="rect">
            <a:avLst/>
          </a:prstGeom>
        </p:spPr>
      </p:pic>
      <p:grpSp>
        <p:nvGrpSpPr>
          <p:cNvPr id="3" name="Group 2"/>
          <p:cNvGrpSpPr/>
          <p:nvPr/>
        </p:nvGrpSpPr>
        <p:grpSpPr>
          <a:xfrm>
            <a:off x="2397349" y="-43352"/>
            <a:ext cx="4729139" cy="1415771"/>
            <a:chOff x="3196465" y="-57802"/>
            <a:chExt cx="6305519" cy="1887695"/>
          </a:xfrm>
        </p:grpSpPr>
        <p:pic>
          <p:nvPicPr>
            <p:cNvPr id="32"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96465" y="0"/>
              <a:ext cx="6305519" cy="1752600"/>
            </a:xfrm>
            <a:prstGeom prst="rect">
              <a:avLst/>
            </a:prstGeom>
          </p:spPr>
        </p:pic>
        <p:sp>
          <p:nvSpPr>
            <p:cNvPr id="2" name="Rectangle 1"/>
            <p:cNvSpPr/>
            <p:nvPr/>
          </p:nvSpPr>
          <p:spPr>
            <a:xfrm>
              <a:off x="4003509" y="-57802"/>
              <a:ext cx="4527736" cy="1887695"/>
            </a:xfrm>
            <a:prstGeom prst="rect">
              <a:avLst/>
            </a:prstGeom>
            <a:noFill/>
          </p:spPr>
          <p:txBody>
            <a:bodyPr wrap="none" lIns="91440" tIns="45720" rIns="91440" bIns="45720">
              <a:spAutoFit/>
            </a:bodyPr>
            <a:lstStyle/>
            <a:p>
              <a:pPr algn="ctr"/>
              <a:r>
                <a:rPr lang="en-US" sz="86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Người</a:t>
              </a:r>
              <a:r>
                <a:rPr lang="en-US" sz="86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86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bí</a:t>
              </a:r>
              <a:r>
                <a:rPr lang="en-US" sz="86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86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ẩn</a:t>
              </a:r>
              <a:endParaRPr lang="en-US" sz="86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endParaRPr>
            </a:p>
          </p:txBody>
        </p:sp>
      </p:grpSp>
      <p:pic>
        <p:nvPicPr>
          <p:cNvPr id="29" name="图片 28">
            <a:extLst>
              <a:ext uri="{FF2B5EF4-FFF2-40B4-BE49-F238E27FC236}">
                <a16:creationId xmlns:a16="http://schemas.microsoft.com/office/drawing/2014/main" id="{3CBA2A30-6456-49E5-8147-11D92609E08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32462" b="76623"/>
          <a:stretch/>
        </p:blipFill>
        <p:spPr>
          <a:xfrm flipH="1">
            <a:off x="6013311" y="-4569"/>
            <a:ext cx="3130690" cy="1625551"/>
          </a:xfrm>
          <a:prstGeom prst="rect">
            <a:avLst/>
          </a:prstGeom>
        </p:spPr>
      </p:pic>
      <p:pic>
        <p:nvPicPr>
          <p:cNvPr id="9" name="图片 8">
            <a:extLst>
              <a:ext uri="{FF2B5EF4-FFF2-40B4-BE49-F238E27FC236}">
                <a16:creationId xmlns:a16="http://schemas.microsoft.com/office/drawing/2014/main" id="{6808F491-9CC3-4108-B675-BD9CAAFE1D3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6" name="图片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699" y="3018039"/>
            <a:ext cx="9144001" cy="2150862"/>
          </a:xfrm>
          <a:prstGeom prst="rect">
            <a:avLst/>
          </a:prstGeom>
        </p:spPr>
      </p:pic>
      <p:pic>
        <p:nvPicPr>
          <p:cNvPr id="34"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09450" y="4303820"/>
            <a:ext cx="934550" cy="960977"/>
          </a:xfrm>
          <a:prstGeom prst="rect">
            <a:avLst/>
          </a:prstGeom>
        </p:spPr>
      </p:pic>
    </p:spTree>
    <p:extLst>
      <p:ext uri="{BB962C8B-B14F-4D97-AF65-F5344CB8AC3E}">
        <p14:creationId xmlns:p14="http://schemas.microsoft.com/office/powerpoint/2010/main" val="14237182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subTnLst>
                                    <p:audio>
                                      <p:cMediaNode>
                                        <p:cTn display="0" masterRel="sameClick">
                                          <p:stCondLst>
                                            <p:cond evt="begin" delay="0">
                                              <p:tn val="20"/>
                                            </p:cond>
                                          </p:stCondLst>
                                          <p:endCondLst>
                                            <p:cond evt="onStopAudio" delay="0">
                                              <p:tgtEl>
                                                <p:sldTgt/>
                                              </p:tgtEl>
                                            </p:cond>
                                          </p:endCondLst>
                                        </p:cTn>
                                        <p:tgtEl>
                                          <p:sndTgt r:embed="rId3" name="voltage.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750"/>
                                        <p:tgtEl>
                                          <p:spTgt spid="28"/>
                                        </p:tgtEl>
                                      </p:cBhvr>
                                    </p:animEffect>
                                  </p:childTnLst>
                                </p:cTn>
                              </p:par>
                              <p:par>
                                <p:cTn id="30" presetID="6" presetClass="entr" presetSubtype="16"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750"/>
                                        <p:tgtEl>
                                          <p:spTgt spid="31"/>
                                        </p:tgtEl>
                                      </p:cBhvr>
                                    </p:animEffect>
                                  </p:childTnLst>
                                </p:cTn>
                              </p:par>
                              <p:par>
                                <p:cTn id="33" presetID="6" presetClass="entr" presetSubtype="16"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circle(in)">
                                      <p:cBhvr>
                                        <p:cTn id="35"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31"/>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45" presetClass="entr" presetSubtype="0" fill="hold" nodeType="clickEffect">
                                  <p:stCondLst>
                                    <p:cond delay="0"/>
                                  </p:stCondLst>
                                  <p:childTnLst>
                                    <p:set>
                                      <p:cBhvr>
                                        <p:cTn id="58" dur="1" fill="hold">
                                          <p:stCondLst>
                                            <p:cond delay="0"/>
                                          </p:stCondLst>
                                        </p:cTn>
                                        <p:tgtEl>
                                          <p:spTgt spid="1027"/>
                                        </p:tgtEl>
                                        <p:attrNameLst>
                                          <p:attrName>style.visibility</p:attrName>
                                        </p:attrNameLst>
                                      </p:cBhvr>
                                      <p:to>
                                        <p:strVal val="visible"/>
                                      </p:to>
                                    </p:set>
                                    <p:animEffect transition="in" filter="fade">
                                      <p:cBhvr>
                                        <p:cTn id="59" dur="2000"/>
                                        <p:tgtEl>
                                          <p:spTgt spid="1027"/>
                                        </p:tgtEl>
                                      </p:cBhvr>
                                    </p:animEffect>
                                    <p:anim calcmode="lin" valueType="num">
                                      <p:cBhvr>
                                        <p:cTn id="60" dur="2000" fill="hold"/>
                                        <p:tgtEl>
                                          <p:spTgt spid="1027"/>
                                        </p:tgtEl>
                                        <p:attrNameLst>
                                          <p:attrName>ppt_w</p:attrName>
                                        </p:attrNameLst>
                                      </p:cBhvr>
                                      <p:tavLst>
                                        <p:tav tm="0" fmla="#ppt_w*sin(2.5*pi*$)">
                                          <p:val>
                                            <p:fltVal val="0"/>
                                          </p:val>
                                        </p:tav>
                                        <p:tav tm="100000">
                                          <p:val>
                                            <p:fltVal val="1"/>
                                          </p:val>
                                        </p:tav>
                                      </p:tavLst>
                                    </p:anim>
                                    <p:anim calcmode="lin" valueType="num">
                                      <p:cBhvr>
                                        <p:cTn id="61" dur="2000" fill="hold"/>
                                        <p:tgtEl>
                                          <p:spTgt spid="10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5">
            <a:extLst>
              <a:ext uri="{FF2B5EF4-FFF2-40B4-BE49-F238E27FC236}">
                <a16:creationId xmlns:a16="http://schemas.microsoft.com/office/drawing/2014/main"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3"/>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4"/>
            <a:stretch>
              <a:fillRect/>
            </a:stretch>
          </p:blipFill>
          <p:spPr>
            <a:xfrm>
              <a:off x="-116231" y="3607057"/>
              <a:ext cx="9376461" cy="1536325"/>
            </a:xfrm>
            <a:prstGeom prst="rect">
              <a:avLst/>
            </a:prstGeom>
          </p:spPr>
        </p:pic>
      </p:gr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pic>
        <p:nvPicPr>
          <p:cNvPr id="19" name="Picture 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9180" y="4019550"/>
            <a:ext cx="1000980" cy="1000980"/>
          </a:xfrm>
          <a:prstGeom prst="rect">
            <a:avLst/>
          </a:prstGeom>
        </p:spPr>
      </p:pic>
      <p:sp>
        <p:nvSpPr>
          <p:cNvPr id="2" name="Rectangle 1"/>
          <p:cNvSpPr/>
          <p:nvPr/>
        </p:nvSpPr>
        <p:spPr>
          <a:xfrm>
            <a:off x="3347863" y="1407592"/>
            <a:ext cx="5330895" cy="1815882"/>
          </a:xfrm>
          <a:prstGeom prst="rect">
            <a:avLst/>
          </a:prstGeom>
        </p:spPr>
        <p:txBody>
          <a:bodyPr wrap="square">
            <a:spAutoFit/>
          </a:bodyPr>
          <a:lstStyle/>
          <a:p>
            <a:pPr algn="just"/>
            <a:r>
              <a:rPr lang="vi-VN" sz="2800" dirty="0">
                <a:effectLst>
                  <a:outerShdw blurRad="38100" dist="19050" dir="2700000" algn="tl" rotWithShape="0">
                    <a:schemeClr val="dk1">
                      <a:alpha val="40000"/>
                    </a:schemeClr>
                  </a:outerShdw>
                </a:effectLst>
                <a:latin typeface="Times New Roman" panose="02020603050405020304" pitchFamily="18" charset="0"/>
              </a:rPr>
              <a:t>Em hãy đọc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đoạn</a:t>
            </a:r>
            <a:r>
              <a:rPr lang="en-US" sz="2800" dirty="0">
                <a:effectLst>
                  <a:outerShdw blurRad="38100" dist="19050" dir="2700000" algn="tl" rotWithShape="0">
                    <a:schemeClr val="dk1">
                      <a:alpha val="40000"/>
                    </a:schemeClr>
                  </a:outerShdw>
                </a:effectLst>
                <a:latin typeface="Times New Roman" panose="02020603050405020304" pitchFamily="18" charset="0"/>
              </a:rPr>
              <a:t> 1</a:t>
            </a:r>
            <a:r>
              <a:rPr lang="vi-VN" sz="2800" dirty="0">
                <a:effectLst>
                  <a:outerShdw blurRad="38100" dist="19050" dir="2700000" algn="tl" rotWithShape="0">
                    <a:schemeClr val="dk1">
                      <a:alpha val="40000"/>
                    </a:schemeClr>
                  </a:outerShdw>
                </a:effectLst>
                <a:latin typeface="Times New Roman" panose="02020603050405020304" pitchFamily="18" charset="0"/>
              </a:rPr>
              <a:t> bài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Thầy</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cúng</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đi</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bệnh</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viện</a:t>
            </a:r>
            <a:r>
              <a:rPr lang="vi-VN" sz="2800" dirty="0">
                <a:effectLst>
                  <a:outerShdw blurRad="38100" dist="19050" dir="2700000" algn="tl" rotWithShape="0">
                    <a:schemeClr val="dk1">
                      <a:alpha val="40000"/>
                    </a:schemeClr>
                  </a:outerShdw>
                </a:effectLst>
                <a:latin typeface="Times New Roman" panose="02020603050405020304" pitchFamily="18" charset="0"/>
              </a:rPr>
              <a:t> đoạn từ </a:t>
            </a:r>
            <a:r>
              <a:rPr lang="en-US" sz="2800" dirty="0" err="1">
                <a:effectLst>
                  <a:outerShdw blurRad="38100" dist="19050" dir="2700000" algn="tl" rotWithShape="0">
                    <a:schemeClr val="dk1">
                      <a:alpha val="40000"/>
                    </a:schemeClr>
                  </a:outerShdw>
                </a:effectLst>
                <a:latin typeface="Times New Roman" panose="02020603050405020304" pitchFamily="18" charset="0"/>
              </a:rPr>
              <a:t>đầu</a:t>
            </a:r>
            <a:r>
              <a:rPr lang="vi-VN" sz="2800" dirty="0">
                <a:effectLst>
                  <a:outerShdw blurRad="38100" dist="19050" dir="2700000" algn="tl" rotWithShape="0">
                    <a:schemeClr val="dk1">
                      <a:alpha val="40000"/>
                    </a:schemeClr>
                  </a:outerShdw>
                </a:effectLst>
                <a:latin typeface="Times New Roman" panose="02020603050405020304" pitchFamily="18" charset="0"/>
              </a:rPr>
              <a:t> … </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en-US" sz="2800" dirty="0" err="1">
                <a:effectLst>
                  <a:outerShdw blurRad="38100" dist="19050" dir="2700000" algn="tl" rotWithShape="0">
                    <a:schemeClr val="dk1">
                      <a:alpha val="40000"/>
                    </a:schemeClr>
                  </a:outerShdw>
                </a:effectLst>
                <a:latin typeface="Times New Roman" panose="02020603050405020304" pitchFamily="18" charset="0"/>
              </a:rPr>
              <a:t>học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nghề</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cúng</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bái</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vi-VN" sz="2800" dirty="0">
                <a:effectLst>
                  <a:outerShdw blurRad="38100" dist="19050" dir="2700000" algn="tl" rotWithShape="0">
                    <a:schemeClr val="dk1">
                      <a:alpha val="40000"/>
                    </a:schemeClr>
                  </a:outerShdw>
                </a:effectLst>
                <a:latin typeface="Times New Roman" panose="02020603050405020304" pitchFamily="18" charset="0"/>
              </a:rPr>
              <a:t>” và cho biết </a:t>
            </a:r>
            <a:r>
              <a:rPr lang="en-US" sz="2800" dirty="0" err="1">
                <a:effectLst>
                  <a:outerShdw blurRad="38100" dist="19050" dir="2700000" algn="tl" rotWithShape="0">
                    <a:schemeClr val="dk1">
                      <a:alpha val="40000"/>
                    </a:schemeClr>
                  </a:outerShdw>
                </a:effectLst>
                <a:latin typeface="Times New Roman" panose="02020603050405020304" pitchFamily="18" charset="0"/>
              </a:rPr>
              <a:t>cụ</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Ún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làm</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nghề</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gì</a:t>
            </a:r>
            <a:r>
              <a:rPr lang="en-US" sz="2800" dirty="0">
                <a:effectLst>
                  <a:outerShdw blurRad="38100" dist="19050" dir="2700000" algn="tl" rotWithShape="0">
                    <a:schemeClr val="dk1">
                      <a:alpha val="40000"/>
                    </a:schemeClr>
                  </a:outerShdw>
                </a:effectLst>
                <a:latin typeface="Times New Roman" panose="02020603050405020304" pitchFamily="18" charset="0"/>
              </a:rPr>
              <a:t>?</a:t>
            </a:r>
            <a:endParaRPr lang="vi-VN" sz="2800" dirty="0">
              <a:effectLst>
                <a:outerShdw blurRad="38100" dist="19050" dir="2700000" algn="tl" rotWithShape="0">
                  <a:schemeClr val="dk1">
                    <a:alpha val="40000"/>
                  </a:schemeClr>
                </a:outerShdw>
              </a:effectLst>
              <a:latin typeface="Times New Roman" panose="02020603050405020304" pitchFamily="18" charset="0"/>
            </a:endParaRPr>
          </a:p>
        </p:txBody>
      </p:sp>
    </p:spTree>
    <p:extLst>
      <p:ext uri="{BB962C8B-B14F-4D97-AF65-F5344CB8AC3E}">
        <p14:creationId xmlns:p14="http://schemas.microsoft.com/office/powerpoint/2010/main" val="17840742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5">
            <a:extLst>
              <a:ext uri="{FF2B5EF4-FFF2-40B4-BE49-F238E27FC236}">
                <a16:creationId xmlns:a16="http://schemas.microsoft.com/office/drawing/2014/main"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2"/>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3"/>
            <a:stretch>
              <a:fillRect/>
            </a:stretch>
          </p:blipFill>
          <p:spPr>
            <a:xfrm>
              <a:off x="-116231" y="3607057"/>
              <a:ext cx="9376461" cy="1536325"/>
            </a:xfrm>
            <a:prstGeom prst="rect">
              <a:avLst/>
            </a:prstGeom>
          </p:spPr>
        </p:pic>
      </p:gr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pic>
        <p:nvPicPr>
          <p:cNvPr id="19"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180" y="4019550"/>
            <a:ext cx="1000980" cy="1000980"/>
          </a:xfrm>
          <a:prstGeom prst="rect">
            <a:avLst/>
          </a:prstGeom>
        </p:spPr>
      </p:pic>
      <p:sp>
        <p:nvSpPr>
          <p:cNvPr id="2" name="Rectangle 1"/>
          <p:cNvSpPr/>
          <p:nvPr/>
        </p:nvSpPr>
        <p:spPr>
          <a:xfrm>
            <a:off x="3415183" y="1292051"/>
            <a:ext cx="5220817" cy="2246769"/>
          </a:xfrm>
          <a:prstGeom prst="rect">
            <a:avLst/>
          </a:prstGeom>
        </p:spPr>
        <p:txBody>
          <a:bodyPr wrap="square">
            <a:spAutoFit/>
          </a:bodyPr>
          <a:lstStyle/>
          <a:p>
            <a:pPr algn="just"/>
            <a:r>
              <a:rPr lang="vi-VN" sz="2800" dirty="0">
                <a:effectLst>
                  <a:outerShdw blurRad="38100" dist="19050" dir="2700000" algn="tl" rotWithShape="0">
                    <a:schemeClr val="dk1">
                      <a:alpha val="40000"/>
                    </a:schemeClr>
                  </a:outerShdw>
                </a:effectLst>
                <a:latin typeface="Times New Roman" panose="02020603050405020304" pitchFamily="18" charset="0"/>
              </a:rPr>
              <a:t>Em hãy đọc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đoạn</a:t>
            </a:r>
            <a:r>
              <a:rPr lang="en-US" sz="2800" dirty="0">
                <a:effectLst>
                  <a:outerShdw blurRad="38100" dist="19050" dir="2700000" algn="tl" rotWithShape="0">
                    <a:schemeClr val="dk1">
                      <a:alpha val="40000"/>
                    </a:schemeClr>
                  </a:outerShdw>
                </a:effectLst>
                <a:latin typeface="Times New Roman" panose="02020603050405020304" pitchFamily="18" charset="0"/>
              </a:rPr>
              <a:t> 4</a:t>
            </a:r>
            <a:r>
              <a:rPr lang="vi-VN" sz="2800" dirty="0">
                <a:effectLst>
                  <a:outerShdw blurRad="38100" dist="19050" dir="2700000" algn="tl" rotWithShape="0">
                    <a:schemeClr val="dk1">
                      <a:alpha val="40000"/>
                    </a:schemeClr>
                  </a:outerShdw>
                </a:effectLst>
                <a:latin typeface="Times New Roman" panose="02020603050405020304" pitchFamily="18" charset="0"/>
              </a:rPr>
              <a:t> bài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Thầy</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cúng</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đi</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bệnh</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viện</a:t>
            </a:r>
            <a:r>
              <a:rPr lang="vi-VN" sz="2800" dirty="0">
                <a:effectLst>
                  <a:outerShdw blurRad="38100" dist="19050" dir="2700000" algn="tl" rotWithShape="0">
                    <a:schemeClr val="dk1">
                      <a:alpha val="40000"/>
                    </a:schemeClr>
                  </a:outerShdw>
                </a:effectLst>
                <a:latin typeface="Times New Roman" panose="02020603050405020304" pitchFamily="18" charset="0"/>
              </a:rPr>
              <a:t> đoạn từ </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en-US" sz="2800" dirty="0" err="1">
                <a:effectLst>
                  <a:outerShdw blurRad="38100" dist="19050" dir="2700000" algn="tl" rotWithShape="0">
                    <a:schemeClr val="dk1">
                      <a:alpha val="40000"/>
                    </a:schemeClr>
                  </a:outerShdw>
                </a:effectLst>
                <a:latin typeface="Times New Roman" panose="02020603050405020304" pitchFamily="18" charset="0"/>
              </a:rPr>
              <a:t>Bác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sĩ</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bảo</a:t>
            </a:r>
            <a:r>
              <a:rPr lang="vi-VN"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không</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lui</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vi-VN" sz="2800" dirty="0">
                <a:effectLst>
                  <a:outerShdw blurRad="38100" dist="19050" dir="2700000" algn="tl" rotWithShape="0">
                    <a:schemeClr val="dk1">
                      <a:alpha val="40000"/>
                    </a:schemeClr>
                  </a:outerShdw>
                </a:effectLst>
                <a:latin typeface="Times New Roman" panose="02020603050405020304" pitchFamily="18" charset="0"/>
              </a:rPr>
              <a:t>” và cho biết </a:t>
            </a:r>
            <a:r>
              <a:rPr lang="en-US" sz="2800" dirty="0" err="1">
                <a:effectLst>
                  <a:outerShdw blurRad="38100" dist="19050" dir="2700000" algn="tl" rotWithShape="0">
                    <a:schemeClr val="dk1">
                      <a:alpha val="40000"/>
                    </a:schemeClr>
                  </a:outerShdw>
                </a:effectLst>
                <a:latin typeface="Times New Roman" panose="02020603050405020304" pitchFamily="18" charset="0"/>
              </a:rPr>
              <a:t>vì</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sao</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bị</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sỏi</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thận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mà</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cụ</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Ún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không</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chịu</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mổ</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trốn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bệnh</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viện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về</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nhà</a:t>
            </a:r>
            <a:r>
              <a:rPr lang="en-US" sz="2800" dirty="0">
                <a:effectLst>
                  <a:outerShdw blurRad="38100" dist="19050" dir="2700000" algn="tl" rotWithShape="0">
                    <a:schemeClr val="dk1">
                      <a:alpha val="40000"/>
                    </a:schemeClr>
                  </a:outerShdw>
                </a:effectLst>
                <a:latin typeface="Times New Roman" panose="02020603050405020304" pitchFamily="18" charset="0"/>
              </a:rPr>
              <a:t>?</a:t>
            </a:r>
            <a:endParaRPr lang="vi-VN" sz="2800" dirty="0">
              <a:effectLst>
                <a:outerShdw blurRad="38100" dist="19050" dir="2700000" algn="tl" rotWithShape="0">
                  <a:schemeClr val="dk1">
                    <a:alpha val="40000"/>
                  </a:schemeClr>
                </a:outerShdw>
              </a:effectLst>
              <a:latin typeface="Times New Roman" panose="02020603050405020304" pitchFamily="18" charset="0"/>
            </a:endParaRPr>
          </a:p>
        </p:txBody>
      </p:sp>
    </p:spTree>
    <p:extLst>
      <p:ext uri="{BB962C8B-B14F-4D97-AF65-F5344CB8AC3E}">
        <p14:creationId xmlns:p14="http://schemas.microsoft.com/office/powerpoint/2010/main" val="12966562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5">
            <a:extLst>
              <a:ext uri="{FF2B5EF4-FFF2-40B4-BE49-F238E27FC236}">
                <a16:creationId xmlns:a16="http://schemas.microsoft.com/office/drawing/2014/main"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2"/>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3"/>
            <a:stretch>
              <a:fillRect/>
            </a:stretch>
          </p:blipFill>
          <p:spPr>
            <a:xfrm>
              <a:off x="-116231" y="3607057"/>
              <a:ext cx="9376461" cy="1536325"/>
            </a:xfrm>
            <a:prstGeom prst="rect">
              <a:avLst/>
            </a:prstGeom>
          </p:spPr>
        </p:pic>
      </p:gr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pic>
        <p:nvPicPr>
          <p:cNvPr id="19"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180" y="4019550"/>
            <a:ext cx="1000980" cy="1000980"/>
          </a:xfrm>
          <a:prstGeom prst="rect">
            <a:avLst/>
          </a:prstGeom>
        </p:spPr>
      </p:pic>
      <p:sp>
        <p:nvSpPr>
          <p:cNvPr id="2" name="Rectangle 1"/>
          <p:cNvSpPr/>
          <p:nvPr/>
        </p:nvSpPr>
        <p:spPr>
          <a:xfrm>
            <a:off x="3013005" y="1537786"/>
            <a:ext cx="5622995" cy="1077218"/>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a:t>
            </a:r>
            <a:r>
              <a:rPr lang="en-US" sz="3200" dirty="0" err="1">
                <a:effectLst>
                  <a:outerShdw blurRad="38100" dist="19050" dir="2700000" algn="tl" rotWithShape="0">
                    <a:schemeClr val="dk1">
                      <a:alpha val="40000"/>
                    </a:schemeClr>
                  </a:outerShdw>
                </a:effectLst>
                <a:latin typeface="Times New Roman" panose="02020603050405020304" pitchFamily="18" charset="0"/>
              </a:rPr>
              <a:t>nêu</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nội</a:t>
            </a:r>
            <a:r>
              <a:rPr lang="en-US" sz="3200" dirty="0">
                <a:effectLst>
                  <a:outerShdw blurRad="38100" dist="19050" dir="2700000" algn="tl" rotWithShape="0">
                    <a:schemeClr val="dk1">
                      <a:alpha val="40000"/>
                    </a:schemeClr>
                  </a:outerShdw>
                </a:effectLst>
                <a:latin typeface="Times New Roman" panose="02020603050405020304" pitchFamily="18" charset="0"/>
              </a:rPr>
              <a:t> dung </a:t>
            </a:r>
            <a:r>
              <a:rPr lang="en-US" sz="3200" dirty="0" err="1">
                <a:effectLst>
                  <a:outerShdw blurRad="38100" dist="19050" dir="2700000" algn="tl" rotWithShape="0">
                    <a:schemeClr val="dk1">
                      <a:alpha val="40000"/>
                    </a:schemeClr>
                  </a:outerShdw>
                </a:effectLst>
                <a:latin typeface="Times New Roman" panose="02020603050405020304" pitchFamily="18" charset="0"/>
              </a:rPr>
              <a:t>chính</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của</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bài</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Thầy</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cúng</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đi</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bệnh</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viện</a:t>
            </a:r>
            <a:r>
              <a:rPr lang="en-US" sz="3200" b="1" i="1" dirty="0">
                <a:effectLst>
                  <a:outerShdw blurRad="38100" dist="19050" dir="2700000" algn="tl" rotWithShape="0">
                    <a:schemeClr val="dk1">
                      <a:alpha val="40000"/>
                    </a:schemeClr>
                  </a:outerShdw>
                </a:effectLst>
                <a:latin typeface="Times New Roman" panose="02020603050405020304" pitchFamily="18" charset="0"/>
              </a:rPr>
              <a:t>.</a:t>
            </a:r>
            <a:endParaRPr lang="vi-VN" sz="3200" dirty="0">
              <a:effectLst>
                <a:outerShdw blurRad="38100" dist="19050" dir="2700000" algn="tl" rotWithShape="0">
                  <a:schemeClr val="dk1">
                    <a:alpha val="40000"/>
                  </a:schemeClr>
                </a:outerShdw>
              </a:effectLst>
              <a:latin typeface="Times New Roman" panose="02020603050405020304" pitchFamily="18" charset="0"/>
            </a:endParaRPr>
          </a:p>
        </p:txBody>
      </p:sp>
    </p:spTree>
    <p:extLst>
      <p:ext uri="{BB962C8B-B14F-4D97-AF65-F5344CB8AC3E}">
        <p14:creationId xmlns:p14="http://schemas.microsoft.com/office/powerpoint/2010/main" val="1785844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107094" y="853219"/>
            <a:ext cx="4929813" cy="1200329"/>
          </a:xfrm>
          <a:prstGeom prst="rect">
            <a:avLst/>
          </a:prstGeom>
          <a:noFill/>
        </p:spPr>
        <p:txBody>
          <a:bodyPr wrap="square" rtlCol="0">
            <a:spAutoFit/>
          </a:bodyPr>
          <a:lstStyle/>
          <a:p>
            <a:pPr algn="ctr"/>
            <a:r>
              <a:rPr lang="zh-CN" altLang="en-US" sz="7200" dirty="0">
                <a:latin typeface="字魂36号-正文宋楷" panose="02000000000000000000" pitchFamily="2" charset="-122"/>
                <a:ea typeface="字魂36号-正文宋楷" panose="02000000000000000000" pitchFamily="2"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078601" y="521420"/>
            <a:ext cx="4929813" cy="461665"/>
          </a:xfrm>
          <a:prstGeom prst="rect">
            <a:avLst/>
          </a:prstGeom>
          <a:noFill/>
        </p:spPr>
        <p:txBody>
          <a:bodyPr wrap="square" rtlCol="0">
            <a:spAutoFit/>
          </a:bodyPr>
          <a:lstStyle/>
          <a:p>
            <a:pPr algn="ctr"/>
            <a:r>
              <a:rPr lang="zh-CN" altLang="en-US" sz="2400" dirty="0">
                <a:latin typeface="字魂36号-正文宋楷" panose="02000000000000000000" pitchFamily="2" charset="-122"/>
                <a:ea typeface="字魂36号-正文宋楷" panose="02000000000000000000" pitchFamily="2" charset="-122"/>
              </a:rPr>
              <a:t>人教版六年级语文 课件</a:t>
            </a:r>
            <a:r>
              <a:rPr lang="en-US" altLang="zh-CN" sz="2400" dirty="0">
                <a:latin typeface="字魂36号-正文宋楷" panose="02000000000000000000" pitchFamily="2" charset="-122"/>
                <a:ea typeface="字魂36号-正文宋楷" panose="02000000000000000000" pitchFamily="2" charset="-122"/>
              </a:rPr>
              <a:t>PPT</a:t>
            </a:r>
            <a:r>
              <a:rPr lang="zh-CN" altLang="en-US" sz="2400" dirty="0">
                <a:latin typeface="字魂36号-正文宋楷" panose="02000000000000000000" pitchFamily="2" charset="-122"/>
                <a:ea typeface="字魂36号-正文宋楷" panose="02000000000000000000"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262546" y="-177034"/>
            <a:ext cx="9522777" cy="5145470"/>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3584363" y="3110205"/>
            <a:ext cx="1975275" cy="1975275"/>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420888" y="2713711"/>
            <a:ext cx="11985775" cy="3816427"/>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0" y="1954199"/>
            <a:ext cx="9260627" cy="4291956"/>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16230" y="4433394"/>
            <a:ext cx="9376461" cy="1536325"/>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791048" y="-91275"/>
            <a:ext cx="2444708" cy="1018120"/>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2"/>
          <a:stretch>
            <a:fillRect/>
          </a:stretch>
        </p:blipFill>
        <p:spPr>
          <a:xfrm>
            <a:off x="3022600" y="-27700"/>
            <a:ext cx="3062347" cy="1143571"/>
          </a:xfrm>
          <a:prstGeom prst="rect">
            <a:avLst/>
          </a:prstGeom>
        </p:spPr>
      </p:pic>
      <p:sp>
        <p:nvSpPr>
          <p:cNvPr id="16" name="文本框 15">
            <a:extLst>
              <a:ext uri="{FF2B5EF4-FFF2-40B4-BE49-F238E27FC236}">
                <a16:creationId xmlns:a16="http://schemas.microsoft.com/office/drawing/2014/main" id="{0FF77172-AB2F-410A-A59A-A06554E7A96A}"/>
              </a:ext>
            </a:extLst>
          </p:cNvPr>
          <p:cNvSpPr txBox="1"/>
          <p:nvPr/>
        </p:nvSpPr>
        <p:spPr>
          <a:xfrm>
            <a:off x="3389899" y="286527"/>
            <a:ext cx="2365810" cy="523220"/>
          </a:xfrm>
          <a:prstGeom prst="rect">
            <a:avLst/>
          </a:prstGeom>
          <a:noFill/>
        </p:spPr>
        <p:txBody>
          <a:bodyPr wrap="square" rtlCol="0">
            <a:spAutoFit/>
          </a:bodyPr>
          <a:lstStyle/>
          <a:p>
            <a:pPr algn="ct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Tập</a:t>
            </a:r>
            <a:r>
              <a:rPr lang="en-US" altLang="zh-CN"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 </a:t>
            </a: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đọc</a:t>
            </a:r>
            <a:endParaRPr lang="zh-CN" altLang="en-US"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endParaRPr>
          </a:p>
        </p:txBody>
      </p:sp>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7720552" y="1747748"/>
            <a:ext cx="1421354" cy="530775"/>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8174025" y="130072"/>
            <a:ext cx="901644" cy="370297"/>
          </a:xfrm>
          <a:prstGeom prst="rect">
            <a:avLst/>
          </a:prstGeom>
        </p:spPr>
      </p:pic>
      <p:pic>
        <p:nvPicPr>
          <p:cNvPr id="18" name="图片 23">
            <a:extLst>
              <a:ext uri="{FF2B5EF4-FFF2-40B4-BE49-F238E27FC236}">
                <a16:creationId xmlns:a16="http://schemas.microsoft.com/office/drawing/2014/main" id="{567428C2-967F-4BFD-9E4B-3C8096AF11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57735" y="2912587"/>
            <a:ext cx="3586662" cy="2591519"/>
          </a:xfrm>
          <a:prstGeom prst="rect">
            <a:avLst/>
          </a:prstGeom>
        </p:spPr>
      </p:pic>
      <p:sp>
        <p:nvSpPr>
          <p:cNvPr id="22" name="PA_文本框 12">
            <a:extLst>
              <a:ext uri="{FF2B5EF4-FFF2-40B4-BE49-F238E27FC236}">
                <a16:creationId xmlns:a16="http://schemas.microsoft.com/office/drawing/2014/main" id="{328677EE-2547-4A0B-8E14-AE84E7AFE50C}"/>
              </a:ext>
            </a:extLst>
          </p:cNvPr>
          <p:cNvSpPr txBox="1"/>
          <p:nvPr>
            <p:custDataLst>
              <p:tags r:id="rId1"/>
            </p:custDataLst>
          </p:nvPr>
        </p:nvSpPr>
        <p:spPr>
          <a:xfrm>
            <a:off x="1727264" y="992919"/>
            <a:ext cx="5841936" cy="1754326"/>
          </a:xfrm>
          <a:prstGeom prst="rect">
            <a:avLst/>
          </a:prstGeom>
          <a:noFill/>
        </p:spPr>
        <p:txBody>
          <a:bodyPr wrap="square" rtlCol="0">
            <a:spAutoFit/>
          </a:bodyPr>
          <a:lstStyle/>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Ngu</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Công</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p>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xã</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Trịnh</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Tường</a:t>
            </a:r>
            <a:endParaRPr lang="zh-CN" altLang="en-US"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endParaRPr>
          </a:p>
        </p:txBody>
      </p:sp>
      <p:sp>
        <p:nvSpPr>
          <p:cNvPr id="23" name="文本框 40">
            <a:extLst>
              <a:ext uri="{FF2B5EF4-FFF2-40B4-BE49-F238E27FC236}">
                <a16:creationId xmlns:a16="http://schemas.microsoft.com/office/drawing/2014/main" id="{E78337FB-F588-4E87-84F1-6E7DAB4BEA12}"/>
              </a:ext>
            </a:extLst>
          </p:cNvPr>
          <p:cNvSpPr txBox="1"/>
          <p:nvPr/>
        </p:nvSpPr>
        <p:spPr>
          <a:xfrm>
            <a:off x="3035589" y="2821454"/>
            <a:ext cx="3053505" cy="338554"/>
          </a:xfrm>
          <a:prstGeom prst="rect">
            <a:avLst/>
          </a:prstGeom>
          <a:noFill/>
        </p:spPr>
        <p:txBody>
          <a:bodyPr wrap="square" rtlCol="0">
            <a:spAutoFit/>
          </a:bodyPr>
          <a:lstStyle/>
          <a:p>
            <a:pPr algn="ct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a:t>
            </a:r>
            <a:r>
              <a:rPr lang="en-US" altLang="zh-CN" sz="1600" dirty="0" err="1">
                <a:ln w="6350">
                  <a:solidFill>
                    <a:srgbClr val="7030A0"/>
                  </a:solidFill>
                </a:ln>
                <a:solidFill>
                  <a:srgbClr val="7030A0"/>
                </a:solidFill>
                <a:latin typeface="UTM Soraya" pitchFamily="18" charset="0"/>
                <a:ea typeface="字魂36号-正文宋楷" panose="02000000000000000000" pitchFamily="2" charset="-122"/>
              </a:rPr>
              <a:t>trang</a:t>
            </a: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 164, 165)</a:t>
            </a:r>
            <a:endParaRPr lang="zh-CN" altLang="en-US" sz="1600" dirty="0">
              <a:ln w="6350">
                <a:solidFill>
                  <a:srgbClr val="7030A0"/>
                </a:solidFill>
              </a:ln>
              <a:solidFill>
                <a:srgbClr val="7030A0"/>
              </a:solidFill>
              <a:latin typeface="UTM Soraya" pitchFamily="18" charset="0"/>
              <a:ea typeface="字魂36号-正文宋楷" panose="02000000000000000000" pitchFamily="2" charset="-122"/>
            </a:endParaRPr>
          </a:p>
        </p:txBody>
      </p:sp>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696073">
            <a:off x="-1229500" y="2782311"/>
            <a:ext cx="9577984" cy="9577984"/>
          </a:xfrm>
          <a:prstGeom prst="rect">
            <a:avLst/>
          </a:prstGeom>
        </p:spPr>
      </p:pic>
      <p:pic>
        <p:nvPicPr>
          <p:cNvPr id="17" name="图片 19">
            <a:extLst>
              <a:ext uri="{FF2B5EF4-FFF2-40B4-BE49-F238E27FC236}">
                <a16:creationId xmlns:a16="http://schemas.microsoft.com/office/drawing/2014/main" id="{475C77F6-31EB-4290-AC6F-AEC55B13577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00" y="3221091"/>
            <a:ext cx="3479929" cy="2424605"/>
          </a:xfrm>
          <a:prstGeom prst="rect">
            <a:avLst/>
          </a:prstGeom>
        </p:spPr>
      </p:pic>
      <p:pic>
        <p:nvPicPr>
          <p:cNvPr id="1026" name="Picture 2" descr="Ngu Công xã Trịnh Tường (trang 164) - Tiếng Việt 5 tập 1"/>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537" b="100000" l="59000" r="89714">
                        <a14:backgroundMark x1="67571" y1="66213" x2="66286" y2="72752"/>
                        <a14:backgroundMark x1="72143" y1="83651" x2="78000" y2="68392"/>
                        <a14:backgroundMark x1="88143" y1="80926" x2="88571" y2="84741"/>
                      </a14:backgroundRemoval>
                    </a14:imgEffect>
                  </a14:imgLayer>
                </a14:imgProps>
              </a:ext>
              <a:ext uri="{28A0092B-C50C-407E-A947-70E740481C1C}">
                <a14:useLocalDpi xmlns:a14="http://schemas.microsoft.com/office/drawing/2010/main" val="0"/>
              </a:ext>
            </a:extLst>
          </a:blip>
          <a:srcRect l="57302"/>
          <a:stretch/>
        </p:blipFill>
        <p:spPr bwMode="auto">
          <a:xfrm>
            <a:off x="7041054" y="1647825"/>
            <a:ext cx="2846868"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8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2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75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750"/>
                                        <p:tgtEl>
                                          <p:spTgt spid="18"/>
                                        </p:tgtEl>
                                      </p:cBhvr>
                                    </p:animEffect>
                                  </p:childTnLst>
                                </p:cTn>
                              </p:par>
                            </p:childTnLst>
                          </p:cTn>
                        </p:par>
                        <p:par>
                          <p:cTn id="52" fill="hold">
                            <p:stCondLst>
                              <p:cond delay="3250"/>
                            </p:stCondLst>
                            <p:childTnLst>
                              <p:par>
                                <p:cTn id="53" presetID="22" presetClass="entr" presetSubtype="8"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750"/>
                                        <p:tgtEl>
                                          <p:spTgt spid="4"/>
                                        </p:tgtEl>
                                      </p:cBhvr>
                                    </p:animEffect>
                                  </p:childTnLst>
                                </p:cTn>
                              </p:par>
                              <p:par>
                                <p:cTn id="56" presetID="10" presetClass="entr" presetSubtype="0" fill="hold" nodeType="withEffect">
                                  <p:stCondLst>
                                    <p:cond delay="25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38" presetClass="entr" presetSubtype="0" accel="50000" fill="hold" grpId="0" nodeType="clickEffect">
                                  <p:stCondLst>
                                    <p:cond delay="0"/>
                                  </p:stCondLst>
                                  <p:iterate type="lt">
                                    <p:tmPct val="33333"/>
                                  </p:iterate>
                                  <p:childTnLst>
                                    <p:set>
                                      <p:cBhvr>
                                        <p:cTn id="62" dur="1" fill="hold">
                                          <p:stCondLst>
                                            <p:cond delay="0"/>
                                          </p:stCondLst>
                                        </p:cTn>
                                        <p:tgtEl>
                                          <p:spTgt spid="16"/>
                                        </p:tgtEl>
                                        <p:attrNameLst>
                                          <p:attrName>style.visibility</p:attrName>
                                        </p:attrNameLst>
                                      </p:cBhvr>
                                      <p:to>
                                        <p:strVal val="visible"/>
                                      </p:to>
                                    </p:set>
                                    <p:set>
                                      <p:cBhvr>
                                        <p:cTn id="63" dur="227" fill="hold">
                                          <p:stCondLst>
                                            <p:cond delay="0"/>
                                          </p:stCondLst>
                                        </p:cTn>
                                        <p:tgtEl>
                                          <p:spTgt spid="16"/>
                                        </p:tgtEl>
                                        <p:attrNameLst>
                                          <p:attrName>style.rotation</p:attrName>
                                        </p:attrNameLst>
                                      </p:cBhvr>
                                      <p:to>
                                        <p:strVal val="-45.0"/>
                                      </p:to>
                                    </p:set>
                                    <p:anim calcmode="lin" valueType="num">
                                      <p:cBhvr>
                                        <p:cTn id="64" dur="227" fill="hold">
                                          <p:stCondLst>
                                            <p:cond delay="227"/>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65" dur="227"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66" dur="78" decel="50000" autoRev="1" fill="hold">
                                          <p:stCondLst>
                                            <p:cond delay="227"/>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67" dur="68" fill="hold">
                                          <p:stCondLst>
                                            <p:cond delay="432"/>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68" fill="hold">
                            <p:stCondLst>
                              <p:cond delay="1333"/>
                            </p:stCondLst>
                            <p:childTnLst>
                              <p:par>
                                <p:cTn id="69" presetID="2" presetClass="entr" presetSubtype="2" fill="hold" grpId="0" nodeType="afterEffect">
                                  <p:stCondLst>
                                    <p:cond delay="0"/>
                                  </p:stCondLst>
                                  <p:iterate type="lt">
                                    <p:tmPct val="10000"/>
                                  </p:iterate>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1+#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childTnLst>
                          </p:cTn>
                        </p:par>
                        <p:par>
                          <p:cTn id="73" fill="hold">
                            <p:stCondLst>
                              <p:cond delay="2733"/>
                            </p:stCondLst>
                            <p:childTnLst>
                              <p:par>
                                <p:cTn id="74" presetID="2" presetClass="entr" presetSubtype="4" fill="hold" grpId="0" nodeType="afterEffect">
                                  <p:stCondLst>
                                    <p:cond delay="0"/>
                                  </p:stCondLst>
                                  <p:iterate type="lt">
                                    <p:tmPct val="10000"/>
                                  </p:iterate>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3"/>
          <a:stretch>
            <a:fillRect/>
          </a:stretch>
        </p:blipFill>
        <p:spPr>
          <a:xfrm>
            <a:off x="4792839" y="644046"/>
            <a:ext cx="1028687" cy="384142"/>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5540" y="148745"/>
            <a:ext cx="1133475" cy="4953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6"/>
          <a:stretch>
            <a:fillRect/>
          </a:stretch>
        </p:blipFill>
        <p:spPr>
          <a:xfrm rot="759396">
            <a:off x="429692" y="222099"/>
            <a:ext cx="1079290" cy="529573"/>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7"/>
          <a:stretch>
            <a:fillRect/>
          </a:stretch>
        </p:blipFill>
        <p:spPr>
          <a:xfrm>
            <a:off x="-1365396" y="4433394"/>
            <a:ext cx="11985775" cy="3816427"/>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8"/>
          <a:stretch>
            <a:fillRect/>
          </a:stretch>
        </p:blipFill>
        <p:spPr>
          <a:xfrm>
            <a:off x="533766" y="4292723"/>
            <a:ext cx="9260627" cy="4291956"/>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16230" y="4433394"/>
            <a:ext cx="9376461" cy="1536325"/>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24" name="图片 10">
            <a:extLst>
              <a:ext uri="{FF2B5EF4-FFF2-40B4-BE49-F238E27FC236}">
                <a16:creationId xmlns:a16="http://schemas.microsoft.com/office/drawing/2014/main" id="{8C10B648-E4C7-4442-9704-059CBBA103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949" y="3047176"/>
            <a:ext cx="2850091" cy="1674849"/>
          </a:xfrm>
          <a:prstGeom prst="rect">
            <a:avLst/>
          </a:prstGeom>
          <a:ln>
            <a:noFill/>
          </a:ln>
          <a:effectLst>
            <a:outerShdw blurRad="292100" dist="139700" dir="2700000" algn="tl" rotWithShape="0">
              <a:srgbClr val="333333">
                <a:alpha val="65000"/>
              </a:srgbClr>
            </a:outerShdw>
          </a:effectLst>
        </p:spPr>
      </p:pic>
      <p:pic>
        <p:nvPicPr>
          <p:cNvPr id="25" name="图片 11">
            <a:extLst>
              <a:ext uri="{FF2B5EF4-FFF2-40B4-BE49-F238E27FC236}">
                <a16:creationId xmlns:a16="http://schemas.microsoft.com/office/drawing/2014/main" id="{82846FE2-9A69-40C7-8A7F-EBC5BD43A7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4413" y="3029070"/>
            <a:ext cx="2758982" cy="1853400"/>
          </a:xfrm>
          <a:prstGeom prst="rect">
            <a:avLst/>
          </a:prstGeom>
          <a:ln>
            <a:noFill/>
          </a:ln>
          <a:effectLst>
            <a:outerShdw blurRad="292100" dist="139700" dir="2700000" algn="tl" rotWithShape="0">
              <a:srgbClr val="333333">
                <a:alpha val="65000"/>
              </a:srgbClr>
            </a:outerShdw>
          </a:effectLst>
        </p:spPr>
      </p:pic>
      <p:pic>
        <p:nvPicPr>
          <p:cNvPr id="26" name="图片 12">
            <a:extLst>
              <a:ext uri="{FF2B5EF4-FFF2-40B4-BE49-F238E27FC236}">
                <a16:creationId xmlns:a16="http://schemas.microsoft.com/office/drawing/2014/main" id="{1D699FD5-AEC8-4C91-816C-BF4F1729449F}"/>
              </a:ext>
            </a:extLst>
          </p:cNvPr>
          <p:cNvPicPr>
            <a:picLocks noChangeAspect="1"/>
          </p:cNvPicPr>
          <p:nvPr/>
        </p:nvPicPr>
        <p:blipFill>
          <a:blip r:embed="rId13">
            <a:extLst>
              <a:ext uri="{BEBA8EAE-BF5A-486C-A8C5-ECC9F3942E4B}">
                <a14:imgProps xmlns:a14="http://schemas.microsoft.com/office/drawing/2010/main">
                  <a14:imgLayer r:embed="rId14">
                    <a14:imgEffect>
                      <a14:artisticMarker/>
                    </a14:imgEffect>
                  </a14:imgLayer>
                </a14:imgProps>
              </a:ext>
              <a:ext uri="{28A0092B-C50C-407E-A947-70E740481C1C}">
                <a14:useLocalDpi xmlns:a14="http://schemas.microsoft.com/office/drawing/2010/main" val="0"/>
              </a:ext>
            </a:extLst>
          </a:blip>
          <a:stretch>
            <a:fillRect/>
          </a:stretch>
        </p:blipFill>
        <p:spPr>
          <a:xfrm>
            <a:off x="6333542" y="3047178"/>
            <a:ext cx="2552891" cy="1674848"/>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15"/>
          <a:stretch>
            <a:fillRect/>
          </a:stretch>
        </p:blipFill>
        <p:spPr>
          <a:xfrm>
            <a:off x="220351" y="212400"/>
            <a:ext cx="2964283" cy="792993"/>
          </a:xfrm>
          <a:prstGeom prst="rect">
            <a:avLst/>
          </a:prstGeom>
        </p:spPr>
      </p:pic>
      <p:sp>
        <p:nvSpPr>
          <p:cNvPr id="32" name="Text Box 18"/>
          <p:cNvSpPr txBox="1"/>
          <p:nvPr/>
        </p:nvSpPr>
        <p:spPr>
          <a:xfrm>
            <a:off x="385563" y="1154350"/>
            <a:ext cx="2478413" cy="1600438"/>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2700" b="1" u="sng"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Khách</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trồng</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lúa</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3" name="Text Box 18"/>
          <p:cNvSpPr txBox="1"/>
          <p:nvPr/>
        </p:nvSpPr>
        <p:spPr>
          <a:xfrm>
            <a:off x="3243466" y="1154350"/>
            <a:ext cx="2941476" cy="1546577"/>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2700" b="1" u="sng"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2700" b="1" u="sng"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nhỏ</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như</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nữa</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4" name="Text Box 18"/>
          <p:cNvSpPr txBox="1"/>
          <p:nvPr/>
        </p:nvSpPr>
        <p:spPr>
          <a:xfrm>
            <a:off x="6498030" y="1154350"/>
            <a:ext cx="2478413" cy="1600438"/>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2700" b="1" u="sng"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2700" b="1" u="sng"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Muốn</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khen</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ngợi</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18141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linds(horizont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linds(horizont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34" grpId="0"/>
      <p:bldP spid="3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0059" y="749299"/>
            <a:ext cx="6852073" cy="2724769"/>
          </a:xfrm>
          <a:prstGeom prst="rect">
            <a:avLst/>
          </a:prstGeom>
        </p:spPr>
      </p:pic>
      <p:pic>
        <p:nvPicPr>
          <p:cNvPr id="7" name="Picture 6"/>
          <p:cNvPicPr>
            <a:picLocks noChangeAspect="1"/>
          </p:cNvPicPr>
          <p:nvPr/>
        </p:nvPicPr>
        <p:blipFill>
          <a:blip r:embed="rId6"/>
          <a:stretch>
            <a:fillRect/>
          </a:stretch>
        </p:blipFill>
        <p:spPr>
          <a:xfrm>
            <a:off x="1545119" y="1098802"/>
            <a:ext cx="4525482" cy="1677985"/>
          </a:xfrm>
          <a:prstGeom prst="rect">
            <a:avLst/>
          </a:prstGeom>
        </p:spPr>
      </p:pic>
    </p:spTree>
    <p:extLst>
      <p:ext uri="{BB962C8B-B14F-4D97-AF65-F5344CB8AC3E}">
        <p14:creationId xmlns:p14="http://schemas.microsoft.com/office/powerpoint/2010/main" val="34124235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0.70"/>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山中访友"/>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515</TotalTime>
  <Words>1333</Words>
  <Application>Microsoft Office PowerPoint</Application>
  <PresentationFormat>On-screen Show (16:9)</PresentationFormat>
  <Paragraphs>86</Paragraphs>
  <Slides>29</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等线</vt:lpstr>
      <vt:lpstr>Arial</vt:lpstr>
      <vt:lpstr>Calibri</vt:lpstr>
      <vt:lpstr>Calibri Light</vt:lpstr>
      <vt:lpstr>Times New Roman</vt:lpstr>
      <vt:lpstr>UTM Ambrose</vt:lpstr>
      <vt:lpstr>UTM Aristote</vt:lpstr>
      <vt:lpstr>UTM Beautiful Caps</vt:lpstr>
      <vt:lpstr>UTM LinotypeZapfino KT</vt:lpstr>
      <vt:lpstr>UTM Neo Sans Intel</vt:lpstr>
      <vt:lpstr>UTM Showcard</vt:lpstr>
      <vt:lpstr>UTM Soraya</vt:lpstr>
      <vt:lpstr>字魂105号-简雅黑</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山中访友</dc:title>
  <dc:creator>lenovo</dc:creator>
  <cp:lastModifiedBy>Máy Tính Trường Sơn</cp:lastModifiedBy>
  <cp:revision>479</cp:revision>
  <dcterms:created xsi:type="dcterms:W3CDTF">2017-08-04T05:43:11Z</dcterms:created>
  <dcterms:modified xsi:type="dcterms:W3CDTF">2023-12-18T05:52:38Z</dcterms:modified>
</cp:coreProperties>
</file>