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8" r:id="rId1"/>
  </p:sldMasterIdLst>
  <p:notesMasterIdLst>
    <p:notesMasterId r:id="rId17"/>
  </p:notesMasterIdLst>
  <p:sldIdLst>
    <p:sldId id="282" r:id="rId2"/>
    <p:sldId id="300" r:id="rId3"/>
    <p:sldId id="301" r:id="rId4"/>
    <p:sldId id="283" r:id="rId5"/>
    <p:sldId id="284" r:id="rId6"/>
    <p:sldId id="302" r:id="rId7"/>
    <p:sldId id="290" r:id="rId8"/>
    <p:sldId id="280" r:id="rId9"/>
    <p:sldId id="304" r:id="rId10"/>
    <p:sldId id="292" r:id="rId11"/>
    <p:sldId id="293" r:id="rId12"/>
    <p:sldId id="297" r:id="rId13"/>
    <p:sldId id="298" r:id="rId14"/>
    <p:sldId id="294" r:id="rId15"/>
    <p:sldId id="270" r:id="rId16"/>
  </p:sldIdLst>
  <p:sldSz cx="12192000" cy="6858000"/>
  <p:notesSz cx="6858000" cy="9144000"/>
  <p:embeddedFontLst>
    <p:embeddedFont>
      <p:font typeface="HP001 4 hàng" panose="020B060305030202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HP001 5 hàng" panose="020B060305030202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220C1-38E8-474C-BC28-C4DF9A05049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2F17D-F40F-4A79-8E8C-4520185BF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6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3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7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1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0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1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5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7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0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39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197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35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02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01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1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148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8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9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5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136" y="723410"/>
            <a:ext cx="626325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Quan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sát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và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nhận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xét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: </a:t>
            </a:r>
            <a:endParaRPr lang="vi-V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-93"/>
              <a:cs typeface="Times New Roman" pitchFamily="18" charset="0"/>
            </a:endParaRPr>
          </a:p>
        </p:txBody>
      </p:sp>
      <p:pic>
        <p:nvPicPr>
          <p:cNvPr id="4" name="Picture 13" descr="AG00317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7" y="4306190"/>
            <a:ext cx="23114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5872313" y="1889640"/>
            <a:ext cx="5813768" cy="1841912"/>
          </a:xfrm>
          <a:prstGeom prst="cloudCallout">
            <a:avLst>
              <a:gd name="adj1" fmla="val -48668"/>
              <a:gd name="adj2" fmla="val 892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99680" y="2094247"/>
            <a:ext cx="44993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3600" dirty="0">
                <a:latin typeface="UTM Avo (Headings)"/>
              </a:rPr>
              <a:t>- </a:t>
            </a:r>
            <a:r>
              <a:rPr lang="en-US" altLang="en-US" sz="3600" dirty="0" err="1">
                <a:latin typeface="UTM Avo (Headings)"/>
              </a:rPr>
              <a:t>Chữ</a:t>
            </a:r>
            <a:r>
              <a:rPr lang="en-US" altLang="en-US" sz="3600" dirty="0">
                <a:latin typeface="UTM Avo (Headings)"/>
              </a:rPr>
              <a:t> </a:t>
            </a:r>
            <a:r>
              <a:rPr lang="en-US" altLang="en-US" sz="3600" dirty="0" err="1">
                <a:latin typeface="UTM Avo (Headings)"/>
              </a:rPr>
              <a:t>hoa</a:t>
            </a:r>
            <a:r>
              <a:rPr lang="en-US" altLang="en-US" sz="3600" dirty="0">
                <a:latin typeface="UTM Avo (Headings)"/>
              </a:rPr>
              <a:t> o </a:t>
            </a:r>
            <a:r>
              <a:rPr lang="en-US" altLang="en-US" sz="3600" dirty="0" err="1">
                <a:latin typeface="UTM Avo (Headings)"/>
              </a:rPr>
              <a:t>cỡ</a:t>
            </a:r>
            <a:r>
              <a:rPr lang="en-US" altLang="en-US" sz="3600" dirty="0">
                <a:latin typeface="UTM Avo (Headings)"/>
              </a:rPr>
              <a:t> </a:t>
            </a:r>
            <a:r>
              <a:rPr lang="en-US" altLang="en-US" sz="3600" dirty="0" err="1">
                <a:latin typeface="UTM Avo (Headings)"/>
              </a:rPr>
              <a:t>vừa</a:t>
            </a:r>
            <a:r>
              <a:rPr lang="en-US" altLang="en-US" sz="3600" dirty="0">
                <a:latin typeface="UTM Avo (Headings)"/>
              </a:rPr>
              <a:t> </a:t>
            </a:r>
            <a:r>
              <a:rPr lang="en-US" altLang="en-US" sz="3600" dirty="0" err="1">
                <a:latin typeface="UTM Avo (Headings)"/>
              </a:rPr>
              <a:t>cao</a:t>
            </a:r>
            <a:r>
              <a:rPr lang="en-US" altLang="en-US" sz="3600" dirty="0">
                <a:latin typeface="UTM Avo (Headings)"/>
              </a:rPr>
              <a:t> </a:t>
            </a:r>
            <a:r>
              <a:rPr lang="en-US" altLang="en-US" sz="3600" dirty="0" err="1">
                <a:latin typeface="UTM Avo (Headings)"/>
              </a:rPr>
              <a:t>mấy</a:t>
            </a:r>
            <a:r>
              <a:rPr lang="en-US" altLang="en-US" sz="3600" dirty="0">
                <a:latin typeface="UTM Avo (Headings)"/>
              </a:rPr>
              <a:t> li?</a:t>
            </a:r>
            <a:endParaRPr lang="vi-VN" altLang="en-US" sz="3600" dirty="0">
              <a:latin typeface="UTM Avo (Headings)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62366" y="3981514"/>
            <a:ext cx="6423715" cy="908050"/>
          </a:xfrm>
          <a:prstGeom prst="wedgeRoundRectCallout">
            <a:avLst>
              <a:gd name="adj1" fmla="val -17770"/>
              <a:gd name="adj2" fmla="val 4327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13544" y="4112373"/>
            <a:ext cx="65213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3600" dirty="0">
                <a:latin typeface="UTM Avo (Headings)"/>
              </a:rPr>
              <a:t>- </a:t>
            </a:r>
            <a:r>
              <a:rPr lang="en-US" altLang="en-US" sz="3600" dirty="0" err="1">
                <a:latin typeface="UTM Avo (Headings)"/>
              </a:rPr>
              <a:t>Chữ</a:t>
            </a:r>
            <a:r>
              <a:rPr lang="en-US" altLang="en-US" sz="3600" dirty="0">
                <a:latin typeface="UTM Avo (Headings)"/>
              </a:rPr>
              <a:t> </a:t>
            </a:r>
            <a:r>
              <a:rPr lang="en-US" altLang="en-US" sz="3600" dirty="0" err="1">
                <a:latin typeface="UTM Avo (Headings)"/>
              </a:rPr>
              <a:t>hoa</a:t>
            </a:r>
            <a:r>
              <a:rPr lang="en-US" altLang="en-US" sz="3600" dirty="0">
                <a:latin typeface="UTM Avo (Headings)"/>
              </a:rPr>
              <a:t> O </a:t>
            </a:r>
            <a:r>
              <a:rPr lang="en-US" altLang="en-US" sz="3600" dirty="0" err="1">
                <a:latin typeface="UTM Avo (Headings)"/>
              </a:rPr>
              <a:t>gồm</a:t>
            </a:r>
            <a:r>
              <a:rPr lang="en-US" altLang="en-US" sz="3600" dirty="0">
                <a:latin typeface="UTM Avo (Headings)"/>
              </a:rPr>
              <a:t> </a:t>
            </a:r>
            <a:r>
              <a:rPr lang="en-US" altLang="en-US" sz="3600" dirty="0" err="1">
                <a:latin typeface="UTM Avo (Headings)"/>
              </a:rPr>
              <a:t>mấy</a:t>
            </a:r>
            <a:r>
              <a:rPr lang="en-US" altLang="en-US" sz="3600" dirty="0">
                <a:latin typeface="UTM Avo (Headings)"/>
              </a:rPr>
              <a:t> </a:t>
            </a:r>
            <a:r>
              <a:rPr lang="en-US" altLang="en-US" sz="3600" dirty="0" err="1">
                <a:latin typeface="UTM Avo (Headings)"/>
              </a:rPr>
              <a:t>nét</a:t>
            </a:r>
            <a:r>
              <a:rPr lang="en-US" altLang="en-US" sz="3600" dirty="0">
                <a:latin typeface="UTM Avo (Headings)"/>
              </a:rPr>
              <a:t>?</a:t>
            </a:r>
            <a:endParaRPr lang="vi-VN" altLang="en-US" sz="3600" dirty="0">
              <a:latin typeface="UTM Avo (Headings)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19" y="1981881"/>
            <a:ext cx="2229907" cy="28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81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BD0256C8-DBC6-4791-B48E-3835CA528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9500" y="641618"/>
            <a:ext cx="100330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bảng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O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cỡ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nhỏ</a:t>
            </a:r>
            <a:endParaRPr lang="en-US" b="1" dirty="0">
              <a:solidFill>
                <a:srgbClr val="FF0000"/>
              </a:solidFill>
              <a:latin typeface="UTM Avo (Headings)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84" y="1778922"/>
            <a:ext cx="7455204" cy="481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07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8188" y="415381"/>
            <a:ext cx="8107363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ứng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15" y="1552685"/>
            <a:ext cx="6994149" cy="499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628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3A57F5-86FA-4609-908A-11CFE17A3F35}"/>
              </a:ext>
            </a:extLst>
          </p:cNvPr>
          <p:cNvSpPr txBox="1"/>
          <p:nvPr/>
        </p:nvSpPr>
        <p:spPr>
          <a:xfrm>
            <a:off x="355011" y="3987468"/>
            <a:ext cx="10548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42AF78F-C73E-400C-B6C0-EE7AEBC6D8B7}"/>
              </a:ext>
            </a:extLst>
          </p:cNvPr>
          <p:cNvSpPr txBox="1"/>
          <p:nvPr/>
        </p:nvSpPr>
        <p:spPr>
          <a:xfrm>
            <a:off x="343438" y="4660485"/>
            <a:ext cx="10548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2,5 ô li?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F603CB8-F954-4578-B321-4C635A4D69A9}"/>
              </a:ext>
            </a:extLst>
          </p:cNvPr>
          <p:cNvSpPr txBox="1"/>
          <p:nvPr/>
        </p:nvSpPr>
        <p:spPr>
          <a:xfrm>
            <a:off x="392342" y="5358216"/>
            <a:ext cx="1038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1,5 ô li?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042" y="489397"/>
            <a:ext cx="6455915" cy="338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7F603CB8-F954-4578-B321-4C635A4D69A9}"/>
              </a:ext>
            </a:extLst>
          </p:cNvPr>
          <p:cNvSpPr txBox="1"/>
          <p:nvPr/>
        </p:nvSpPr>
        <p:spPr>
          <a:xfrm>
            <a:off x="343438" y="5942991"/>
            <a:ext cx="1038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1 ô li?</a:t>
            </a:r>
          </a:p>
        </p:txBody>
      </p:sp>
    </p:spTree>
    <p:extLst>
      <p:ext uri="{BB962C8B-B14F-4D97-AF65-F5344CB8AC3E}">
        <p14:creationId xmlns:p14="http://schemas.microsoft.com/office/powerpoint/2010/main" val="423958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CBDA4-E155-442D-A334-B7545CAAE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5F35A6-87F4-42FC-9C91-850B6E9848F9}"/>
              </a:ext>
            </a:extLst>
          </p:cNvPr>
          <p:cNvSpPr txBox="1"/>
          <p:nvPr/>
        </p:nvSpPr>
        <p:spPr>
          <a:xfrm>
            <a:off x="5434586" y="1962574"/>
            <a:ext cx="3880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THỰC HÀNH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VIẾT VỞ</a:t>
            </a:r>
          </a:p>
        </p:txBody>
      </p:sp>
      <p:pic>
        <p:nvPicPr>
          <p:cNvPr id="8" name="55">
            <a:extLst>
              <a:ext uri="{FF2B5EF4-FFF2-40B4-BE49-F238E27FC236}">
                <a16:creationId xmlns:a16="http://schemas.microsoft.com/office/drawing/2014/main" id="{F1FDC1AA-6B7A-44A5-82CA-00B5A9DB1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8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67" y="416161"/>
            <a:ext cx="8021666" cy="62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69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25898" y="520295"/>
            <a:ext cx="46133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i="1" dirty="0" err="1">
                <a:solidFill>
                  <a:schemeClr val="accent1"/>
                </a:solidFill>
                <a:latin typeface="+mn-lt"/>
              </a:rPr>
              <a:t>Chọn</a:t>
            </a:r>
            <a:r>
              <a:rPr lang="en-US" sz="3600" b="1" i="1" dirty="0">
                <a:solidFill>
                  <a:schemeClr val="accent1"/>
                </a:solidFill>
                <a:latin typeface="+mn-lt"/>
              </a:rPr>
              <a:t> ý </a:t>
            </a:r>
            <a:r>
              <a:rPr lang="en-US" sz="3600" b="1" i="1" dirty="0" err="1">
                <a:solidFill>
                  <a:schemeClr val="accent1"/>
                </a:solidFill>
                <a:latin typeface="+mn-lt"/>
              </a:rPr>
              <a:t>đúng</a:t>
            </a:r>
            <a:r>
              <a:rPr lang="en-US" sz="3600" b="1" i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+mn-lt"/>
              </a:rPr>
              <a:t>nhất</a:t>
            </a:r>
            <a:r>
              <a:rPr lang="en-US" sz="3600" b="1" i="1" dirty="0">
                <a:solidFill>
                  <a:schemeClr val="accent1"/>
                </a:solidFill>
                <a:latin typeface="+mn-lt"/>
              </a:rPr>
              <a:t>:</a:t>
            </a:r>
          </a:p>
        </p:txBody>
      </p:sp>
      <p:pic>
        <p:nvPicPr>
          <p:cNvPr id="3" name="Picture 10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781050" y="5219700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1876425" y="5221288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2843213" y="5210175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1" y="1543339"/>
            <a:ext cx="8289351" cy="41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-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Chữ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hoa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cỡ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vừa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cao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mấy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ô li ?</a:t>
            </a:r>
          </a:p>
        </p:txBody>
      </p: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8547932" y="893833"/>
            <a:ext cx="3351213" cy="4528478"/>
            <a:chOff x="470127" y="1040625"/>
            <a:chExt cx="3350715" cy="4528856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470127" y="1081684"/>
              <a:ext cx="3350715" cy="4487797"/>
              <a:chOff x="581" y="1362"/>
              <a:chExt cx="1296" cy="1326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49474" r="54736" b="20477"/>
              <a:stretch>
                <a:fillRect/>
              </a:stretch>
            </p:blipFill>
            <p:spPr bwMode="auto">
              <a:xfrm>
                <a:off x="581" y="1362"/>
                <a:ext cx="1296" cy="129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5" descr="oo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421"/>
              <a:stretch>
                <a:fillRect/>
              </a:stretch>
            </p:blipFill>
            <p:spPr bwMode="auto">
              <a:xfrm>
                <a:off x="681" y="1488"/>
                <a:ext cx="1096" cy="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Arc 175"/>
            <p:cNvSpPr>
              <a:spLocks/>
            </p:cNvSpPr>
            <p:nvPr/>
          </p:nvSpPr>
          <p:spPr bwMode="auto">
            <a:xfrm rot="13467592" flipH="1">
              <a:off x="2153241" y="2496388"/>
              <a:ext cx="336106" cy="524592"/>
            </a:xfrm>
            <a:custGeom>
              <a:avLst/>
              <a:gdLst>
                <a:gd name="T0" fmla="*/ 0 w 29524"/>
                <a:gd name="T1" fmla="*/ 2355628 h 23801"/>
                <a:gd name="T2" fmla="*/ 2183619 w 29524"/>
                <a:gd name="T3" fmla="*/ 36575971 h 23801"/>
                <a:gd name="T4" fmla="*/ 587218 w 29524"/>
                <a:gd name="T5" fmla="*/ 33278410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lnTo>
                    <a:pt x="-1" y="1505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176"/>
            <p:cNvSpPr txBox="1">
              <a:spLocks noChangeArrowheads="1"/>
            </p:cNvSpPr>
            <p:nvPr/>
          </p:nvSpPr>
          <p:spPr bwMode="auto">
            <a:xfrm>
              <a:off x="1992730" y="1040625"/>
              <a:ext cx="328564" cy="64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+mn-lt"/>
                  <a:cs typeface="Arial" charset="0"/>
                </a:rPr>
                <a:t>1</a:t>
              </a:r>
            </a:p>
          </p:txBody>
        </p:sp>
        <p:sp>
          <p:nvSpPr>
            <p:cNvPr id="11" name="Arc 177"/>
            <p:cNvSpPr>
              <a:spLocks/>
            </p:cNvSpPr>
            <p:nvPr/>
          </p:nvSpPr>
          <p:spPr bwMode="auto">
            <a:xfrm rot="2795231" flipH="1">
              <a:off x="1561349" y="1462849"/>
              <a:ext cx="436596" cy="604990"/>
            </a:xfrm>
            <a:custGeom>
              <a:avLst/>
              <a:gdLst>
                <a:gd name="T0" fmla="*/ 8061470 w 21569"/>
                <a:gd name="T1" fmla="*/ 0 h 20036"/>
                <a:gd name="T2" fmla="*/ 21654728 w 21569"/>
                <a:gd name="T3" fmla="*/ 182883682 h 20036"/>
                <a:gd name="T4" fmla="*/ 0 w 21569"/>
                <a:gd name="T5" fmla="*/ 194529438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43423" y="2157923"/>
            <a:ext cx="32418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70C0"/>
                </a:solidFill>
                <a:latin typeface="+mn-lt"/>
              </a:rPr>
              <a:t>a. 4 ô li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43423" y="2985408"/>
            <a:ext cx="1989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70C0"/>
                </a:solidFill>
                <a:latin typeface="+mn-lt"/>
              </a:rPr>
              <a:t>b. 5 ô li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852488" y="3870467"/>
            <a:ext cx="271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70C0"/>
                </a:solidFill>
                <a:latin typeface="+mn-lt"/>
              </a:rPr>
              <a:t>c. 6 ô li</a:t>
            </a: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856675" y="2988821"/>
            <a:ext cx="535398" cy="58512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b.</a:t>
            </a:r>
            <a:endParaRPr kumimoji="0" lang="vi-VN" sz="3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702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 build="allAtOnce"/>
      <p:bldP spid="15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85529" y="1896361"/>
            <a:ext cx="8358165" cy="41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 - </a:t>
            </a:r>
            <a:r>
              <a:rPr lang="en-US" sz="36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hữ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hoa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O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cỡ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vừa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rộng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</a:t>
            </a:r>
            <a:r>
              <a:rPr kumimoji="0" lang="en-US" sz="360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mấy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ô li ?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46109" y="701408"/>
            <a:ext cx="6043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i="1" dirty="0" err="1">
                <a:solidFill>
                  <a:srgbClr val="0000FF"/>
                </a:solidFill>
                <a:latin typeface="+mn-lt"/>
              </a:rPr>
              <a:t>Chọn</a:t>
            </a:r>
            <a:r>
              <a:rPr lang="en-US" sz="3600" b="1" i="1" dirty="0">
                <a:solidFill>
                  <a:srgbClr val="0000FF"/>
                </a:solidFill>
                <a:latin typeface="+mn-lt"/>
              </a:rPr>
              <a:t> ý </a:t>
            </a:r>
            <a:r>
              <a:rPr lang="en-US" sz="3600" b="1" i="1" dirty="0" err="1">
                <a:solidFill>
                  <a:srgbClr val="0000FF"/>
                </a:solidFill>
                <a:latin typeface="+mn-lt"/>
              </a:rPr>
              <a:t>đúng</a:t>
            </a:r>
            <a:r>
              <a:rPr lang="en-US" sz="36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+mn-lt"/>
              </a:rPr>
              <a:t>nhất</a:t>
            </a:r>
            <a:r>
              <a:rPr lang="en-US" sz="3600" b="1" i="1" dirty="0">
                <a:solidFill>
                  <a:srgbClr val="0000FF"/>
                </a:solidFill>
                <a:latin typeface="+mn-lt"/>
              </a:rPr>
              <a:t>:</a:t>
            </a:r>
          </a:p>
        </p:txBody>
      </p:sp>
      <p:pic>
        <p:nvPicPr>
          <p:cNvPr id="4" name="Picture 10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781050" y="5219700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1876425" y="5221288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3010729" y="5329183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8668954" y="968671"/>
            <a:ext cx="3351213" cy="4550273"/>
            <a:chOff x="457200" y="1018827"/>
            <a:chExt cx="3350715" cy="4550653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457200" y="1020763"/>
              <a:ext cx="3350715" cy="4548717"/>
              <a:chOff x="576" y="1344"/>
              <a:chExt cx="1296" cy="1344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49474" r="54736" b="20477"/>
              <a:stretch>
                <a:fillRect/>
              </a:stretch>
            </p:blipFill>
            <p:spPr bwMode="auto">
              <a:xfrm>
                <a:off x="576" y="1344"/>
                <a:ext cx="1296" cy="129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5" descr="oo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421"/>
              <a:stretch>
                <a:fillRect/>
              </a:stretch>
            </p:blipFill>
            <p:spPr bwMode="auto">
              <a:xfrm>
                <a:off x="681" y="1488"/>
                <a:ext cx="1096" cy="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Arc 175"/>
            <p:cNvSpPr>
              <a:spLocks/>
            </p:cNvSpPr>
            <p:nvPr/>
          </p:nvSpPr>
          <p:spPr bwMode="auto">
            <a:xfrm rot="13467592" flipH="1">
              <a:off x="2153241" y="2496388"/>
              <a:ext cx="336106" cy="524592"/>
            </a:xfrm>
            <a:custGeom>
              <a:avLst/>
              <a:gdLst>
                <a:gd name="T0" fmla="*/ 0 w 29524"/>
                <a:gd name="T1" fmla="*/ 2355628 h 23801"/>
                <a:gd name="T2" fmla="*/ 2183619 w 29524"/>
                <a:gd name="T3" fmla="*/ 36575971 h 23801"/>
                <a:gd name="T4" fmla="*/ 587218 w 29524"/>
                <a:gd name="T5" fmla="*/ 33278410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lnTo>
                    <a:pt x="-1" y="1505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176"/>
            <p:cNvSpPr txBox="1">
              <a:spLocks noChangeArrowheads="1"/>
            </p:cNvSpPr>
            <p:nvPr/>
          </p:nvSpPr>
          <p:spPr bwMode="auto">
            <a:xfrm>
              <a:off x="2017675" y="1018827"/>
              <a:ext cx="328564" cy="641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Arial" charset="0"/>
                </a:rPr>
                <a:t>1</a:t>
              </a:r>
            </a:p>
          </p:txBody>
        </p:sp>
        <p:sp>
          <p:nvSpPr>
            <p:cNvPr id="11" name="Arc 177"/>
            <p:cNvSpPr>
              <a:spLocks/>
            </p:cNvSpPr>
            <p:nvPr/>
          </p:nvSpPr>
          <p:spPr bwMode="auto">
            <a:xfrm rot="2795231" flipH="1">
              <a:off x="1561349" y="1462849"/>
              <a:ext cx="436596" cy="604990"/>
            </a:xfrm>
            <a:custGeom>
              <a:avLst/>
              <a:gdLst>
                <a:gd name="T0" fmla="*/ 8061470 w 21569"/>
                <a:gd name="T1" fmla="*/ 0 h 20036"/>
                <a:gd name="T2" fmla="*/ 21654728 w 21569"/>
                <a:gd name="T3" fmla="*/ 182883682 h 20036"/>
                <a:gd name="T4" fmla="*/ 0 w 21569"/>
                <a:gd name="T5" fmla="*/ 194529438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903480" y="3832774"/>
            <a:ext cx="3829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c. 6 ô li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844262" y="2644606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0070C0"/>
                </a:solidFill>
              </a:rPr>
              <a:t>a</a:t>
            </a:r>
            <a:endParaRPr kumimoji="0" lang="vi-VN" sz="36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814388" y="2532763"/>
            <a:ext cx="228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a. 4 ô li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814388" y="3179094"/>
            <a:ext cx="30627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b. 5 ô li</a:t>
            </a:r>
          </a:p>
        </p:txBody>
      </p:sp>
    </p:spTree>
    <p:extLst>
      <p:ext uri="{BB962C8B-B14F-4D97-AF65-F5344CB8AC3E}">
        <p14:creationId xmlns:p14="http://schemas.microsoft.com/office/powerpoint/2010/main" val="339278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5" grpId="0" animBg="1"/>
      <p:bldP spid="16" grpId="0" build="allAtOnce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 co v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4260" y="1220273"/>
            <a:ext cx="5634227" cy="4417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56D08D-BAFC-43B7-8E57-C8AE34EBB3B3}"/>
              </a:ext>
            </a:extLst>
          </p:cNvPr>
          <p:cNvSpPr txBox="1"/>
          <p:nvPr/>
        </p:nvSpPr>
        <p:spPr>
          <a:xfrm>
            <a:off x="666394" y="645163"/>
            <a:ext cx="844173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Hướng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dẫn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viết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chữ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hoa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0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cỡ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vừa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: </a:t>
            </a:r>
            <a:endParaRPr lang="vi-V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 co 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52" y="1353049"/>
            <a:ext cx="6603895" cy="5464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29A577-CA6F-4276-B13A-4BEC5F15FC1C}"/>
              </a:ext>
            </a:extLst>
          </p:cNvPr>
          <p:cNvSpPr txBox="1"/>
          <p:nvPr/>
        </p:nvSpPr>
        <p:spPr>
          <a:xfrm>
            <a:off x="666394" y="645163"/>
            <a:ext cx="854753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Hướng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dẫn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viết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chữ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hoa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O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cỡ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nhỏ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itchFamily="18" charset="0"/>
              </a:rPr>
              <a:t>: </a:t>
            </a:r>
            <a:endParaRPr lang="vi-V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08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3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B95A3-83CF-4CDF-B2F7-C2046024D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"/>
          <a:stretch/>
        </p:blipFill>
        <p:spPr>
          <a:xfrm>
            <a:off x="0" y="443752"/>
            <a:ext cx="12192000" cy="641424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1FD3A75-DA4F-44B0-988A-796D79CF8FB8}"/>
              </a:ext>
            </a:extLst>
          </p:cNvPr>
          <p:cNvGrpSpPr/>
          <p:nvPr/>
        </p:nvGrpSpPr>
        <p:grpSpPr>
          <a:xfrm>
            <a:off x="2932778" y="2090660"/>
            <a:ext cx="6326442" cy="4767340"/>
            <a:chOff x="-591423" y="1707337"/>
            <a:chExt cx="7679682" cy="5787085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55C4E75F-C7CA-46CA-BDB8-705EAC0B9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" name="图片 13">
              <a:extLst>
                <a:ext uri="{FF2B5EF4-FFF2-40B4-BE49-F238E27FC236}">
                  <a16:creationId xmlns:a16="http://schemas.microsoft.com/office/drawing/2014/main" id="{A1F85501-3363-4EFC-8F83-897B03347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A6DF4BA-FFEE-4233-8224-82C3727848E4}"/>
              </a:ext>
            </a:extLst>
          </p:cNvPr>
          <p:cNvSpPr/>
          <p:nvPr/>
        </p:nvSpPr>
        <p:spPr>
          <a:xfrm>
            <a:off x="2241419" y="764720"/>
            <a:ext cx="77091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cap="all" dirty="0" err="1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61062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57835" y="208759"/>
            <a:ext cx="10515600" cy="1325562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bảng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O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cỡ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vừa</a:t>
            </a:r>
            <a:endParaRPr lang="en-US" dirty="0">
              <a:latin typeface="UTM Avo (Headings)"/>
            </a:endParaRPr>
          </a:p>
        </p:txBody>
      </p:sp>
      <p:pic>
        <p:nvPicPr>
          <p:cNvPr id="1026" name="Picture 2" descr="D:\G.A NA\giao an 2\Giáo án pp\Tiếng Việt\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76" y="1414638"/>
            <a:ext cx="8139448" cy="532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5702" y="3137172"/>
            <a:ext cx="6581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HP001 5 hàng" pitchFamily="34" charset="-93"/>
              </a:rPr>
              <a:t>Ong</a:t>
            </a:r>
            <a:r>
              <a:rPr lang="en-US" sz="4000" dirty="0">
                <a:solidFill>
                  <a:schemeClr val="bg1"/>
                </a:solidFill>
                <a:latin typeface="HP001 5 hàng" pitchFamily="34" charset="-93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5 hàng" pitchFamily="34" charset="-93"/>
              </a:rPr>
              <a:t>chăm</a:t>
            </a:r>
            <a:r>
              <a:rPr lang="en-US" sz="4000" dirty="0">
                <a:solidFill>
                  <a:schemeClr val="bg1"/>
                </a:solidFill>
                <a:latin typeface="HP001 5 hàng" pitchFamily="34" charset="-93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5 hàng" pitchFamily="34" charset="-93"/>
              </a:rPr>
              <a:t>tìm</a:t>
            </a:r>
            <a:r>
              <a:rPr lang="en-US" sz="4000" dirty="0">
                <a:solidFill>
                  <a:schemeClr val="bg1"/>
                </a:solidFill>
                <a:latin typeface="HP001 5 hàng" pitchFamily="34" charset="-93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5 hàng" pitchFamily="34" charset="-93"/>
              </a:rPr>
              <a:t>hoa</a:t>
            </a:r>
            <a:r>
              <a:rPr lang="en-US" sz="4000" dirty="0">
                <a:solidFill>
                  <a:schemeClr val="bg1"/>
                </a:solidFill>
                <a:latin typeface="HP001 5 hàng" pitchFamily="34" charset="-93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5 hàng" pitchFamily="34" charset="-93"/>
              </a:rPr>
              <a:t>lấy</a:t>
            </a:r>
            <a:r>
              <a:rPr lang="en-US" sz="4000" dirty="0">
                <a:solidFill>
                  <a:schemeClr val="bg1"/>
                </a:solidFill>
                <a:latin typeface="HP001 5 hàng" pitchFamily="34" charset="-93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5 hàng" pitchFamily="34" charset="-93"/>
              </a:rPr>
              <a:t>mật</a:t>
            </a:r>
            <a:endParaRPr lang="vi-VN" sz="4000" dirty="0">
              <a:solidFill>
                <a:schemeClr val="bg1"/>
              </a:solidFill>
              <a:latin typeface="HP001 5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2224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151964" y="423215"/>
            <a:ext cx="10515600" cy="1325562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bảng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chữ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O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cỡ</a:t>
            </a:r>
            <a:r>
              <a:rPr lang="en-US" b="1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 (Headings)"/>
              </a:rPr>
              <a:t>vừa</a:t>
            </a:r>
            <a:endParaRPr lang="en-US" b="1" dirty="0">
              <a:latin typeface="UTM Avo (Headings)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56" y="1748777"/>
            <a:ext cx="7124990" cy="468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79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</TotalTime>
  <Words>206</Words>
  <Application>Microsoft Office PowerPoint</Application>
  <PresentationFormat>Widescreen</PresentationFormat>
  <Paragraphs>31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UTM Avo (Headings)</vt:lpstr>
      <vt:lpstr>Times New Roman</vt:lpstr>
      <vt:lpstr>Arial</vt:lpstr>
      <vt:lpstr>HP001 4 hàng</vt:lpstr>
      <vt:lpstr>Arial-Rounded</vt:lpstr>
      <vt:lpstr>Calibri</vt:lpstr>
      <vt:lpstr>UTM Avo</vt:lpstr>
      <vt:lpstr>HP001 5 hàng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O hoa cỡ vừa</vt:lpstr>
      <vt:lpstr>Viết bảng chữ hoa O cỡ vừa</vt:lpstr>
      <vt:lpstr>Viết bảng chữ hoa O cỡ nhỏ</vt:lpstr>
      <vt:lpstr>Viết câu ứng dụng: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THUY LINH</cp:lastModifiedBy>
  <cp:revision>71</cp:revision>
  <dcterms:created xsi:type="dcterms:W3CDTF">2021-11-01T08:16:43Z</dcterms:created>
  <dcterms:modified xsi:type="dcterms:W3CDTF">2023-12-07T06:29:42Z</dcterms:modified>
</cp:coreProperties>
</file>