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50" r:id="rId1"/>
    <p:sldMasterId id="2147483655" r:id="rId2"/>
  </p:sldMasterIdLst>
  <p:notesMasterIdLst>
    <p:notesMasterId r:id="rId16"/>
  </p:notesMasterIdLst>
  <p:sldIdLst>
    <p:sldId id="262" r:id="rId3"/>
    <p:sldId id="263" r:id="rId4"/>
    <p:sldId id="261" r:id="rId5"/>
    <p:sldId id="307" r:id="rId6"/>
    <p:sldId id="286" r:id="rId7"/>
    <p:sldId id="301" r:id="rId8"/>
    <p:sldId id="302" r:id="rId9"/>
    <p:sldId id="306" r:id="rId10"/>
    <p:sldId id="303" r:id="rId11"/>
    <p:sldId id="308" r:id="rId12"/>
    <p:sldId id="299" r:id="rId13"/>
    <p:sldId id="305" r:id="rId14"/>
    <p:sldId id="266" r:id="rId15"/>
  </p:sldIdLst>
  <p:sldSz cx="12192000" cy="6858000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A71A"/>
    <a:srgbClr val="0052A4"/>
    <a:srgbClr val="E72820"/>
    <a:srgbClr val="FF9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19" autoAdjust="0"/>
    <p:restoredTop sz="94660"/>
  </p:normalViewPr>
  <p:slideViewPr>
    <p:cSldViewPr snapToGrid="0">
      <p:cViewPr varScale="1">
        <p:scale>
          <a:sx n="88" d="100"/>
          <a:sy n="88" d="100"/>
        </p:scale>
        <p:origin x="25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13BBE5-0BEA-4494-9BEF-C8C2F48C9E2D}" type="datetimeFigureOut">
              <a:rPr lang="zh-CN" altLang="en-US" smtClean="0"/>
              <a:t>2023/12/8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B8912-F0BA-4AD8-8415-DA1F26BCB09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23252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8634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2781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8616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36298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143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0686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5592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033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83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3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07" indent="0">
              <a:buNone/>
              <a:defRPr sz="1400"/>
            </a:lvl2pPr>
            <a:lvl3pPr marL="913615" indent="0">
              <a:buNone/>
              <a:defRPr sz="1200"/>
            </a:lvl3pPr>
            <a:lvl4pPr marL="1370425" indent="0">
              <a:buNone/>
              <a:defRPr sz="1000"/>
            </a:lvl4pPr>
            <a:lvl5pPr marL="1827230" indent="0">
              <a:buNone/>
              <a:defRPr sz="1000"/>
            </a:lvl5pPr>
            <a:lvl6pPr marL="2284040" indent="0">
              <a:buNone/>
              <a:defRPr sz="1000"/>
            </a:lvl6pPr>
            <a:lvl7pPr marL="2740846" indent="0">
              <a:buNone/>
              <a:defRPr sz="1000"/>
            </a:lvl7pPr>
            <a:lvl8pPr marL="3197655" indent="0">
              <a:buNone/>
              <a:defRPr sz="1000"/>
            </a:lvl8pPr>
            <a:lvl9pPr marL="36544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931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93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807" indent="0">
              <a:buNone/>
              <a:defRPr sz="2800"/>
            </a:lvl2pPr>
            <a:lvl3pPr marL="913615" indent="0">
              <a:buNone/>
              <a:defRPr sz="2400"/>
            </a:lvl3pPr>
            <a:lvl4pPr marL="1370425" indent="0">
              <a:buNone/>
              <a:defRPr sz="2000"/>
            </a:lvl4pPr>
            <a:lvl5pPr marL="1827230" indent="0">
              <a:buNone/>
              <a:defRPr sz="2000"/>
            </a:lvl5pPr>
            <a:lvl6pPr marL="2284040" indent="0">
              <a:buNone/>
              <a:defRPr sz="2000"/>
            </a:lvl6pPr>
            <a:lvl7pPr marL="2740846" indent="0">
              <a:buNone/>
              <a:defRPr sz="2000"/>
            </a:lvl7pPr>
            <a:lvl8pPr marL="3197655" indent="0">
              <a:buNone/>
              <a:defRPr sz="2000"/>
            </a:lvl8pPr>
            <a:lvl9pPr marL="365446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93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07" indent="0">
              <a:buNone/>
              <a:defRPr sz="1400"/>
            </a:lvl2pPr>
            <a:lvl3pPr marL="913615" indent="0">
              <a:buNone/>
              <a:defRPr sz="1200"/>
            </a:lvl3pPr>
            <a:lvl4pPr marL="1370425" indent="0">
              <a:buNone/>
              <a:defRPr sz="1000"/>
            </a:lvl4pPr>
            <a:lvl5pPr marL="1827230" indent="0">
              <a:buNone/>
              <a:defRPr sz="1000"/>
            </a:lvl5pPr>
            <a:lvl6pPr marL="2284040" indent="0">
              <a:buNone/>
              <a:defRPr sz="1000"/>
            </a:lvl6pPr>
            <a:lvl7pPr marL="2740846" indent="0">
              <a:buNone/>
              <a:defRPr sz="1000"/>
            </a:lvl7pPr>
            <a:lvl8pPr marL="3197655" indent="0">
              <a:buNone/>
              <a:defRPr sz="1000"/>
            </a:lvl8pPr>
            <a:lvl9pPr marL="3654465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62752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471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6729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60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8746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77860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07" indent="0" algn="ctr">
              <a:buNone/>
              <a:defRPr sz="2000"/>
            </a:lvl2pPr>
            <a:lvl3pPr marL="913615" indent="0" algn="ctr">
              <a:buNone/>
              <a:defRPr sz="1800"/>
            </a:lvl3pPr>
            <a:lvl4pPr marL="1370425" indent="0" algn="ctr">
              <a:buNone/>
              <a:defRPr sz="1600"/>
            </a:lvl4pPr>
            <a:lvl5pPr marL="1827230" indent="0" algn="ctr">
              <a:buNone/>
              <a:defRPr sz="1600"/>
            </a:lvl5pPr>
            <a:lvl6pPr marL="2284040" indent="0" algn="ctr">
              <a:buNone/>
              <a:defRPr sz="1600"/>
            </a:lvl6pPr>
            <a:lvl7pPr marL="2740846" indent="0" algn="ctr">
              <a:buNone/>
              <a:defRPr sz="1600"/>
            </a:lvl7pPr>
            <a:lvl8pPr marL="3197655" indent="0" algn="ctr">
              <a:buNone/>
              <a:defRPr sz="1600"/>
            </a:lvl8pPr>
            <a:lvl9pPr marL="3654465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560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2657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8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1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23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0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6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4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227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9982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7" indent="0">
              <a:buNone/>
              <a:defRPr sz="2000" b="1"/>
            </a:lvl2pPr>
            <a:lvl3pPr marL="913615" indent="0">
              <a:buNone/>
              <a:defRPr sz="1800" b="1"/>
            </a:lvl3pPr>
            <a:lvl4pPr marL="1370425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40" indent="0">
              <a:buNone/>
              <a:defRPr sz="1600" b="1"/>
            </a:lvl6pPr>
            <a:lvl7pPr marL="2740846" indent="0">
              <a:buNone/>
              <a:defRPr sz="1600" b="1"/>
            </a:lvl7pPr>
            <a:lvl8pPr marL="3197655" indent="0">
              <a:buNone/>
              <a:defRPr sz="1600" b="1"/>
            </a:lvl8pPr>
            <a:lvl9pPr marL="36544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07" indent="0">
              <a:buNone/>
              <a:defRPr sz="2000" b="1"/>
            </a:lvl2pPr>
            <a:lvl3pPr marL="913615" indent="0">
              <a:buNone/>
              <a:defRPr sz="1800" b="1"/>
            </a:lvl3pPr>
            <a:lvl4pPr marL="1370425" indent="0">
              <a:buNone/>
              <a:defRPr sz="1600" b="1"/>
            </a:lvl4pPr>
            <a:lvl5pPr marL="1827230" indent="0">
              <a:buNone/>
              <a:defRPr sz="1600" b="1"/>
            </a:lvl5pPr>
            <a:lvl6pPr marL="2284040" indent="0">
              <a:buNone/>
              <a:defRPr sz="1600" b="1"/>
            </a:lvl6pPr>
            <a:lvl7pPr marL="2740846" indent="0">
              <a:buNone/>
              <a:defRPr sz="1600" b="1"/>
            </a:lvl7pPr>
            <a:lvl8pPr marL="3197655" indent="0">
              <a:buNone/>
              <a:defRPr sz="1600" b="1"/>
            </a:lvl8pPr>
            <a:lvl9pPr marL="3654465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76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D777B16-0B32-4974-9A89-030D806E3DA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0638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61" tIns="45680" rIns="91361" bIns="4568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1" tIns="45680" rIns="91361" bIns="4568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361" tIns="45680" rIns="91361" bIns="4568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15"/>
            <a:fld id="{839780B6-D6E4-4D4C-8DE4-267CF02E96C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15"/>
              <a:t>2023/12/8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361" tIns="45680" rIns="91361" bIns="4568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15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lIns="91361" tIns="45680" rIns="91361" bIns="4568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615"/>
            <a:fld id="{ED03E5E9-3381-48B5-A0F3-64B76823723A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3615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211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61" r:id="rId6"/>
    <p:sldLayoutId id="2147483662" r:id="rId7"/>
    <p:sldLayoutId id="2147483663" r:id="rId8"/>
    <p:sldLayoutId id="2147483664" r:id="rId9"/>
    <p:sldLayoutId id="2147483665" r:id="rId10"/>
    <p:sldLayoutId id="2147483666" r:id="rId11"/>
  </p:sldLayoutIdLst>
  <p:txStyles>
    <p:titleStyle>
      <a:lvl1pPr algn="l" defTabSz="91361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04" indent="-228404" algn="l" defTabSz="91361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10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20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827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636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445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252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061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868" indent="-228404" algn="l" defTabSz="91361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07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15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25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230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040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846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655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465" algn="l" defTabSz="9136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0CA384A-0C3D-4A8C-9B8B-935A22B308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24" b="79630"/>
          <a:stretch/>
        </p:blipFill>
        <p:spPr>
          <a:xfrm>
            <a:off x="477672" y="292291"/>
            <a:ext cx="11013743" cy="6414561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BCA7D7B5-6C23-4F87-8355-75CEA4EEA7B2}"/>
              </a:ext>
            </a:extLst>
          </p:cNvPr>
          <p:cNvSpPr txBox="1"/>
          <p:nvPr/>
        </p:nvSpPr>
        <p:spPr>
          <a:xfrm>
            <a:off x="2961567" y="3628145"/>
            <a:ext cx="6264320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zh-CN" sz="3600" b="1" smtClean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CHÀO MỪNG CÁC CON ĐẾN VỚI TIẾT TIẾNG VIỆT</a:t>
            </a:r>
          </a:p>
          <a:p>
            <a:pPr algn="ctr">
              <a:lnSpc>
                <a:spcPct val="120000"/>
              </a:lnSpc>
            </a:pPr>
            <a:endParaRPr lang="zh-CN" alt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302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84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48" rIns="91297" bIns="45648" rtlCol="0" anchor="ctr"/>
          <a:lstStyle/>
          <a:p>
            <a:pPr algn="ctr" defTabSz="91298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0" y="70064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1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48" rIns="91297" bIns="45648" rtlCol="0" anchor="ctr"/>
          <a:lstStyle/>
          <a:p>
            <a:pPr algn="ctr" defTabSz="91298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72"/>
            <a:ext cx="1175430" cy="1384995"/>
          </a:xfrm>
          <a:prstGeom prst="rect">
            <a:avLst/>
          </a:prstGeom>
          <a:noFill/>
        </p:spPr>
        <p:txBody>
          <a:bodyPr wrap="square" lIns="91297" tIns="45648" rIns="91297" bIns="45648" rtlCol="0">
            <a:spAutoFit/>
          </a:bodyPr>
          <a:lstStyle/>
          <a:p>
            <a:pPr defTabSz="912988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defTabSz="912988">
              <a:defRPr/>
            </a:pP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5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42436" y="338842"/>
            <a:ext cx="8307448" cy="707886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9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12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2021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779610" y="974199"/>
            <a:ext cx="2667636" cy="707886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554177" y="1609453"/>
            <a:ext cx="9637824" cy="1323294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Luyện tập: Mở rộng vốn từ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về gia đình, từ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ngữ chỉ đặc điểm. Câu nêu đặc điểm.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itchFamily="34" charset="-93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190352" y="2844098"/>
            <a:ext cx="2667636" cy="707886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Bài 3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2667901" y="3775166"/>
            <a:ext cx="1137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50482" y="4384771"/>
            <a:ext cx="113724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715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075073" y="270900"/>
            <a:ext cx="5745498" cy="77792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949168" y="1515443"/>
            <a:ext cx="10304060" cy="1321557"/>
          </a:xfrm>
          <a:prstGeom prst="roundRect">
            <a:avLst/>
          </a:prstGeom>
          <a:solidFill>
            <a:schemeClr val="bg1"/>
          </a:solidFill>
          <a:ln w="3810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nêu đặc điểm ngoại hình của người thân trong gia đình em</a:t>
            </a:r>
            <a:r>
              <a:rPr lang="en-US" sz="32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Happy Family Cartoon Vector Illustration 149233 Vector Art at Vecteezy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42" y="2836999"/>
            <a:ext cx="6210815" cy="43475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39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41"/>
    </mc:Choice>
    <mc:Fallback xmlns="">
      <p:transition spd="slow" advTm="27941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d35ad80c2bff9b5643004a1697612c">
            <a:extLst>
              <a:ext uri="{FF2B5EF4-FFF2-40B4-BE49-F238E27FC236}">
                <a16:creationId xmlns:a16="http://schemas.microsoft.com/office/drawing/2014/main" id="{ED5A92A1-DA64-4926-9E4F-1036EBBA8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40180" y="2889885"/>
            <a:ext cx="4257040" cy="2705735"/>
          </a:xfrm>
          <a:prstGeom prst="rect">
            <a:avLst/>
          </a:prstGeom>
        </p:spPr>
      </p:pic>
      <p:pic>
        <p:nvPicPr>
          <p:cNvPr id="3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64630" y="2889885"/>
            <a:ext cx="4257040" cy="2705735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3960" y="1884392"/>
            <a:ext cx="1727872" cy="1716088"/>
          </a:xfrm>
          <a:prstGeom prst="rect">
            <a:avLst/>
          </a:prstGeom>
        </p:spPr>
      </p:pic>
      <p:pic>
        <p:nvPicPr>
          <p:cNvPr id="5" name="图片 4" descr="9661220abc540946e9f6a0335fad2651">
            <a:extLst>
              <a:ext uri="{FF2B5EF4-FFF2-40B4-BE49-F238E27FC236}">
                <a16:creationId xmlns:a16="http://schemas.microsoft.com/office/drawing/2014/main" id="{250C192E-666E-43B9-846A-C007DCC43D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29514" y="1955863"/>
            <a:ext cx="1727872" cy="171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766F71-1F90-4DE7-AE48-C5B96DFE7344}"/>
              </a:ext>
            </a:extLst>
          </p:cNvPr>
          <p:cNvSpPr txBox="1"/>
          <p:nvPr/>
        </p:nvSpPr>
        <p:spPr>
          <a:xfrm>
            <a:off x="1720171" y="3492435"/>
            <a:ext cx="3775638" cy="95410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 defTabSz="914400"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quan hệ họ hàng.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6787720" y="3586832"/>
            <a:ext cx="3810860" cy="164352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đặc điểm; Câu nêu đặc điểm.</a:t>
            </a:r>
            <a:endParaRPr 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727796" y="1116066"/>
            <a:ext cx="4545167" cy="699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65353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7B93B2-2DE3-44D2-8FF5-C4540086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A7B1EA98-A3DF-4A27-A77D-8C5A4CAEB2B0}"/>
              </a:ext>
            </a:extLst>
          </p:cNvPr>
          <p:cNvSpPr txBox="1"/>
          <p:nvPr/>
        </p:nvSpPr>
        <p:spPr>
          <a:xfrm>
            <a:off x="3238698" y="3429000"/>
            <a:ext cx="53593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smtClean="0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+mj-lt"/>
                <a:ea typeface="华康POP2体W9(P)" panose="040B0900000000000000" pitchFamily="82" charset="-122"/>
                <a:cs typeface="Times New Roman" panose="02020603050405020304" pitchFamily="18" charset="0"/>
              </a:rPr>
              <a:t>CHÀO TẠM BIỆT CÁC CON!</a:t>
            </a:r>
            <a:endParaRPr lang="zh-CN" altLang="en-US" sz="4800" b="1" dirty="0">
              <a:ln w="22225">
                <a:solidFill>
                  <a:srgbClr val="C00000"/>
                </a:solidFill>
              </a:ln>
              <a:solidFill>
                <a:schemeClr val="bg1"/>
              </a:solidFill>
              <a:latin typeface="+mj-lt"/>
              <a:ea typeface="华康POP2体W9(P)" panose="040B09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7380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427B93B2-2DE3-44D2-8FF5-C45400865F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C455EF7-D592-4ACC-BF28-EC3C74683451}"/>
              </a:ext>
            </a:extLst>
          </p:cNvPr>
          <p:cNvSpPr txBox="1"/>
          <p:nvPr/>
        </p:nvSpPr>
        <p:spPr>
          <a:xfrm>
            <a:off x="2584332" y="3190216"/>
            <a:ext cx="65320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b="1" smtClean="0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rPr>
              <a:t>KHỞI </a:t>
            </a:r>
          </a:p>
          <a:p>
            <a:pPr algn="ctr"/>
            <a:r>
              <a:rPr lang="en-US" altLang="zh-CN" sz="8000" b="1" smtClean="0">
                <a:ln w="22225">
                  <a:solidFill>
                    <a:srgbClr val="C00000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rPr>
              <a:t>ĐỘNG</a:t>
            </a:r>
            <a:endParaRPr lang="zh-CN" altLang="en-US" sz="8000" b="1" dirty="0">
              <a:ln w="22225">
                <a:solidFill>
                  <a:srgbClr val="C00000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华康POP2体W9(P)" panose="040B0900000000000000" pitchFamily="8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182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[Đồng dao cho em] Chim ri là dì sáo sậu - Tìm hiểu về loài vật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648"/>
            <a:ext cx="10943987" cy="6209731"/>
          </a:xfrm>
          <a:prstGeom prst="rect">
            <a:avLst/>
          </a:prstGeom>
        </p:spPr>
      </p:pic>
      <p:pic>
        <p:nvPicPr>
          <p:cNvPr id="4" name="图片 6">
            <a:extLst>
              <a:ext uri="{FF2B5EF4-FFF2-40B4-BE49-F238E27FC236}">
                <a16:creationId xmlns:a16="http://schemas.microsoft.com/office/drawing/2014/main" id="{30E09580-DDEA-4766-9F7D-C6E038C6AAA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01" t="19699" b="48264"/>
          <a:stretch/>
        </p:blipFill>
        <p:spPr>
          <a:xfrm>
            <a:off x="4976886" y="-223156"/>
            <a:ext cx="8413135" cy="730431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798057E9-1540-4E6C-A27C-17704EFEE385}"/>
              </a:ext>
            </a:extLst>
          </p:cNvPr>
          <p:cNvSpPr txBox="1"/>
          <p:nvPr/>
        </p:nvSpPr>
        <p:spPr>
          <a:xfrm>
            <a:off x="6916381" y="2415360"/>
            <a:ext cx="4067032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600" b="1" smtClean="0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Chim ri là dì sáo sậu</a:t>
            </a:r>
          </a:p>
          <a:p>
            <a:pPr>
              <a:lnSpc>
                <a:spcPct val="120000"/>
              </a:lnSpc>
            </a:pPr>
            <a:r>
              <a:rPr lang="en-US" altLang="zh-CN" sz="2600" b="1" smtClean="0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Sáo sậu là cậu sáo đen</a:t>
            </a:r>
          </a:p>
          <a:p>
            <a:pPr>
              <a:lnSpc>
                <a:spcPct val="120000"/>
              </a:lnSpc>
            </a:pPr>
            <a:r>
              <a:rPr lang="en-US" altLang="zh-CN" sz="2600" b="1" smtClean="0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Sáo đen là em tu hú</a:t>
            </a:r>
          </a:p>
          <a:p>
            <a:pPr>
              <a:lnSpc>
                <a:spcPct val="120000"/>
              </a:lnSpc>
            </a:pPr>
            <a:r>
              <a:rPr lang="en-US" altLang="zh-CN" sz="2600" b="1" smtClean="0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Tu hú là chú bồ các</a:t>
            </a:r>
          </a:p>
          <a:p>
            <a:pPr>
              <a:lnSpc>
                <a:spcPct val="120000"/>
              </a:lnSpc>
            </a:pPr>
            <a:r>
              <a:rPr lang="en-US" altLang="zh-CN" sz="2600" b="1" smtClean="0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Bồ các là bác chim ri</a:t>
            </a:r>
          </a:p>
          <a:p>
            <a:pPr>
              <a:lnSpc>
                <a:spcPct val="120000"/>
              </a:lnSpc>
            </a:pPr>
            <a:r>
              <a:rPr lang="en-US" altLang="zh-CN" sz="2600" b="1" smtClean="0">
                <a:latin typeface="Times New Roman" panose="02020603050405020304" pitchFamily="18" charset="0"/>
                <a:ea typeface="华康海报体W12" panose="040B0C09000000000000" pitchFamily="81" charset="-122"/>
                <a:cs typeface="Times New Roman" panose="02020603050405020304" pitchFamily="18" charset="0"/>
              </a:rPr>
              <a:t>Chim ri là dì sáo sậu…</a:t>
            </a:r>
            <a:endParaRPr lang="zh-CN" altLang="en-US" sz="2600" b="1" dirty="0">
              <a:latin typeface="Times New Roman" panose="02020603050405020304" pitchFamily="18" charset="0"/>
              <a:ea typeface="华康海报体W12" panose="040B0C09000000000000" pitchFamily="81" charset="-122"/>
              <a:cs typeface="Times New Roman" panose="02020603050405020304" pitchFamily="18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8475260" y="2442950"/>
            <a:ext cx="409433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8475259" y="2996944"/>
            <a:ext cx="573207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8475260" y="3474910"/>
            <a:ext cx="545910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8203821" y="3915569"/>
            <a:ext cx="653576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297838" y="4383818"/>
            <a:ext cx="586855" cy="450376"/>
          </a:xfrm>
          <a:prstGeom prst="ellipse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3897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54584"/>
            <a:ext cx="12192000" cy="735874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48" rIns="91297" bIns="45648" rtlCol="0" anchor="ctr"/>
          <a:lstStyle/>
          <a:p>
            <a:pPr algn="ctr" defTabSz="91298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FEA66F5-FD50-4DD8-AB4A-C54262D6B7D9}"/>
              </a:ext>
            </a:extLst>
          </p:cNvPr>
          <p:cNvSpPr txBox="1"/>
          <p:nvPr/>
        </p:nvSpPr>
        <p:spPr>
          <a:xfrm>
            <a:off x="2781625" y="2247414"/>
            <a:ext cx="2667636" cy="592470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600" b="1" dirty="0">
                <a:solidFill>
                  <a:srgbClr val="000000">
                    <a:lumMod val="95000"/>
                    <a:lumOff val="5000"/>
                  </a:srgb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endParaRPr lang="en-US" sz="2600" b="1" dirty="0">
              <a:solidFill>
                <a:srgbClr val="000000">
                  <a:lumMod val="95000"/>
                  <a:lumOff val="5000"/>
                </a:srgb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280" y="70064"/>
            <a:ext cx="10156721" cy="7109445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265759" y="1306561"/>
            <a:ext cx="1199150" cy="1413548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97" tIns="45648" rIns="91297" bIns="45648" rtlCol="0" anchor="ctr"/>
          <a:lstStyle/>
          <a:p>
            <a:pPr algn="ctr" defTabSz="912988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0409" y="1447672"/>
            <a:ext cx="1175430" cy="1384995"/>
          </a:xfrm>
          <a:prstGeom prst="rect">
            <a:avLst/>
          </a:prstGeom>
          <a:noFill/>
        </p:spPr>
        <p:txBody>
          <a:bodyPr wrap="square" lIns="91297" tIns="45648" rIns="91297" bIns="45648" rtlCol="0">
            <a:spAutoFit/>
          </a:bodyPr>
          <a:lstStyle/>
          <a:p>
            <a:pPr defTabSz="912988">
              <a:defRPr/>
            </a:pPr>
            <a:r>
              <a:rPr lang="en-US" sz="2800" b="1" dirty="0" err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Vở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  <a:p>
            <a:pPr defTabSz="912988">
              <a:defRPr/>
            </a:pPr>
            <a:r>
              <a:rPr lang="en-US" sz="2800" b="1">
                <a:solidFill>
                  <a:srgbClr val="FF0000"/>
                </a:solidFill>
                <a:latin typeface="HP001 4 hàng" pitchFamily="34" charset="-93"/>
                <a:cs typeface="Times New Roman" panose="02020603050405020304" pitchFamily="18" charset="0"/>
              </a:rPr>
              <a:t>Tiếng Việt</a:t>
            </a:r>
            <a:endParaRPr lang="en-US" sz="2800" b="1" dirty="0">
              <a:solidFill>
                <a:srgbClr val="FF0000"/>
              </a:solidFill>
              <a:latin typeface="HP001 4 hàng" pitchFamily="34" charset="-93"/>
              <a:cs typeface="Times New Roman" panose="02020603050405020304" pitchFamily="18" charset="0"/>
            </a:endParaRPr>
          </a:p>
        </p:txBody>
      </p:sp>
      <p:pic>
        <p:nvPicPr>
          <p:cNvPr id="16" name="图片 40964" descr="1-4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75" y="-52495"/>
            <a:ext cx="1327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2742436" y="338842"/>
            <a:ext cx="8307448" cy="707886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  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Thứ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năm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ngày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8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tháng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12 </a:t>
            </a:r>
            <a:r>
              <a:rPr lang="en-US" sz="3200" b="1" err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năm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 </a:t>
            </a:r>
            <a:r>
              <a:rPr lang="en-US" sz="3200" b="1" smtClean="0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2022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79610" y="974199"/>
            <a:ext cx="2667636" cy="707886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/>
          <a:p>
            <a:pPr defTabSz="912988"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H" panose="020B0603050302020204" pitchFamily="34" charset="0"/>
                <a:cs typeface="Times New Roman" pitchFamily="18" charset="0"/>
              </a:rPr>
              <a:t> </a:t>
            </a:r>
            <a:r>
              <a:rPr lang="en-US" sz="3200" b="1">
                <a:solidFill>
                  <a:prstClr val="white">
                    <a:lumMod val="10000"/>
                  </a:prstClr>
                </a:solidFill>
                <a:latin typeface="HP001 4 hàng" panose="020B0603050302020204" pitchFamily="34" charset="-93"/>
                <a:cs typeface="Times New Roman" pitchFamily="18" charset="0"/>
              </a:rPr>
              <a:t>Tiếng Việt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anose="020B0603050302020204" pitchFamily="34" charset="-93"/>
              <a:cs typeface="Times New Roman" pitchFamily="18" charset="0"/>
            </a:endParaRPr>
          </a:p>
        </p:txBody>
      </p:sp>
      <p:sp>
        <p:nvSpPr>
          <p:cNvPr id="17" name="TextBox 22"/>
          <p:cNvSpPr txBox="1"/>
          <p:nvPr/>
        </p:nvSpPr>
        <p:spPr>
          <a:xfrm>
            <a:off x="2554177" y="1609453"/>
            <a:ext cx="9637824" cy="1323294"/>
          </a:xfrm>
          <a:prstGeom prst="rect">
            <a:avLst/>
          </a:prstGeom>
          <a:noFill/>
        </p:spPr>
        <p:txBody>
          <a:bodyPr wrap="square" lIns="91297" tIns="45648" rIns="91297" bIns="45648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Luyện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tập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: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Mở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rộng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vốn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về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gia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đình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Từ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ngữ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chỉ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Câu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nêu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đặc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 </a:t>
            </a:r>
            <a:r>
              <a:rPr lang="en-US" sz="3200" b="1" dirty="0" err="1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điểm</a:t>
            </a:r>
            <a:r>
              <a:rPr lang="en-US" sz="3200" b="1" dirty="0" smtClean="0">
                <a:solidFill>
                  <a:prstClr val="white">
                    <a:lumMod val="10000"/>
                  </a:prstClr>
                </a:solidFill>
                <a:latin typeface="HP001 4 hàng" pitchFamily="34" charset="-93"/>
                <a:cs typeface="Times New Roman" pitchFamily="18" charset="0"/>
              </a:rPr>
              <a:t>. </a:t>
            </a:r>
            <a:endParaRPr lang="en-US" sz="3200" b="1" dirty="0">
              <a:solidFill>
                <a:prstClr val="white">
                  <a:lumMod val="10000"/>
                </a:prstClr>
              </a:solidFill>
              <a:latin typeface="HP001 4 hàng" pitchFamily="34" charset="-93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3649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b3d35ad80c2bff9b5643004a1697612c">
            <a:extLst>
              <a:ext uri="{FF2B5EF4-FFF2-40B4-BE49-F238E27FC236}">
                <a16:creationId xmlns:a16="http://schemas.microsoft.com/office/drawing/2014/main" id="{ED5A92A1-DA64-4926-9E4F-1036EBBA8AB7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1440180" y="2889885"/>
            <a:ext cx="4257040" cy="2705735"/>
          </a:xfrm>
          <a:prstGeom prst="rect">
            <a:avLst/>
          </a:prstGeom>
        </p:spPr>
      </p:pic>
      <p:pic>
        <p:nvPicPr>
          <p:cNvPr id="3" name="图片 2" descr="b3d35ad80c2bff9b5643004a1697612c">
            <a:extLst>
              <a:ext uri="{FF2B5EF4-FFF2-40B4-BE49-F238E27FC236}">
                <a16:creationId xmlns:a16="http://schemas.microsoft.com/office/drawing/2014/main" id="{69F8AE4C-F9B2-45E4-9A18-262EB793C5A5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6564630" y="2889885"/>
            <a:ext cx="4257040" cy="2705735"/>
          </a:xfrm>
          <a:prstGeom prst="rect">
            <a:avLst/>
          </a:prstGeom>
        </p:spPr>
      </p:pic>
      <p:pic>
        <p:nvPicPr>
          <p:cNvPr id="4" name="图片 3" descr="9661220abc540946e9f6a0335fad2651">
            <a:extLst>
              <a:ext uri="{FF2B5EF4-FFF2-40B4-BE49-F238E27FC236}">
                <a16:creationId xmlns:a16="http://schemas.microsoft.com/office/drawing/2014/main" id="{08424E70-8CE5-472D-B07B-009F5FBEA190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773960" y="1884392"/>
            <a:ext cx="1727872" cy="1716088"/>
          </a:xfrm>
          <a:prstGeom prst="rect">
            <a:avLst/>
          </a:prstGeom>
        </p:spPr>
      </p:pic>
      <p:pic>
        <p:nvPicPr>
          <p:cNvPr id="5" name="图片 4" descr="9661220abc540946e9f6a0335fad2651">
            <a:extLst>
              <a:ext uri="{FF2B5EF4-FFF2-40B4-BE49-F238E27FC236}">
                <a16:creationId xmlns:a16="http://schemas.microsoft.com/office/drawing/2014/main" id="{250C192E-666E-43B9-846A-C007DCC43D8E}"/>
              </a:ext>
            </a:extLst>
          </p:cNvPr>
          <p:cNvPicPr/>
          <p:nvPr/>
        </p:nvPicPr>
        <p:blipFill>
          <a:blip r:embed="rId4"/>
          <a:stretch>
            <a:fillRect/>
          </a:stretch>
        </p:blipFill>
        <p:spPr>
          <a:xfrm>
            <a:off x="5929514" y="1955863"/>
            <a:ext cx="1727872" cy="1716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9766F71-1F90-4DE7-AE48-C5B96DFE7344}"/>
              </a:ext>
            </a:extLst>
          </p:cNvPr>
          <p:cNvSpPr txBox="1"/>
          <p:nvPr/>
        </p:nvSpPr>
        <p:spPr>
          <a:xfrm>
            <a:off x="1720171" y="3586832"/>
            <a:ext cx="3775638" cy="95410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 defTabSz="914400">
              <a:defRPr/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quan hệ họ hàng.</a:t>
            </a:r>
            <a:endParaRPr lang="en-US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6A938A3-183A-4D31-8F2C-941D4435F64B}"/>
              </a:ext>
            </a:extLst>
          </p:cNvPr>
          <p:cNvSpPr txBox="1"/>
          <p:nvPr/>
        </p:nvSpPr>
        <p:spPr>
          <a:xfrm>
            <a:off x="6787720" y="3586832"/>
            <a:ext cx="3810860" cy="1643527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0"/>
            </a:lightRig>
          </a:scene3d>
        </p:spPr>
        <p:txBody>
          <a:bodyPr wrap="square" rtlCol="0">
            <a:spAutoFit/>
            <a:sp3d contourW="12700"/>
          </a:bodyPr>
          <a:lstStyle/>
          <a:p>
            <a:pPr lvl="0" algn="just">
              <a:lnSpc>
                <a:spcPct val="120000"/>
              </a:lnSpc>
            </a:pPr>
            <a:r>
              <a:rPr lang="en-US" sz="2800" b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Phát triển vốn từ chỉ đặc điểm; Câu nêu đặc điểm.</a:t>
            </a:r>
            <a:endParaRPr lang="en-US" sz="28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: Rounded Corners 2">
            <a:extLst>
              <a:ext uri="{FF2B5EF4-FFF2-40B4-BE49-F238E27FC236}">
                <a16:creationId xmlns:a16="http://schemas.microsoft.com/office/drawing/2014/main" id="{A5E52E0F-4B66-4E76-8587-1B2CF0301380}"/>
              </a:ext>
            </a:extLst>
          </p:cNvPr>
          <p:cNvSpPr/>
          <p:nvPr/>
        </p:nvSpPr>
        <p:spPr>
          <a:xfrm>
            <a:off x="3727796" y="1116066"/>
            <a:ext cx="4545167" cy="69908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4200"/>
              </a:lnSpc>
            </a:pPr>
            <a:r>
              <a:rPr lang="en-US" sz="3200" b="1" spc="44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</a:t>
            </a:r>
          </a:p>
        </p:txBody>
      </p:sp>
    </p:spTree>
    <p:extLst>
      <p:ext uri="{BB962C8B-B14F-4D97-AF65-F5344CB8AC3E}">
        <p14:creationId xmlns:p14="http://schemas.microsoft.com/office/powerpoint/2010/main" val="19614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5 1.48148E-6 L 5E-6 1.48148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1.66667E-6 1.48148E-6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484 4.81481E-6 L -1.45833E-6 4.81481E-6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2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044 1.48148E-6 L -8.33333E-7 1.48148E-6 " pathEditMode="relative" rAng="0" ptsTypes="AA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019519" y="485958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thay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ô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vuông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48120" y="1167892"/>
            <a:ext cx="80410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Em trai của mẹ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48119" y="1849826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Em trai của bố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67169" y="2533736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Em gái của mẹ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1267169" y="3253875"/>
            <a:ext cx="81464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d. Em gái của bố gọi là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6" y="1231193"/>
            <a:ext cx="386680" cy="4164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76" y="1888031"/>
            <a:ext cx="386680" cy="416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4032" y="2599862"/>
            <a:ext cx="386680" cy="416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5444" y="3306414"/>
            <a:ext cx="386680" cy="416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078" y="3899581"/>
            <a:ext cx="3802059" cy="2886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组合 30">
            <a:extLst>
              <a:ext uri="{FF2B5EF4-FFF2-40B4-BE49-F238E27FC236}">
                <a16:creationId xmlns:a16="http://schemas.microsoft.com/office/drawing/2014/main" id="{D7A8AD5E-4831-4EF5-B72B-711D9AE802BF}"/>
              </a:ext>
            </a:extLst>
          </p:cNvPr>
          <p:cNvGrpSpPr/>
          <p:nvPr/>
        </p:nvGrpSpPr>
        <p:grpSpPr>
          <a:xfrm>
            <a:off x="4287695" y="1813598"/>
            <a:ext cx="6997593" cy="4229288"/>
            <a:chOff x="3953867" y="848804"/>
            <a:chExt cx="6997593" cy="4229288"/>
          </a:xfrm>
        </p:grpSpPr>
        <p:pic>
          <p:nvPicPr>
            <p:cNvPr id="14" name="图片 4">
              <a:extLst>
                <a:ext uri="{FF2B5EF4-FFF2-40B4-BE49-F238E27FC236}">
                  <a16:creationId xmlns:a16="http://schemas.microsoft.com/office/drawing/2014/main" id="{60707B66-7D38-48D3-A277-84FE7A43CF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7380024" y="848804"/>
              <a:ext cx="3571436" cy="2871714"/>
            </a:xfrm>
            <a:prstGeom prst="rect">
              <a:avLst/>
            </a:prstGeom>
          </p:spPr>
        </p:pic>
        <p:sp>
          <p:nvSpPr>
            <p:cNvPr id="15" name="文本框 15">
              <a:extLst>
                <a:ext uri="{FF2B5EF4-FFF2-40B4-BE49-F238E27FC236}">
                  <a16:creationId xmlns:a16="http://schemas.microsoft.com/office/drawing/2014/main" id="{D8FF0AC9-5ECA-4CAE-8E8D-69114DD4B510}"/>
                </a:ext>
              </a:extLst>
            </p:cNvPr>
            <p:cNvSpPr txBox="1"/>
            <p:nvPr/>
          </p:nvSpPr>
          <p:spPr>
            <a:xfrm>
              <a:off x="8312793" y="2281521"/>
              <a:ext cx="187903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 smtClean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Times New Roman" panose="02020603050405020304" pitchFamily="18" charset="0"/>
                  <a:ea typeface="华康POP2体W9(P)" panose="040B0900000000000000" pitchFamily="82" charset="-122"/>
                  <a:cs typeface="Times New Roman" panose="02020603050405020304" pitchFamily="18" charset="0"/>
                </a:rPr>
                <a:t>Thảo luận nhóm 4</a:t>
              </a:r>
              <a:endParaRPr lang="zh-CN" altLang="en-US" sz="24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华康POP2体W9(P)" panose="040B0900000000000000" pitchFamily="8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25">
              <a:extLst>
                <a:ext uri="{FF2B5EF4-FFF2-40B4-BE49-F238E27FC236}">
                  <a16:creationId xmlns:a16="http://schemas.microsoft.com/office/drawing/2014/main" id="{80F9023B-ED1B-47FC-9C3B-3B6EE7D5A049}"/>
                </a:ext>
              </a:extLst>
            </p:cNvPr>
            <p:cNvSpPr txBox="1"/>
            <p:nvPr/>
          </p:nvSpPr>
          <p:spPr>
            <a:xfrm>
              <a:off x="3953867" y="4493317"/>
              <a:ext cx="2323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zh-CN" altLang="en-US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华康POP2体W9(P)" panose="040B0900000000000000" pitchFamily="82" charset="-122"/>
                <a:ea typeface="华康POP2体W9(P)" panose="040B0900000000000000" pitchFamily="82" charset="-122"/>
              </a:endParaRPr>
            </a:p>
          </p:txBody>
        </p:sp>
      </p:grpSp>
      <p:cxnSp>
        <p:nvCxnSpPr>
          <p:cNvPr id="21" name="Straight Connector 20"/>
          <p:cNvCxnSpPr/>
          <p:nvPr/>
        </p:nvCxnSpPr>
        <p:spPr>
          <a:xfrm>
            <a:off x="1538514" y="1012677"/>
            <a:ext cx="274918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426857" y="1016610"/>
            <a:ext cx="2917372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46914" y="1174869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ậu.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30133" y="1862178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chú.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67780" y="2535898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dì.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5224238" y="3255756"/>
            <a:ext cx="1277258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cô.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91260" y="3976245"/>
            <a:ext cx="7379452" cy="8391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Cậu, chú, dì, cô, mợ, thím, dượng,… là các từ chỉ quan hệ họ hàng.</a:t>
            </a:r>
            <a:endParaRPr lang="en-US" sz="28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Cloud 29"/>
          <p:cNvSpPr/>
          <p:nvPr/>
        </p:nvSpPr>
        <p:spPr>
          <a:xfrm>
            <a:off x="0" y="4828165"/>
            <a:ext cx="3661868" cy="195750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các từ chỉ quan hệ họ hàng khác mà em biết?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3991429" y="4949371"/>
            <a:ext cx="3722423" cy="169817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6277320" y="1160916"/>
            <a:ext cx="389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 của cậu gọi là …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9340996" y="1160915"/>
            <a:ext cx="86613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mợ.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6291289" y="1849826"/>
            <a:ext cx="389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Vợ của chú gọi là …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9311967" y="1862652"/>
            <a:ext cx="128908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</a:t>
            </a:r>
            <a:r>
              <a:rPr lang="en-US" sz="32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hím.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6308059" y="2539486"/>
            <a:ext cx="3899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 của dì gọi là …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9616941" y="2543368"/>
            <a:ext cx="2424890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hú, dượng.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6318816" y="3255569"/>
            <a:ext cx="4966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Chồng của cô gọi là … 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accent6">
                  <a:lumMod val="75000"/>
                </a:scheme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72570B7-C619-4061-BA21-E5DF90B6F2A5}"/>
              </a:ext>
            </a:extLst>
          </p:cNvPr>
          <p:cNvSpPr txBox="1"/>
          <p:nvPr/>
        </p:nvSpPr>
        <p:spPr>
          <a:xfrm>
            <a:off x="9741532" y="3246898"/>
            <a:ext cx="111475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</a:t>
            </a:r>
            <a:r>
              <a:rPr lang="en-US" sz="3200" noProof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hú.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780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6EAE25-D359-4726-A827-5A99C5011126}"/>
              </a:ext>
            </a:extLst>
          </p:cNvPr>
          <p:cNvSpPr txBox="1"/>
          <p:nvPr/>
        </p:nvSpPr>
        <p:spPr>
          <a:xfrm>
            <a:off x="1019519" y="485958"/>
            <a:ext cx="882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Tìm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05271103"/>
              </p:ext>
            </p:extLst>
          </p:nvPr>
        </p:nvGraphicFramePr>
        <p:xfrm>
          <a:off x="1799771" y="1241947"/>
          <a:ext cx="8128000" cy="21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631861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91056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ơi hãy ngủ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cháu ngồi bên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 nhà vắng vẻ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vườn lặng im.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bưởi hương cau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 vào tay quạt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bà nằm mát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 vòng gió thơm.</a:t>
                      </a:r>
                    </a:p>
                    <a:p>
                      <a:pPr algn="r">
                        <a:lnSpc>
                          <a:spcPct val="100000"/>
                        </a:lnSpc>
                      </a:pPr>
                      <a:r>
                        <a:rPr lang="en-US" sz="24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(Quang Huy)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031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732952" y="969133"/>
            <a:ext cx="301470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3771" y="969133"/>
            <a:ext cx="22787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3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11689" y="3406027"/>
            <a:ext cx="6085101" cy="3425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36EAE25-D359-4726-A827-5A99C5011126}"/>
              </a:ext>
            </a:extLst>
          </p:cNvPr>
          <p:cNvSpPr txBox="1"/>
          <p:nvPr/>
        </p:nvSpPr>
        <p:spPr>
          <a:xfrm>
            <a:off x="1019519" y="485958"/>
            <a:ext cx="8824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Tìm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ngữ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dưới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8625EE0-BAA9-4FB1-AA1B-F4405E04FCFC}"/>
              </a:ext>
            </a:extLst>
          </p:cNvPr>
          <p:cNvCxnSpPr/>
          <p:nvPr/>
        </p:nvCxnSpPr>
        <p:spPr>
          <a:xfrm>
            <a:off x="2814159" y="2985911"/>
            <a:ext cx="1075670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B0FA054-46FF-4C5B-994A-FAEFBF169D29}"/>
              </a:ext>
            </a:extLst>
          </p:cNvPr>
          <p:cNvCxnSpPr/>
          <p:nvPr/>
        </p:nvCxnSpPr>
        <p:spPr>
          <a:xfrm>
            <a:off x="3043162" y="3635022"/>
            <a:ext cx="106438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AE03D25-689C-4AFC-AB8B-637152023D44}"/>
              </a:ext>
            </a:extLst>
          </p:cNvPr>
          <p:cNvCxnSpPr>
            <a:cxnSpLocks/>
          </p:cNvCxnSpPr>
          <p:nvPr/>
        </p:nvCxnSpPr>
        <p:spPr>
          <a:xfrm>
            <a:off x="7386159" y="2956883"/>
            <a:ext cx="541867" cy="0"/>
          </a:xfrm>
          <a:prstGeom prst="line">
            <a:avLst/>
          </a:prstGeom>
          <a:ln w="28575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1444977" y="1132522"/>
          <a:ext cx="8128000" cy="320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2631861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99105647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ơi hãy ngủ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 cháu ngồi bên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Căn nhà vắng vẻ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Khu vườn lặng im.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bưởi hương cau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Lẫn vào tay quạt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 bà nằm mát</a:t>
                      </a:r>
                    </a:p>
                    <a:p>
                      <a:pPr>
                        <a:lnSpc>
                          <a:spcPct val="150000"/>
                        </a:lnSpc>
                      </a:pP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Giữa vòng gió thơm.</a:t>
                      </a:r>
                    </a:p>
                    <a:p>
                      <a:pPr algn="r">
                        <a:lnSpc>
                          <a:spcPct val="150000"/>
                        </a:lnSpc>
                      </a:pPr>
                      <a:r>
                        <a:rPr lang="en-US" sz="24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(Quang Huy)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8203101"/>
                  </a:ext>
                </a:extLst>
              </a:tr>
            </a:tbl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2732952" y="969133"/>
            <a:ext cx="301470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863771" y="969133"/>
            <a:ext cx="22787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66" y="4298161"/>
            <a:ext cx="3848477" cy="2380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cxnSp>
        <p:nvCxnSpPr>
          <p:cNvPr id="15" name="Straight Connector 14"/>
          <p:cNvCxnSpPr/>
          <p:nvPr/>
        </p:nvCxnSpPr>
        <p:spPr>
          <a:xfrm>
            <a:off x="7671606" y="3620508"/>
            <a:ext cx="819251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6328229" y="4586514"/>
            <a:ext cx="4702628" cy="1944915"/>
          </a:xfrm>
          <a:prstGeom prst="cloudCallout">
            <a:avLst>
              <a:gd name="adj1" fmla="val 62500"/>
              <a:gd name="adj2" fmla="val 42351"/>
            </a:avLst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câu với từ chỉ đặc điểm em vừa tìm được?</a:t>
            </a:r>
            <a:endParaRPr lang="en-US" sz="28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58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874376" y="398872"/>
            <a:ext cx="106935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Kết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hợp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ngữ ở cột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 từ ngữ ở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cột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tạo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 </a:t>
            </a:r>
            <a:r>
              <a:rPr lang="en-US" sz="2800" b="1" dirty="0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err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đặc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điểm. Chọn viết 2 câu vào vở.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039686"/>
              </p:ext>
            </p:extLst>
          </p:nvPr>
        </p:nvGraphicFramePr>
        <p:xfrm>
          <a:off x="1570769" y="2185609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38287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80379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Đôi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mắt em bé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mượt mà.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9600231"/>
              </p:ext>
            </p:extLst>
          </p:nvPr>
        </p:nvGraphicFramePr>
        <p:xfrm>
          <a:off x="1570769" y="3151148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315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51351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Mái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tóc của mẹ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trầm ấm.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1180679"/>
              </p:ext>
            </p:extLst>
          </p:nvPr>
        </p:nvGraphicFramePr>
        <p:xfrm>
          <a:off x="1570768" y="4143201"/>
          <a:ext cx="8127999" cy="70273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67316">
                  <a:extLst>
                    <a:ext uri="{9D8B030D-6E8A-4147-A177-3AD203B41FA5}">
                      <a16:colId xmlns:a16="http://schemas.microsoft.com/office/drawing/2014/main" val="2698988357"/>
                    </a:ext>
                  </a:extLst>
                </a:gridCol>
                <a:gridCol w="2051350">
                  <a:extLst>
                    <a:ext uri="{9D8B030D-6E8A-4147-A177-3AD203B41FA5}">
                      <a16:colId xmlns:a16="http://schemas.microsoft.com/office/drawing/2014/main" val="365755688"/>
                    </a:ext>
                  </a:extLst>
                </a:gridCol>
                <a:gridCol w="2709333">
                  <a:extLst>
                    <a:ext uri="{9D8B030D-6E8A-4147-A177-3AD203B41FA5}">
                      <a16:colId xmlns:a16="http://schemas.microsoft.com/office/drawing/2014/main" val="4013160822"/>
                    </a:ext>
                  </a:extLst>
                </a:gridCol>
              </a:tblGrid>
              <a:tr h="702734"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Giọng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nói của bố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đen</a:t>
                      </a:r>
                      <a:r>
                        <a:rPr lang="en-US" sz="2800" b="0" baseline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láy</a:t>
                      </a:r>
                      <a:r>
                        <a:rPr lang="en-US" sz="2800" b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800" b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649771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128376" y="1472738"/>
            <a:ext cx="10693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b="1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                  A                                                        B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616838" y="867533"/>
            <a:ext cx="495961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128000" y="864209"/>
            <a:ext cx="3193143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891124" y="1259418"/>
            <a:ext cx="2521219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905828" y="2558797"/>
            <a:ext cx="2090057" cy="1944915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4905828" y="2510971"/>
            <a:ext cx="2090057" cy="972458"/>
          </a:xfrm>
          <a:prstGeom prst="straightConnector1">
            <a:avLst/>
          </a:prstGeom>
          <a:ln>
            <a:solidFill>
              <a:srgbClr val="0052A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4898573" y="3500222"/>
            <a:ext cx="2090057" cy="97245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图片 2">
            <a:extLst>
              <a:ext uri="{FF2B5EF4-FFF2-40B4-BE49-F238E27FC236}">
                <a16:creationId xmlns:a16="http://schemas.microsoft.com/office/drawing/2014/main" id="{C03ED3BE-5AA9-46EF-BEFC-3DF7456B5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6314" y="5575124"/>
            <a:ext cx="1429657" cy="1282876"/>
          </a:xfrm>
          <a:prstGeom prst="rect">
            <a:avLst/>
          </a:prstGeom>
        </p:spPr>
      </p:pic>
      <p:sp>
        <p:nvSpPr>
          <p:cNvPr id="21" name="Cloud 20"/>
          <p:cNvSpPr/>
          <p:nvPr/>
        </p:nvSpPr>
        <p:spPr>
          <a:xfrm>
            <a:off x="8571728" y="5233009"/>
            <a:ext cx="1872343" cy="1436914"/>
          </a:xfrm>
          <a:prstGeom prst="cloud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 khi viết câu?</a:t>
            </a:r>
            <a:endParaRPr 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503109" y="5148266"/>
            <a:ext cx="58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noProof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Đôi mắt của bé đen láy.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531492" y="5706703"/>
            <a:ext cx="58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noProof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Mái tóc của mẹ mượt mà.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544964" y="6243389"/>
            <a:ext cx="58184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noProof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Giọng nói của bố.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Left Brace 24"/>
          <p:cNvSpPr/>
          <p:nvPr/>
        </p:nvSpPr>
        <p:spPr>
          <a:xfrm>
            <a:off x="1238111" y="2158009"/>
            <a:ext cx="374733" cy="2660326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76090" y="3100273"/>
            <a:ext cx="115476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chỉ sự vật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Left Brace 26"/>
          <p:cNvSpPr/>
          <p:nvPr/>
        </p:nvSpPr>
        <p:spPr>
          <a:xfrm flipH="1">
            <a:off x="9646320" y="2170405"/>
            <a:ext cx="385104" cy="2660326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10194251" y="2981007"/>
            <a:ext cx="1382926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spcAft>
                <a:spcPts val="600"/>
              </a:spcAft>
            </a:pPr>
            <a:r>
              <a:rPr lang="en-US" sz="240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Từ chỉ đặc điểm</a:t>
            </a: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210465" y="4871600"/>
            <a:ext cx="1309627" cy="1096713"/>
            <a:chOff x="5438258" y="4805444"/>
            <a:chExt cx="1309627" cy="1096713"/>
          </a:xfrm>
        </p:grpSpPr>
        <p:pic>
          <p:nvPicPr>
            <p:cNvPr id="29" name="图片 9">
              <a:extLst>
                <a:ext uri="{FF2B5EF4-FFF2-40B4-BE49-F238E27FC236}">
                  <a16:creationId xmlns:a16="http://schemas.microsoft.com/office/drawing/2014/main" id="{934FC5C7-DB30-4527-A90B-4D06B5330A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8258" y="4805444"/>
              <a:ext cx="1309627" cy="109671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A0B3B21-3441-443B-90DD-08C8930A141A}"/>
                </a:ext>
              </a:extLst>
            </p:cNvPr>
            <p:cNvSpPr txBox="1"/>
            <p:nvPr/>
          </p:nvSpPr>
          <p:spPr>
            <a:xfrm>
              <a:off x="6068731" y="5389238"/>
              <a:ext cx="304800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lvl="0" algn="ctr">
                <a:spcAft>
                  <a:spcPts val="600"/>
                </a:spcAft>
              </a:pPr>
              <a:r>
                <a:rPr lang="en-US" b="1">
                  <a:solidFill>
                    <a:srgbClr val="00000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</a:t>
              </a:r>
              <a:endPara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2" name="Left Brace 31"/>
          <p:cNvSpPr/>
          <p:nvPr/>
        </p:nvSpPr>
        <p:spPr>
          <a:xfrm flipH="1">
            <a:off x="5470491" y="5259019"/>
            <a:ext cx="328552" cy="1418587"/>
          </a:xfrm>
          <a:prstGeom prst="leftBrace">
            <a:avLst/>
          </a:prstGeom>
          <a:ln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0B3B21-3441-443B-90DD-08C8930A141A}"/>
              </a:ext>
            </a:extLst>
          </p:cNvPr>
          <p:cNvSpPr txBox="1"/>
          <p:nvPr/>
        </p:nvSpPr>
        <p:spPr>
          <a:xfrm>
            <a:off x="5840541" y="5534770"/>
            <a:ext cx="581846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Aft>
                <a:spcPts val="600"/>
              </a:spcAft>
            </a:pPr>
            <a:r>
              <a:rPr lang="en-US" sz="2800" noProof="0" smtClean="0">
                <a:solidFill>
                  <a:srgbClr val="00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 câu nêu đặc điểm ngoại hình của người thân trong gia đình.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1192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  <p:bldP spid="22" grpId="0"/>
      <p:bldP spid="23" grpId="0"/>
      <p:bldP spid="24" grpId="0"/>
      <p:bldP spid="25" grpId="0" animBg="1"/>
      <p:bldP spid="26" grpId="0" animBg="1"/>
      <p:bldP spid="27" grpId="0" animBg="1"/>
      <p:bldP spid="28" grpId="0" animBg="1"/>
      <p:bldP spid="32" grpId="0" animBg="1"/>
      <p:bldP spid="3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2016</TotalTime>
  <Words>556</Words>
  <Application>Microsoft Office PowerPoint</Application>
  <PresentationFormat>Widescreen</PresentationFormat>
  <Paragraphs>94</Paragraphs>
  <Slides>13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微软雅黑</vt:lpstr>
      <vt:lpstr>Arial</vt:lpstr>
      <vt:lpstr>Arial-Rounded</vt:lpstr>
      <vt:lpstr>等线</vt:lpstr>
      <vt:lpstr>HP001 4 hàng</vt:lpstr>
      <vt:lpstr>HP001 4H</vt:lpstr>
      <vt:lpstr>黑体</vt:lpstr>
      <vt:lpstr>Times New Roman</vt:lpstr>
      <vt:lpstr>华康POP2体W9(P)</vt:lpstr>
      <vt:lpstr>华康海报体W12</vt:lpstr>
      <vt:lpstr>包图主题2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WIN7</dc:creator>
  <cp:lastModifiedBy>THUY LINH</cp:lastModifiedBy>
  <cp:revision>137</cp:revision>
  <dcterms:created xsi:type="dcterms:W3CDTF">2017-08-18T03:02:00Z</dcterms:created>
  <dcterms:modified xsi:type="dcterms:W3CDTF">2023-12-07T23:01:42Z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2052-10.1.0.6748</vt:lpwstr>
  </property>
</Properties>
</file>