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82" r:id="rId4"/>
    <p:sldId id="275" r:id="rId5"/>
    <p:sldId id="260" r:id="rId6"/>
    <p:sldId id="276" r:id="rId7"/>
    <p:sldId id="279" r:id="rId8"/>
    <p:sldId id="261" r:id="rId9"/>
    <p:sldId id="277" r:id="rId10"/>
    <p:sldId id="280" r:id="rId11"/>
    <p:sldId id="278" r:id="rId12"/>
    <p:sldId id="281" r:id="rId13"/>
    <p:sldId id="262" r:id="rId14"/>
    <p:sldId id="263" r:id="rId15"/>
    <p:sldId id="283" r:id="rId16"/>
    <p:sldId id="26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919"/>
    <a:srgbClr val="6E1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92" d="100"/>
          <a:sy n="92" d="100"/>
        </p:scale>
        <p:origin x="-306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FBE0-311D-4FDE-9F6C-43432FC8E6C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B2CD-F0FA-472F-A85C-F8E33A3B4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33422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085850"/>
            <a:ext cx="6934200" cy="1485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 </a:t>
            </a:r>
            <a:r>
              <a:rPr lang="vi-V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41D89-0C65-426E-B47A-4798D4E8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8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vi-VN" sz="2400" b="1" dirty="0"/>
              <a:t> CẮT DÁN</a:t>
            </a:r>
            <a:r>
              <a:rPr lang="en-US" sz="2400" b="1" dirty="0"/>
              <a:t> </a:t>
            </a:r>
            <a:r>
              <a:rPr lang="vi-VN" sz="2400" b="1" dirty="0"/>
              <a:t>THUYỀN, MÂY VÀO TRANH BẦU TRỜI VÀ BIỂN</a:t>
            </a:r>
            <a:r>
              <a:rPr lang="vi-VN" sz="2400" dirty="0"/>
              <a:t/>
            </a:r>
            <a:br>
              <a:rPr lang="vi-VN" sz="2400" dirty="0"/>
            </a:br>
            <a:endParaRPr lang="x-non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66E41-06B4-4C36-A189-A42B3C48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38414"/>
            <a:ext cx="2895600" cy="3877128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+mj-lt"/>
              </a:rPr>
              <a:t>Chọn màu vẽ </a:t>
            </a:r>
          </a:p>
          <a:p>
            <a:r>
              <a:rPr lang="vi-VN" sz="2400" dirty="0">
                <a:latin typeface="+mj-lt"/>
              </a:rPr>
              <a:t>Tạo bức tranh bầu trời và biển theo ý thích </a:t>
            </a:r>
          </a:p>
          <a:p>
            <a:r>
              <a:rPr lang="vi-VN" sz="2400" dirty="0">
                <a:latin typeface="+mj-lt"/>
              </a:rPr>
              <a:t>Vẽ cắt dán thuyền mây ...để bức tranh về bầu trời và biển thêm sinh động hơn.</a:t>
            </a:r>
            <a:endParaRPr lang="x-none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6C0F82-D973-4FB2-8197-230ECBF9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7958"/>
            <a:ext cx="5998876" cy="45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DEB44-2C63-4A0E-808D-3D0DD51A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2" y="35363"/>
            <a:ext cx="8229600" cy="857250"/>
          </a:xfrm>
        </p:spPr>
        <p:txBody>
          <a:bodyPr/>
          <a:lstStyle/>
          <a:p>
            <a:r>
              <a:rPr lang="vi-VN" dirty="0"/>
              <a:t>Bài tham khảo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06062BB-5276-4C91-9EE2-53BA09F6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6" y="2238375"/>
            <a:ext cx="2857500" cy="276224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3C7589-93A5-409F-AE21-DF3ED926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7950"/>
            <a:ext cx="2857500" cy="1981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84FF32-8546-4C4C-9188-05336E7B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892613"/>
            <a:ext cx="2867025" cy="1590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ECD057-1FD3-4EE7-A787-CE7CDEC4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895350"/>
            <a:ext cx="2857500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3E666F7-F827-4F8B-A9D3-F7D8AE9F3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5350"/>
            <a:ext cx="28575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0B3322-FEE6-4DD0-8FE6-0FA8CA469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7951"/>
            <a:ext cx="2971800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D2D85-075A-432A-B96B-262E8BE4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752F93F-060E-4148-A199-6E8ACAB2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57150"/>
            <a:ext cx="4252912" cy="2393633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C5CD85-B64C-447F-81B9-9B014B10A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4282683" cy="2614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429734-2FBD-4289-8A87-6A574CB15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" y="-18853"/>
            <a:ext cx="3896922" cy="2614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FED342-137C-4135-A26F-9DB5B5DDB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3" y="2772688"/>
            <a:ext cx="4081463" cy="23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" y="0"/>
            <a:ext cx="9148015" cy="5143500"/>
          </a:xfrm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LUYỆN TẬP –SÁNG TẠO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6435F8-400A-455B-8BDB-7E7364703F9B}"/>
              </a:ext>
            </a:extLst>
          </p:cNvPr>
          <p:cNvSpPr txBox="1"/>
          <p:nvPr/>
        </p:nvSpPr>
        <p:spPr>
          <a:xfrm>
            <a:off x="152400" y="174539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Vẽ và cắt dán tranh về bầu trời và biển.</a:t>
            </a:r>
            <a:endParaRPr lang="x-non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0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44"/>
            <a:ext cx="9220200" cy="5366743"/>
          </a:xfrm>
        </p:spPr>
      </p:pic>
      <p:sp>
        <p:nvSpPr>
          <p:cNvPr id="5" name="TextBox 4"/>
          <p:cNvSpPr txBox="1"/>
          <p:nvPr/>
        </p:nvSpPr>
        <p:spPr>
          <a:xfrm>
            <a:off x="2438400" y="11519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12963C-2EC7-4F9D-B9D4-177F47689909}"/>
              </a:ext>
            </a:extLst>
          </p:cNvPr>
          <p:cNvSpPr txBox="1"/>
          <p:nvPr/>
        </p:nvSpPr>
        <p:spPr>
          <a:xfrm>
            <a:off x="2438400" y="1383031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</a:t>
            </a:r>
            <a:r>
              <a:rPr lang="vi-VN" sz="2400" dirty="0">
                <a:latin typeface="+mj-lt"/>
              </a:rPr>
              <a:t>Nêu cảm nhận của em về sản phẩm mĩ thuật yêu thích.</a:t>
            </a:r>
          </a:p>
          <a:p>
            <a:r>
              <a:rPr lang="vi-VN" sz="2400" dirty="0">
                <a:latin typeface="+mj-lt"/>
              </a:rPr>
              <a:t>-Màu đậm, màu nhạt </a:t>
            </a:r>
          </a:p>
          <a:p>
            <a:r>
              <a:rPr lang="vi-VN" sz="2400" dirty="0">
                <a:latin typeface="+mj-lt"/>
              </a:rPr>
              <a:t>-Màu được sử dụng nhiều </a:t>
            </a:r>
          </a:p>
          <a:p>
            <a:r>
              <a:rPr lang="vi-VN" sz="2400" dirty="0">
                <a:latin typeface="+mj-lt"/>
              </a:rPr>
              <a:t>-Vẻ đẹp của sản phẩm mĩ thuật được tạo từ cách phối hợp đậm, nhạt của màu sắc</a:t>
            </a:r>
            <a:endParaRPr lang="x-non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6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35FB8B0-A277-4884-848F-AB69DD79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56213"/>
            <a:ext cx="3733800" cy="2137232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2BAA50-D0F9-4F23-892F-6C0024FE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5" y="2800350"/>
            <a:ext cx="3810000" cy="21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5042CF-EB94-4CBC-8695-EF1360DAA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2768"/>
            <a:ext cx="3810000" cy="193278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="" xmlns:a16="http://schemas.microsoft.com/office/drawing/2014/main" id="{4C0B1AF5-8EFA-4377-898D-7E8F49941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465"/>
            <a:ext cx="3733800" cy="276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12123"/>
            <a:ext cx="468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" y="-15354"/>
            <a:ext cx="9174691" cy="5158854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6C177-EC14-4685-9BE9-E08B5E52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Kiểm tra đồ dùng học tập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A26A7CD-8510-4DB7-98BB-C8C0B513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0150"/>
            <a:ext cx="5943600" cy="3429000"/>
          </a:xfrm>
        </p:spPr>
      </p:pic>
    </p:spTree>
    <p:extLst>
      <p:ext uri="{BB962C8B-B14F-4D97-AF65-F5344CB8AC3E}">
        <p14:creationId xmlns:p14="http://schemas.microsoft.com/office/powerpoint/2010/main" val="5558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E3AEC-7732-4D17-9020-EEF45F57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1B61FAF-1C87-4C65-AE7D-54441E391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756"/>
            <a:ext cx="8610600" cy="473154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625796-983C-47BE-ABD9-8E05097F6761}"/>
              </a:ext>
            </a:extLst>
          </p:cNvPr>
          <p:cNvSpPr/>
          <p:nvPr/>
        </p:nvSpPr>
        <p:spPr>
          <a:xfrm flipH="1">
            <a:off x="5791199" y="318135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KHỞI ĐỘNG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24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75ED26-63BF-48CE-A0C9-2B258BA5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EF10450-1AD3-4241-B2EB-F65329FC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400" cy="634365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938474-6085-4F86-B550-B38765B43754}"/>
              </a:ext>
            </a:extLst>
          </p:cNvPr>
          <p:cNvSpPr/>
          <p:nvPr/>
        </p:nvSpPr>
        <p:spPr>
          <a:xfrm>
            <a:off x="1828800" y="2387084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n/>
                <a:solidFill>
                  <a:schemeClr val="accent4"/>
                </a:solidFill>
                <a:latin typeface="+mj-lt"/>
              </a:rPr>
              <a:t>KHỞI ĐỘNG</a:t>
            </a:r>
          </a:p>
          <a:p>
            <a:pPr algn="ctr"/>
            <a:r>
              <a:rPr lang="vi-VN" sz="3600" b="1" dirty="0">
                <a:ln/>
                <a:solidFill>
                  <a:schemeClr val="accent4"/>
                </a:solidFill>
                <a:latin typeface="+mj-lt"/>
              </a:rPr>
              <a:t>TRÒ CHƠI THI GHÉP TRANH</a:t>
            </a:r>
            <a:endParaRPr lang="en-US" sz="3600" b="1" dirty="0">
              <a:ln/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0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" y="4834"/>
            <a:ext cx="9141158" cy="5143500"/>
          </a:xfrm>
        </p:spPr>
      </p:pic>
      <p:sp>
        <p:nvSpPr>
          <p:cNvPr id="6" name="TextBox 5"/>
          <p:cNvSpPr txBox="1"/>
          <p:nvPr/>
        </p:nvSpPr>
        <p:spPr>
          <a:xfrm>
            <a:off x="685800" y="2857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87" y="4759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87" y="59026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321" y="361950"/>
            <a:ext cx="41091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1- Quan sát và chỉ ra màu đậm, màu nhạt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55CEFB-487C-49FD-859F-27FBDC83C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5" y="0"/>
            <a:ext cx="503204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9F0C7C-081E-488E-BA2F-B61CCF51B562}"/>
              </a:ext>
            </a:extLst>
          </p:cNvPr>
          <p:cNvSpPr txBox="1"/>
          <p:nvPr/>
        </p:nvSpPr>
        <p:spPr>
          <a:xfrm flipH="1">
            <a:off x="73357" y="1817942"/>
            <a:ext cx="3743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Màu đậm: Nâu, đen, tím, xanh, đỏ,...</a:t>
            </a:r>
          </a:p>
          <a:p>
            <a:r>
              <a:rPr lang="vi-VN" sz="2400" dirty="0">
                <a:latin typeface="+mj-lt"/>
              </a:rPr>
              <a:t>-Màu nhạt : Trắng , vàng, hồng, ...</a:t>
            </a:r>
            <a:endParaRPr lang="x-none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7EB7F2-8D78-4B05-A1FE-BC40586C5328}"/>
              </a:ext>
            </a:extLst>
          </p:cNvPr>
          <p:cNvSpPr txBox="1"/>
          <p:nvPr/>
        </p:nvSpPr>
        <p:spPr>
          <a:xfrm>
            <a:off x="199749" y="3625704"/>
            <a:ext cx="3889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2- </a:t>
            </a:r>
            <a:r>
              <a:rPr lang="vi-VN" sz="3200" dirty="0">
                <a:latin typeface="+mj-lt"/>
              </a:rPr>
              <a:t>Gọi tên cho cô 3 màu cơ bản ?</a:t>
            </a:r>
          </a:p>
          <a:p>
            <a:endParaRPr lang="x-none" sz="4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4FAF023-EDD9-49A1-961A-4B40DE1E9FC7}"/>
              </a:ext>
            </a:extLst>
          </p:cNvPr>
          <p:cNvSpPr/>
          <p:nvPr/>
        </p:nvSpPr>
        <p:spPr>
          <a:xfrm>
            <a:off x="-930397" y="42846"/>
            <a:ext cx="5893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4"/>
                </a:solidFill>
                <a:latin typeface="+mj-lt"/>
              </a:rPr>
              <a:t>KHÁM PHÁ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0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5110C-46F7-4711-B8FA-966E3498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3 MÀU CƠ BẢN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4AD4F-9C99-4226-AA01-58C173C402DD}"/>
              </a:ext>
            </a:extLst>
          </p:cNvPr>
          <p:cNvSpPr txBox="1"/>
          <p:nvPr/>
        </p:nvSpPr>
        <p:spPr>
          <a:xfrm flipH="1">
            <a:off x="60959" y="4476750"/>
            <a:ext cx="982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</a:t>
            </a:r>
            <a:r>
              <a:rPr lang="vi-VN" sz="2000" dirty="0">
                <a:latin typeface="+mj-lt"/>
              </a:rPr>
              <a:t>ác màu cơ bản  pha trộn với nhau để tạo ra các màu sắc đậm, nhạt khác nhau</a:t>
            </a:r>
            <a:r>
              <a:rPr lang="vi-VN" dirty="0"/>
              <a:t>.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09ED294B-C544-490F-AE7A-B7AAAC480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550"/>
            <a:ext cx="7620000" cy="3394075"/>
          </a:xfrm>
        </p:spPr>
      </p:pic>
    </p:spTree>
    <p:extLst>
      <p:ext uri="{BB962C8B-B14F-4D97-AF65-F5344CB8AC3E}">
        <p14:creationId xmlns:p14="http://schemas.microsoft.com/office/powerpoint/2010/main" val="7450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E0045-09D1-43AF-A113-6239C9C9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3" y="-174108"/>
            <a:ext cx="8229600" cy="857250"/>
          </a:xfrm>
        </p:spPr>
        <p:txBody>
          <a:bodyPr>
            <a:normAutofit/>
          </a:bodyPr>
          <a:lstStyle/>
          <a:p>
            <a:r>
              <a:rPr lang="vi-VN" sz="2800" dirty="0"/>
              <a:t>TÌM HIỂU MÀU ĐẬM, NHẠT TRONG TỰ NHIÊN</a:t>
            </a:r>
            <a:endParaRPr lang="x-none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61EFD1-92DD-4519-B693-6F7D2672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454973"/>
            <a:ext cx="3800474" cy="1982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E9AE9A-1337-4369-BC1D-D79B2A62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436997"/>
            <a:ext cx="3800474" cy="190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09AD9D-9BAC-41CF-9764-ACFBEE8ED96C}"/>
              </a:ext>
            </a:extLst>
          </p:cNvPr>
          <p:cNvSpPr txBox="1"/>
          <p:nvPr/>
        </p:nvSpPr>
        <p:spPr>
          <a:xfrm>
            <a:off x="210879" y="4758472"/>
            <a:ext cx="764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1.Quan sát và chỉ ra màu đậm, nhạt trong mỗi bức ảnh ? </a:t>
            </a:r>
            <a:endParaRPr lang="x-none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6B6E8F-938B-4C26-8B32-A5E0D83E5B92}"/>
              </a:ext>
            </a:extLst>
          </p:cNvPr>
          <p:cNvSpPr txBox="1"/>
          <p:nvPr/>
        </p:nvSpPr>
        <p:spPr>
          <a:xfrm flipH="1">
            <a:off x="228600" y="447542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2.Nêu cảm nhận của em về thời gian qua mỗi bức ảnh ?</a:t>
            </a:r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6C42DE-5F73-493E-83C0-2DCD70BAF0D8}"/>
              </a:ext>
            </a:extLst>
          </p:cNvPr>
          <p:cNvSpPr txBox="1"/>
          <p:nvPr/>
        </p:nvSpPr>
        <p:spPr>
          <a:xfrm>
            <a:off x="228600" y="418083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dirty="0">
                <a:latin typeface="+mj-lt"/>
              </a:rPr>
              <a:t>3. Những khi trời sắp mưa, khung cảnh thường có màu như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38A906-EC4A-45C6-AA45-E851230F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9" y="2419266"/>
            <a:ext cx="3800474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6F5FE8-A3B9-45C4-BD37-FB22B8700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" y="2543091"/>
            <a:ext cx="3800474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48000" y="47685"/>
            <a:ext cx="499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CÁCH 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C541DE-D092-4C85-BEE5-E8DC8B883B6B}"/>
              </a:ext>
            </a:extLst>
          </p:cNvPr>
          <p:cNvSpPr txBox="1"/>
          <p:nvPr/>
        </p:nvSpPr>
        <p:spPr>
          <a:xfrm>
            <a:off x="533400" y="48558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Theo em có mấy bước để vẽ tranh bầu trời </a:t>
            </a:r>
          </a:p>
          <a:p>
            <a:r>
              <a:rPr lang="vi-VN" sz="3200" dirty="0">
                <a:latin typeface="+mj-lt"/>
              </a:rPr>
              <a:t>và mặt biển?</a:t>
            </a:r>
            <a:endParaRPr lang="x-none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5A5D1-8DB3-48E6-AF5B-AAD2B9628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63810"/>
            <a:ext cx="3343274" cy="204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313AEE-6766-4D11-9EAC-A45466664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1854"/>
            <a:ext cx="4114799" cy="3289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624569-936E-495F-987C-0012204F8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5570"/>
            <a:ext cx="3419474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E49B9-6249-4EE6-AA62-DFBA6429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4371"/>
          </a:xfrm>
        </p:spPr>
        <p:txBody>
          <a:bodyPr>
            <a:normAutofit/>
          </a:bodyPr>
          <a:lstStyle/>
          <a:p>
            <a:r>
              <a:rPr lang="vi-VN" sz="3600" dirty="0"/>
              <a:t> </a:t>
            </a:r>
            <a:endParaRPr lang="x-none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3BE084-2AB4-4E88-935C-C6AA5978FD40}"/>
              </a:ext>
            </a:extLst>
          </p:cNvPr>
          <p:cNvSpPr txBox="1"/>
          <p:nvPr/>
        </p:nvSpPr>
        <p:spPr>
          <a:xfrm>
            <a:off x="571500" y="967204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Bước 1: Vẽ nét tạo ranh giới trời và biển.</a:t>
            </a:r>
            <a:br>
              <a:rPr lang="vi-VN" sz="3600" dirty="0">
                <a:latin typeface="+mj-lt"/>
              </a:rPr>
            </a:br>
            <a:r>
              <a:rPr lang="vi-VN" sz="3600" dirty="0">
                <a:latin typeface="+mj-lt"/>
              </a:rPr>
              <a:t>Bước 2: Vẽ hình mặt trời và sóng nước bằng nét màu .</a:t>
            </a:r>
          </a:p>
          <a:p>
            <a:r>
              <a:rPr lang="vi-VN" sz="3600" dirty="0">
                <a:latin typeface="+mj-lt"/>
              </a:rPr>
              <a:t>Bước 3:Vẽ màu cho phù hợp với bầu trời và mặt biển. </a:t>
            </a:r>
          </a:p>
          <a:p>
            <a:r>
              <a:rPr lang="vi-VN" sz="3600" dirty="0">
                <a:latin typeface="+mj-lt"/>
              </a:rPr>
              <a:t/>
            </a:r>
            <a:br>
              <a:rPr lang="vi-VN" sz="3600" dirty="0">
                <a:latin typeface="+mj-lt"/>
              </a:rPr>
            </a:br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9A4432-3B51-4ADA-A874-F24CF8B0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2421AF-45BE-455B-B4B0-33FD52F16191}"/>
              </a:ext>
            </a:extLst>
          </p:cNvPr>
          <p:cNvSpPr/>
          <p:nvPr/>
        </p:nvSpPr>
        <p:spPr>
          <a:xfrm>
            <a:off x="152400" y="1026080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Bước 1: Vẽ nét tạo ranh giới trời và biển.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Bước 2: Vẽ hình mặt trời và sóng nước bằng nét màu .</a:t>
            </a:r>
          </a:p>
          <a:p>
            <a:r>
              <a:rPr lang="vi-VN" sz="3200" dirty="0">
                <a:latin typeface="+mj-lt"/>
              </a:rPr>
              <a:t>Bước 3:Vẽ màu cho phù hợp với bầu trời và mặt biển</a:t>
            </a:r>
            <a:r>
              <a:rPr lang="vi-V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18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325</Words>
  <Application>Microsoft Office PowerPoint</Application>
  <PresentationFormat>On-screen Show (16:9)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Kiểm tra đồ dùng học tập</vt:lpstr>
      <vt:lpstr>PowerPoint Presentation</vt:lpstr>
      <vt:lpstr>PowerPoint Presentation</vt:lpstr>
      <vt:lpstr>PowerPoint Presentation</vt:lpstr>
      <vt:lpstr>3 MÀU CƠ BẢN</vt:lpstr>
      <vt:lpstr>TÌM HIỂU MÀU ĐẬM, NHẠT TRONG TỰ NHIÊN</vt:lpstr>
      <vt:lpstr>PowerPoint Presentation</vt:lpstr>
      <vt:lpstr> </vt:lpstr>
      <vt:lpstr> CẮT DÁN THUYỀN, MÂY VÀO TRANH BẦU TRỜI VÀ BIỂN </vt:lpstr>
      <vt:lpstr>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21AK22.COM</cp:lastModifiedBy>
  <cp:revision>90</cp:revision>
  <dcterms:created xsi:type="dcterms:W3CDTF">2015-07-31T00:43:27Z</dcterms:created>
  <dcterms:modified xsi:type="dcterms:W3CDTF">2021-08-19T04:00:55Z</dcterms:modified>
</cp:coreProperties>
</file>