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11088401" r:id="rId2"/>
    <p:sldId id="256" r:id="rId3"/>
    <p:sldId id="11088469" r:id="rId4"/>
    <p:sldId id="282" r:id="rId5"/>
    <p:sldId id="11088470" r:id="rId6"/>
    <p:sldId id="11088471" r:id="rId7"/>
    <p:sldId id="11088472" r:id="rId8"/>
    <p:sldId id="11088468" r:id="rId9"/>
    <p:sldId id="11088473" r:id="rId10"/>
    <p:sldId id="11088474" r:id="rId11"/>
    <p:sldId id="11088475" r:id="rId12"/>
    <p:sldId id="11088459" r:id="rId13"/>
    <p:sldId id="11088458" r:id="rId14"/>
    <p:sldId id="286" r:id="rId15"/>
    <p:sldId id="11088460" r:id="rId16"/>
    <p:sldId id="302" r:id="rId17"/>
    <p:sldId id="11088454" r:id="rId18"/>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5F0FF"/>
    <a:srgbClr val="ABE1FE"/>
    <a:srgbClr val="D4EFFC"/>
    <a:srgbClr val="BF95DF"/>
    <a:srgbClr val="FF6600"/>
    <a:srgbClr val="F0904E"/>
    <a:srgbClr val="FF6969"/>
    <a:srgbClr val="FA2C42"/>
    <a:srgbClr val="FDD7CF"/>
    <a:srgbClr val="F8A51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3" d="100"/>
          <a:sy n="73" d="100"/>
        </p:scale>
        <p:origin x="61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9201EC-0100-4DD0-8FCA-E1E29D393369}" type="datetimeFigureOut">
              <a:rPr lang="en-US" smtClean="0"/>
              <a:t>05/05/2023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795BDD-F1EE-44EE-887D-04E298FFCEE0}" type="slidenum">
              <a:rPr lang="en-US" smtClean="0"/>
              <a:t>‹#›</a:t>
            </a:fld>
            <a:endParaRPr lang="en-US"/>
          </a:p>
        </p:txBody>
      </p:sp>
    </p:spTree>
    <p:extLst>
      <p:ext uri="{BB962C8B-B14F-4D97-AF65-F5344CB8AC3E}">
        <p14:creationId xmlns:p14="http://schemas.microsoft.com/office/powerpoint/2010/main" val="1912034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luongtran8495@gmail.com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C4C689-0797-4A8F-B2C6-5687E1566F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40302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D4EFFC"/>
        </a:solidFill>
        <a:effectLst/>
      </p:bgPr>
    </p:bg>
    <p:spTree>
      <p:nvGrpSpPr>
        <p:cNvPr id="1" name=""/>
        <p:cNvGrpSpPr/>
        <p:nvPr/>
      </p:nvGrpSpPr>
      <p:grpSpPr>
        <a:xfrm>
          <a:off x="0" y="0"/>
          <a:ext cx="0" cy="0"/>
          <a:chOff x="0" y="0"/>
          <a:chExt cx="0" cy="0"/>
        </a:xfrm>
      </p:grpSpPr>
      <p:sp>
        <p:nvSpPr>
          <p:cNvPr id="7" name="Google Shape;9;p2">
            <a:extLst>
              <a:ext uri="{FF2B5EF4-FFF2-40B4-BE49-F238E27FC236}">
                <a16:creationId xmlns:a16="http://schemas.microsoft.com/office/drawing/2014/main" id="{BB42B104-1F7B-47E3-B464-B31E6CA11F66}"/>
              </a:ext>
            </a:extLst>
          </p:cNvPr>
          <p:cNvSpPr/>
          <p:nvPr userDrawn="1"/>
        </p:nvSpPr>
        <p:spPr>
          <a:xfrm>
            <a:off x="742868" y="652652"/>
            <a:ext cx="3505575" cy="339884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rgbClr val="ABE1FE"/>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0;p2">
            <a:extLst>
              <a:ext uri="{FF2B5EF4-FFF2-40B4-BE49-F238E27FC236}">
                <a16:creationId xmlns:a16="http://schemas.microsoft.com/office/drawing/2014/main" id="{216A2C20-46DA-4F84-A60C-9343BBF49682}"/>
              </a:ext>
            </a:extLst>
          </p:cNvPr>
          <p:cNvSpPr/>
          <p:nvPr userDrawn="1"/>
        </p:nvSpPr>
        <p:spPr>
          <a:xfrm>
            <a:off x="337537" y="323567"/>
            <a:ext cx="3505575" cy="339884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40B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1;p2">
            <a:extLst>
              <a:ext uri="{FF2B5EF4-FFF2-40B4-BE49-F238E27FC236}">
                <a16:creationId xmlns:a16="http://schemas.microsoft.com/office/drawing/2014/main" id="{05314B96-158E-4B09-A985-8D4507928627}"/>
              </a:ext>
            </a:extLst>
          </p:cNvPr>
          <p:cNvSpPr/>
          <p:nvPr userDrawn="1"/>
        </p:nvSpPr>
        <p:spPr>
          <a:xfrm flipH="1">
            <a:off x="4419291" y="10313"/>
            <a:ext cx="7811294" cy="6257137"/>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40BFB6"/>
          </a:solidFill>
          <a:ln>
            <a:solidFill>
              <a:srgbClr val="ABE1FE"/>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2;p2">
            <a:extLst>
              <a:ext uri="{FF2B5EF4-FFF2-40B4-BE49-F238E27FC236}">
                <a16:creationId xmlns:a16="http://schemas.microsoft.com/office/drawing/2014/main" id="{610AF247-9183-45B2-98AF-A5740E56C7D9}"/>
              </a:ext>
            </a:extLst>
          </p:cNvPr>
          <p:cNvSpPr/>
          <p:nvPr userDrawn="1"/>
        </p:nvSpPr>
        <p:spPr>
          <a:xfrm flipH="1">
            <a:off x="4547056" y="-30326"/>
            <a:ext cx="7644934" cy="6088226"/>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rgbClr val="ABE1FE"/>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048909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23729401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4B8BBD-A89F-4C03-8BF2-F84B38772531}" type="datetimeFigureOut">
              <a:rPr lang="en-US" smtClean="0"/>
              <a:t>05/05/2023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A4A9C10-21C4-44E5-A46E-E83D9AB0E239}" type="slidenum">
              <a:rPr lang="en-US" smtClean="0"/>
              <a:t>‹#›</a:t>
            </a:fld>
            <a:endParaRPr lang="en-US"/>
          </a:p>
        </p:txBody>
      </p:sp>
    </p:spTree>
    <p:extLst>
      <p:ext uri="{BB962C8B-B14F-4D97-AF65-F5344CB8AC3E}">
        <p14:creationId xmlns:p14="http://schemas.microsoft.com/office/powerpoint/2010/main" val="24205417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6157665"/>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Google Shape;124;p17">
            <a:extLst>
              <a:ext uri="{FF2B5EF4-FFF2-40B4-BE49-F238E27FC236}">
                <a16:creationId xmlns:a16="http://schemas.microsoft.com/office/drawing/2014/main" id="{43B8AB6E-74AE-4327-B05F-6D8AE153BBB2}"/>
              </a:ext>
            </a:extLst>
          </p:cNvPr>
          <p:cNvSpPr/>
          <p:nvPr userDrawn="1"/>
        </p:nvSpPr>
        <p:spPr>
          <a:xfrm rot="5400000" flipH="1">
            <a:off x="464456" y="-464460"/>
            <a:ext cx="2249716" cy="3178629"/>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47B2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id="{4239EE97-C42B-4EFE-B673-FEF1A48A1F8F}"/>
              </a:ext>
            </a:extLst>
          </p:cNvPr>
          <p:cNvSpPr txBox="1"/>
          <p:nvPr userDrawn="1"/>
        </p:nvSpPr>
        <p:spPr>
          <a:xfrm>
            <a:off x="168812" y="0"/>
            <a:ext cx="3549479" cy="1139543"/>
          </a:xfrm>
          <a:prstGeom prst="rect">
            <a:avLst/>
          </a:prstGeom>
          <a:noFill/>
        </p:spPr>
        <p:txBody>
          <a:bodyPr wrap="square" rtlCol="0">
            <a:spAutoFit/>
          </a:bodyPr>
          <a:lstStyle/>
          <a:p>
            <a:pPr>
              <a:lnSpc>
                <a:spcPct val="150000"/>
              </a:lnSpc>
            </a:pPr>
            <a:r>
              <a:rPr lang="vi-VN" sz="5400" dirty="0">
                <a:solidFill>
                  <a:schemeClr val="bg1"/>
                </a:solidFill>
                <a:latin typeface="+mj-lt"/>
              </a:rPr>
              <a:t>MỞ ĐẦU</a:t>
            </a:r>
          </a:p>
        </p:txBody>
      </p:sp>
      <p:sp>
        <p:nvSpPr>
          <p:cNvPr id="7" name="Google Shape;26;p4">
            <a:extLst>
              <a:ext uri="{FF2B5EF4-FFF2-40B4-BE49-F238E27FC236}">
                <a16:creationId xmlns:a16="http://schemas.microsoft.com/office/drawing/2014/main" id="{C4DA46EE-7FBD-4C70-841B-B0A309359275}"/>
              </a:ext>
            </a:extLst>
          </p:cNvPr>
          <p:cNvSpPr/>
          <p:nvPr userDrawn="1"/>
        </p:nvSpPr>
        <p:spPr>
          <a:xfrm rot="10800000">
            <a:off x="9332684" y="5791200"/>
            <a:ext cx="2859313" cy="1066800"/>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rgbClr val="47B2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Rectangle 7">
            <a:extLst>
              <a:ext uri="{FF2B5EF4-FFF2-40B4-BE49-F238E27FC236}">
                <a16:creationId xmlns:a16="http://schemas.microsoft.com/office/drawing/2014/main" id="{A684EBFF-97C9-4E37-A635-7E191A76A62D}"/>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pic>
        <p:nvPicPr>
          <p:cNvPr id="9" name="Picture 2" descr="20210409092016_wm_shs-tu-nhien-va-xa-hoi-2"/>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6659" t="13957" r="87068" b="81219"/>
          <a:stretch/>
        </p:blipFill>
        <p:spPr bwMode="auto">
          <a:xfrm>
            <a:off x="3347442" y="29015"/>
            <a:ext cx="1028700" cy="1110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5238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pSp>
        <p:nvGrpSpPr>
          <p:cNvPr id="3" name="Google Shape;19;p3">
            <a:extLst>
              <a:ext uri="{FF2B5EF4-FFF2-40B4-BE49-F238E27FC236}">
                <a16:creationId xmlns:a16="http://schemas.microsoft.com/office/drawing/2014/main" id="{B1DF5C2F-4DF1-419C-8A9B-27DA7BFCB7FD}"/>
              </a:ext>
            </a:extLst>
          </p:cNvPr>
          <p:cNvGrpSpPr/>
          <p:nvPr userDrawn="1"/>
        </p:nvGrpSpPr>
        <p:grpSpPr>
          <a:xfrm>
            <a:off x="0" y="6096000"/>
            <a:ext cx="12192000" cy="762000"/>
            <a:chOff x="-25" y="1390650"/>
            <a:chExt cx="9144000" cy="3752700"/>
          </a:xfrm>
          <a:solidFill>
            <a:srgbClr val="47B298"/>
          </a:solidFill>
        </p:grpSpPr>
        <p:sp>
          <p:nvSpPr>
            <p:cNvPr id="4" name="Google Shape;20;p3">
              <a:extLst>
                <a:ext uri="{FF2B5EF4-FFF2-40B4-BE49-F238E27FC236}">
                  <a16:creationId xmlns:a16="http://schemas.microsoft.com/office/drawing/2014/main" id="{3C738AF9-98A2-4884-8348-BA5CD6D562FC}"/>
                </a:ext>
              </a:extLst>
            </p:cNvPr>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1;p3">
              <a:extLst>
                <a:ext uri="{FF2B5EF4-FFF2-40B4-BE49-F238E27FC236}">
                  <a16:creationId xmlns:a16="http://schemas.microsoft.com/office/drawing/2014/main" id="{EE597EA3-2D22-4759-9946-C851847D77F3}"/>
                </a:ext>
              </a:extLst>
            </p:cNvPr>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2066715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6" name="Google Shape;124;p17">
            <a:extLst>
              <a:ext uri="{FF2B5EF4-FFF2-40B4-BE49-F238E27FC236}">
                <a16:creationId xmlns:a16="http://schemas.microsoft.com/office/drawing/2014/main" id="{85509A2E-D9F9-43F0-9D83-AA627D852E71}"/>
              </a:ext>
            </a:extLst>
          </p:cNvPr>
          <p:cNvSpPr/>
          <p:nvPr userDrawn="1"/>
        </p:nvSpPr>
        <p:spPr>
          <a:xfrm rot="5400000" flipH="1">
            <a:off x="781051" y="-781052"/>
            <a:ext cx="1771652" cy="3333752"/>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ABE1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id="{4239EE97-C42B-4EFE-B673-FEF1A48A1F8F}"/>
              </a:ext>
            </a:extLst>
          </p:cNvPr>
          <p:cNvSpPr txBox="1"/>
          <p:nvPr userDrawn="1"/>
        </p:nvSpPr>
        <p:spPr>
          <a:xfrm>
            <a:off x="168813" y="-152400"/>
            <a:ext cx="3549479" cy="1023165"/>
          </a:xfrm>
          <a:prstGeom prst="rect">
            <a:avLst/>
          </a:prstGeom>
          <a:noFill/>
        </p:spPr>
        <p:txBody>
          <a:bodyPr wrap="square" rtlCol="0">
            <a:spAutoFit/>
          </a:bodyPr>
          <a:lstStyle/>
          <a:p>
            <a:pPr>
              <a:lnSpc>
                <a:spcPct val="150000"/>
              </a:lnSpc>
            </a:pPr>
            <a:r>
              <a:rPr lang="vi-VN" sz="4800" dirty="0">
                <a:solidFill>
                  <a:schemeClr val="bg1"/>
                </a:solidFill>
                <a:latin typeface="+mj-lt"/>
              </a:rPr>
              <a:t>KHÁM PHÁ</a:t>
            </a:r>
          </a:p>
        </p:txBody>
      </p:sp>
      <p:sp>
        <p:nvSpPr>
          <p:cNvPr id="7" name="Google Shape;125;p17">
            <a:extLst>
              <a:ext uri="{FF2B5EF4-FFF2-40B4-BE49-F238E27FC236}">
                <a16:creationId xmlns:a16="http://schemas.microsoft.com/office/drawing/2014/main" id="{88ED9D6F-EE3F-4ECF-A6A1-1706948D8EB3}"/>
              </a:ext>
            </a:extLst>
          </p:cNvPr>
          <p:cNvSpPr/>
          <p:nvPr userDrawn="1"/>
        </p:nvSpPr>
        <p:spPr>
          <a:xfrm rot="10800000" flipH="1">
            <a:off x="11261942" y="-4"/>
            <a:ext cx="930058" cy="6858003"/>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ABE1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 name="Picture 2" descr="20210409092016_wm_shs-tu-nhien-va-xa-hoi-2"/>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7443" t="20457" r="86284" b="73298"/>
          <a:stretch/>
        </p:blipFill>
        <p:spPr bwMode="auto">
          <a:xfrm>
            <a:off x="3355608" y="0"/>
            <a:ext cx="994142" cy="1389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5932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grpSp>
        <p:nvGrpSpPr>
          <p:cNvPr id="3" name="Google Shape;19;p3">
            <a:extLst>
              <a:ext uri="{FF2B5EF4-FFF2-40B4-BE49-F238E27FC236}">
                <a16:creationId xmlns:a16="http://schemas.microsoft.com/office/drawing/2014/main" id="{B1DF5C2F-4DF1-419C-8A9B-27DA7BFCB7FD}"/>
              </a:ext>
            </a:extLst>
          </p:cNvPr>
          <p:cNvGrpSpPr/>
          <p:nvPr userDrawn="1"/>
        </p:nvGrpSpPr>
        <p:grpSpPr>
          <a:xfrm>
            <a:off x="0" y="6096000"/>
            <a:ext cx="12192000" cy="762000"/>
            <a:chOff x="-25" y="1390650"/>
            <a:chExt cx="9144000" cy="3752700"/>
          </a:xfrm>
          <a:solidFill>
            <a:srgbClr val="ABE1FE"/>
          </a:solidFill>
        </p:grpSpPr>
        <p:sp>
          <p:nvSpPr>
            <p:cNvPr id="4" name="Google Shape;20;p3">
              <a:extLst>
                <a:ext uri="{FF2B5EF4-FFF2-40B4-BE49-F238E27FC236}">
                  <a16:creationId xmlns:a16="http://schemas.microsoft.com/office/drawing/2014/main" id="{3C738AF9-98A2-4884-8348-BA5CD6D562FC}"/>
                </a:ext>
              </a:extLst>
            </p:cNvPr>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1;p3">
              <a:extLst>
                <a:ext uri="{FF2B5EF4-FFF2-40B4-BE49-F238E27FC236}">
                  <a16:creationId xmlns:a16="http://schemas.microsoft.com/office/drawing/2014/main" id="{EE597EA3-2D22-4759-9946-C851847D77F3}"/>
                </a:ext>
              </a:extLst>
            </p:cNvPr>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38379659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Google Shape;124;p17">
            <a:extLst>
              <a:ext uri="{FF2B5EF4-FFF2-40B4-BE49-F238E27FC236}">
                <a16:creationId xmlns:a16="http://schemas.microsoft.com/office/drawing/2014/main" id="{85509A2E-D9F9-43F0-9D83-AA627D852E71}"/>
              </a:ext>
            </a:extLst>
          </p:cNvPr>
          <p:cNvSpPr/>
          <p:nvPr userDrawn="1"/>
        </p:nvSpPr>
        <p:spPr>
          <a:xfrm rot="5400000" flipH="1">
            <a:off x="782434" y="-893968"/>
            <a:ext cx="2000249" cy="3788187"/>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FC84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id="{4239EE97-C42B-4EFE-B673-FEF1A48A1F8F}"/>
              </a:ext>
            </a:extLst>
          </p:cNvPr>
          <p:cNvSpPr txBox="1"/>
          <p:nvPr userDrawn="1"/>
        </p:nvSpPr>
        <p:spPr>
          <a:xfrm>
            <a:off x="168812" y="0"/>
            <a:ext cx="3837134" cy="1023165"/>
          </a:xfrm>
          <a:prstGeom prst="rect">
            <a:avLst/>
          </a:prstGeom>
          <a:noFill/>
        </p:spPr>
        <p:txBody>
          <a:bodyPr wrap="square" rtlCol="0">
            <a:spAutoFit/>
          </a:bodyPr>
          <a:lstStyle/>
          <a:p>
            <a:pPr>
              <a:lnSpc>
                <a:spcPct val="150000"/>
              </a:lnSpc>
            </a:pPr>
            <a:r>
              <a:rPr lang="vi-VN" sz="4800" dirty="0">
                <a:solidFill>
                  <a:schemeClr val="bg1"/>
                </a:solidFill>
                <a:latin typeface="+mj-lt"/>
              </a:rPr>
              <a:t>THỰC HÀNH</a:t>
            </a:r>
          </a:p>
        </p:txBody>
      </p:sp>
      <p:sp>
        <p:nvSpPr>
          <p:cNvPr id="4" name="Google Shape;138;p18">
            <a:extLst>
              <a:ext uri="{FF2B5EF4-FFF2-40B4-BE49-F238E27FC236}">
                <a16:creationId xmlns:a16="http://schemas.microsoft.com/office/drawing/2014/main" id="{903CE46C-7E62-4993-A1A3-1A22B3F9A473}"/>
              </a:ext>
            </a:extLst>
          </p:cNvPr>
          <p:cNvSpPr/>
          <p:nvPr userDrawn="1"/>
        </p:nvSpPr>
        <p:spPr>
          <a:xfrm rot="5400000">
            <a:off x="5666839" y="332840"/>
            <a:ext cx="858319" cy="12192001"/>
          </a:xfrm>
          <a:custGeom>
            <a:avLst/>
            <a:gdLst/>
            <a:ahLst/>
            <a:cxnLst/>
            <a:rect l="l" t="t" r="r" b="b"/>
            <a:pathLst>
              <a:path w="17396" h="39911" extrusionOk="0">
                <a:moveTo>
                  <a:pt x="13740" y="1"/>
                </a:moveTo>
                <a:cubicBezTo>
                  <a:pt x="13740" y="1"/>
                  <a:pt x="16574" y="9085"/>
                  <a:pt x="15716" y="13157"/>
                </a:cubicBezTo>
                <a:cubicBezTo>
                  <a:pt x="14835" y="17241"/>
                  <a:pt x="11299" y="15098"/>
                  <a:pt x="8596" y="19039"/>
                </a:cubicBezTo>
                <a:cubicBezTo>
                  <a:pt x="5906" y="22992"/>
                  <a:pt x="10490" y="29874"/>
                  <a:pt x="8596" y="31207"/>
                </a:cubicBezTo>
                <a:cubicBezTo>
                  <a:pt x="8288" y="31428"/>
                  <a:pt x="7901" y="31510"/>
                  <a:pt x="7464" y="31510"/>
                </a:cubicBezTo>
                <a:cubicBezTo>
                  <a:pt x="6179" y="31510"/>
                  <a:pt x="4469" y="30797"/>
                  <a:pt x="3100" y="30797"/>
                </a:cubicBezTo>
                <a:cubicBezTo>
                  <a:pt x="2097" y="30797"/>
                  <a:pt x="1277" y="31179"/>
                  <a:pt x="941" y="32505"/>
                </a:cubicBezTo>
                <a:cubicBezTo>
                  <a:pt x="0" y="36243"/>
                  <a:pt x="2369" y="39911"/>
                  <a:pt x="2369" y="39911"/>
                </a:cubicBezTo>
                <a:lnTo>
                  <a:pt x="17395" y="39911"/>
                </a:lnTo>
                <a:lnTo>
                  <a:pt x="17395" y="1"/>
                </a:lnTo>
                <a:close/>
              </a:path>
            </a:pathLst>
          </a:custGeom>
          <a:solidFill>
            <a:srgbClr val="FC84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074" name="Picture 2" descr="20210409092016_wm_shs-tu-nhien-va-xa-hoi-2"/>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6375" t="4381" r="85672" b="89702"/>
          <a:stretch/>
        </p:blipFill>
        <p:spPr bwMode="auto">
          <a:xfrm>
            <a:off x="3799758" y="7165"/>
            <a:ext cx="973069" cy="101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0098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grpSp>
        <p:nvGrpSpPr>
          <p:cNvPr id="3" name="Google Shape;19;p3">
            <a:extLst>
              <a:ext uri="{FF2B5EF4-FFF2-40B4-BE49-F238E27FC236}">
                <a16:creationId xmlns:a16="http://schemas.microsoft.com/office/drawing/2014/main" id="{B1DF5C2F-4DF1-419C-8A9B-27DA7BFCB7FD}"/>
              </a:ext>
            </a:extLst>
          </p:cNvPr>
          <p:cNvGrpSpPr/>
          <p:nvPr userDrawn="1"/>
        </p:nvGrpSpPr>
        <p:grpSpPr>
          <a:xfrm>
            <a:off x="0" y="6096000"/>
            <a:ext cx="12192000" cy="762000"/>
            <a:chOff x="-25" y="1390650"/>
            <a:chExt cx="9144000" cy="3752700"/>
          </a:xfrm>
          <a:solidFill>
            <a:srgbClr val="FC8419"/>
          </a:solidFill>
        </p:grpSpPr>
        <p:sp>
          <p:nvSpPr>
            <p:cNvPr id="4" name="Google Shape;20;p3">
              <a:extLst>
                <a:ext uri="{FF2B5EF4-FFF2-40B4-BE49-F238E27FC236}">
                  <a16:creationId xmlns:a16="http://schemas.microsoft.com/office/drawing/2014/main" id="{3C738AF9-98A2-4884-8348-BA5CD6D562FC}"/>
                </a:ext>
              </a:extLst>
            </p:cNvPr>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1;p3">
              <a:extLst>
                <a:ext uri="{FF2B5EF4-FFF2-40B4-BE49-F238E27FC236}">
                  <a16:creationId xmlns:a16="http://schemas.microsoft.com/office/drawing/2014/main" id="{EE597EA3-2D22-4759-9946-C851847D77F3}"/>
                </a:ext>
              </a:extLst>
            </p:cNvPr>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2697173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Google Shape;124;p17">
            <a:extLst>
              <a:ext uri="{FF2B5EF4-FFF2-40B4-BE49-F238E27FC236}">
                <a16:creationId xmlns:a16="http://schemas.microsoft.com/office/drawing/2014/main" id="{85509A2E-D9F9-43F0-9D83-AA627D852E71}"/>
              </a:ext>
            </a:extLst>
          </p:cNvPr>
          <p:cNvSpPr/>
          <p:nvPr userDrawn="1"/>
        </p:nvSpPr>
        <p:spPr>
          <a:xfrm rot="5400000" flipH="1">
            <a:off x="657677" y="-657680"/>
            <a:ext cx="2075546" cy="3390900"/>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FF5D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id="{4239EE97-C42B-4EFE-B673-FEF1A48A1F8F}"/>
              </a:ext>
            </a:extLst>
          </p:cNvPr>
          <p:cNvSpPr txBox="1"/>
          <p:nvPr userDrawn="1"/>
        </p:nvSpPr>
        <p:spPr>
          <a:xfrm>
            <a:off x="168812" y="0"/>
            <a:ext cx="3837134" cy="1023165"/>
          </a:xfrm>
          <a:prstGeom prst="rect">
            <a:avLst/>
          </a:prstGeom>
          <a:noFill/>
        </p:spPr>
        <p:txBody>
          <a:bodyPr wrap="square" rtlCol="0">
            <a:spAutoFit/>
          </a:bodyPr>
          <a:lstStyle/>
          <a:p>
            <a:pPr>
              <a:lnSpc>
                <a:spcPct val="150000"/>
              </a:lnSpc>
            </a:pPr>
            <a:r>
              <a:rPr lang="vi-VN" sz="4800" dirty="0">
                <a:solidFill>
                  <a:schemeClr val="bg1"/>
                </a:solidFill>
                <a:latin typeface="+mj-lt"/>
              </a:rPr>
              <a:t>VẬN DỤNG</a:t>
            </a:r>
          </a:p>
        </p:txBody>
      </p:sp>
      <p:sp>
        <p:nvSpPr>
          <p:cNvPr id="4" name="Google Shape;181;p21">
            <a:extLst>
              <a:ext uri="{FF2B5EF4-FFF2-40B4-BE49-F238E27FC236}">
                <a16:creationId xmlns:a16="http://schemas.microsoft.com/office/drawing/2014/main" id="{1558FF4D-4E0B-4DF4-9A2B-3B954C82BC6C}"/>
              </a:ext>
            </a:extLst>
          </p:cNvPr>
          <p:cNvSpPr/>
          <p:nvPr userDrawn="1"/>
        </p:nvSpPr>
        <p:spPr>
          <a:xfrm rot="10800000">
            <a:off x="4920341" y="6008913"/>
            <a:ext cx="7271657" cy="849084"/>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FF5D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Rectangle 6">
            <a:extLst>
              <a:ext uri="{FF2B5EF4-FFF2-40B4-BE49-F238E27FC236}">
                <a16:creationId xmlns:a16="http://schemas.microsoft.com/office/drawing/2014/main" id="{BE6C9BCC-C608-4601-BC15-84A7B31B4179}"/>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pic>
        <p:nvPicPr>
          <p:cNvPr id="8194" name="Picture 2" descr="20210409092016_wm_shs-tu-nhien-va-xa-hoi-2"/>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4958" t="4766" r="87323" b="89358"/>
          <a:stretch/>
        </p:blipFill>
        <p:spPr bwMode="auto">
          <a:xfrm>
            <a:off x="3396346" y="-3"/>
            <a:ext cx="956582" cy="1021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4539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grpSp>
        <p:nvGrpSpPr>
          <p:cNvPr id="3" name="Google Shape;19;p3">
            <a:extLst>
              <a:ext uri="{FF2B5EF4-FFF2-40B4-BE49-F238E27FC236}">
                <a16:creationId xmlns:a16="http://schemas.microsoft.com/office/drawing/2014/main" id="{B1DF5C2F-4DF1-419C-8A9B-27DA7BFCB7FD}"/>
              </a:ext>
            </a:extLst>
          </p:cNvPr>
          <p:cNvGrpSpPr/>
          <p:nvPr userDrawn="1"/>
        </p:nvGrpSpPr>
        <p:grpSpPr>
          <a:xfrm>
            <a:off x="0" y="6096000"/>
            <a:ext cx="12192000" cy="762000"/>
            <a:chOff x="-25" y="1390650"/>
            <a:chExt cx="9144000" cy="3752700"/>
          </a:xfrm>
          <a:solidFill>
            <a:srgbClr val="FF5D5D"/>
          </a:solidFill>
        </p:grpSpPr>
        <p:sp>
          <p:nvSpPr>
            <p:cNvPr id="4" name="Google Shape;20;p3">
              <a:extLst>
                <a:ext uri="{FF2B5EF4-FFF2-40B4-BE49-F238E27FC236}">
                  <a16:creationId xmlns:a16="http://schemas.microsoft.com/office/drawing/2014/main" id="{3C738AF9-98A2-4884-8348-BA5CD6D562FC}"/>
                </a:ext>
              </a:extLst>
            </p:cNvPr>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1;p3">
              <a:extLst>
                <a:ext uri="{FF2B5EF4-FFF2-40B4-BE49-F238E27FC236}">
                  <a16:creationId xmlns:a16="http://schemas.microsoft.com/office/drawing/2014/main" id="{EE597EA3-2D22-4759-9946-C851847D77F3}"/>
                </a:ext>
              </a:extLst>
            </p:cNvPr>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37017084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508D7C5D-AD3E-43F4-BE95-8EF7849017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vi-VN" dirty="0"/>
          </a:p>
        </p:txBody>
      </p:sp>
      <p:sp>
        <p:nvSpPr>
          <p:cNvPr id="8" name="Text Placeholder 2">
            <a:extLst>
              <a:ext uri="{FF2B5EF4-FFF2-40B4-BE49-F238E27FC236}">
                <a16:creationId xmlns:a16="http://schemas.microsoft.com/office/drawing/2014/main" id="{D9944271-366E-4F65-B2A5-B29CB739C3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9" name="Rectangle 8">
            <a:extLst>
              <a:ext uri="{FF2B5EF4-FFF2-40B4-BE49-F238E27FC236}">
                <a16:creationId xmlns:a16="http://schemas.microsoft.com/office/drawing/2014/main" id="{02278FB8-8DB0-4712-A56C-1AB2854C4C9C}"/>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1914555845"/>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4" r:id="rId4"/>
    <p:sldLayoutId id="2147483657" r:id="rId5"/>
    <p:sldLayoutId id="2147483655" r:id="rId6"/>
    <p:sldLayoutId id="2147483658" r:id="rId7"/>
    <p:sldLayoutId id="2147483656" r:id="rId8"/>
    <p:sldLayoutId id="2147483659" r:id="rId9"/>
    <p:sldLayoutId id="2147483660" r:id="rId10"/>
    <p:sldLayoutId id="2147483662" r:id="rId11"/>
    <p:sldLayoutId id="214748366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1.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0.png"/><Relationship Id="rId1" Type="http://schemas.openxmlformats.org/officeDocument/2006/relationships/slideLayout" Target="../slideLayouts/slideLayout1.xml"/><Relationship Id="rId6" Type="http://schemas.microsoft.com/office/2007/relationships/hdphoto" Target="../media/hdphoto5.wdp"/><Relationship Id="rId5" Type="http://schemas.openxmlformats.org/officeDocument/2006/relationships/image" Target="../media/image12.png"/><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0.png"/><Relationship Id="rId1" Type="http://schemas.openxmlformats.org/officeDocument/2006/relationships/slideLayout" Target="../slideLayouts/slideLayout1.xml"/><Relationship Id="rId6" Type="http://schemas.microsoft.com/office/2007/relationships/hdphoto" Target="../media/hdphoto5.wdp"/><Relationship Id="rId5" Type="http://schemas.openxmlformats.org/officeDocument/2006/relationships/image" Target="../media/image12.png"/><Relationship Id="rId4" Type="http://schemas.openxmlformats.org/officeDocument/2006/relationships/image" Target="../media/image11.jpeg"/></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7"/>
          <p:cNvPicPr>
            <a:picLocks noChangeAspect="1"/>
          </p:cNvPicPr>
          <p:nvPr/>
        </p:nvPicPr>
        <p:blipFill>
          <a:blip r:embed="rId3"/>
          <a:stretch>
            <a:fillRect/>
          </a:stretch>
        </p:blipFill>
        <p:spPr>
          <a:xfrm>
            <a:off x="-17444" y="3178647"/>
            <a:ext cx="12209444" cy="3679353"/>
          </a:xfrm>
          <a:prstGeom prst="rect">
            <a:avLst/>
          </a:prstGeom>
        </p:spPr>
      </p:pic>
      <p:pic>
        <p:nvPicPr>
          <p:cNvPr id="3" name="1"/>
          <p:cNvPicPr>
            <a:picLocks noChangeAspect="1"/>
          </p:cNvPicPr>
          <p:nvPr/>
        </p:nvPicPr>
        <p:blipFill>
          <a:blip r:embed="rId4" cstate="screen"/>
          <a:stretch>
            <a:fillRect/>
          </a:stretch>
        </p:blipFill>
        <p:spPr>
          <a:xfrm>
            <a:off x="29477" y="2437339"/>
            <a:ext cx="4906376" cy="3980824"/>
          </a:xfrm>
          <a:prstGeom prst="rect">
            <a:avLst/>
          </a:prstGeom>
        </p:spPr>
      </p:pic>
      <p:pic>
        <p:nvPicPr>
          <p:cNvPr id="4" name="19"/>
          <p:cNvPicPr>
            <a:picLocks noChangeAspect="1"/>
          </p:cNvPicPr>
          <p:nvPr/>
        </p:nvPicPr>
        <p:blipFill>
          <a:blip r:embed="rId5" cstate="screen"/>
          <a:stretch>
            <a:fillRect/>
          </a:stretch>
        </p:blipFill>
        <p:spPr>
          <a:xfrm flipH="1">
            <a:off x="7745106" y="3583818"/>
            <a:ext cx="3773430" cy="2705180"/>
          </a:xfrm>
          <a:prstGeom prst="rect">
            <a:avLst/>
          </a:prstGeom>
        </p:spPr>
      </p:pic>
      <p:pic>
        <p:nvPicPr>
          <p:cNvPr id="5" name="55"/>
          <p:cNvPicPr>
            <a:picLocks noChangeAspect="1"/>
          </p:cNvPicPr>
          <p:nvPr/>
        </p:nvPicPr>
        <p:blipFill rotWithShape="1">
          <a:blip r:embed="rId6" cstate="screen"/>
          <a:srcRect/>
          <a:stretch>
            <a:fillRect/>
          </a:stretch>
        </p:blipFill>
        <p:spPr>
          <a:xfrm>
            <a:off x="808954" y="191069"/>
            <a:ext cx="9803219" cy="3630303"/>
          </a:xfrm>
          <a:prstGeom prst="rect">
            <a:avLst/>
          </a:prstGeom>
        </p:spPr>
      </p:pic>
      <p:pic>
        <p:nvPicPr>
          <p:cNvPr id="19" name="69"/>
          <p:cNvPicPr>
            <a:picLocks noChangeAspect="1"/>
          </p:cNvPicPr>
          <p:nvPr/>
        </p:nvPicPr>
        <p:blipFill>
          <a:blip r:embed="rId7" cstate="screen"/>
          <a:stretch>
            <a:fillRect/>
          </a:stretch>
        </p:blipFill>
        <p:spPr>
          <a:xfrm>
            <a:off x="8588453" y="450638"/>
            <a:ext cx="3603548" cy="1986702"/>
          </a:xfrm>
          <a:prstGeom prst="rect">
            <a:avLst/>
          </a:prstGeom>
        </p:spPr>
      </p:pic>
      <p:sp>
        <p:nvSpPr>
          <p:cNvPr id="6" name="Rectangle 5"/>
          <p:cNvSpPr/>
          <p:nvPr/>
        </p:nvSpPr>
        <p:spPr>
          <a:xfrm>
            <a:off x="2743253" y="1274227"/>
            <a:ext cx="6688049" cy="14465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400" b="1" i="1" u="none" strike="noStrike" kern="0" cap="none" spc="0" normalizeH="0" baseline="0" noProof="0" dirty="0" err="1">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Chào</a:t>
            </a:r>
            <a:r>
              <a:rPr kumimoji="0" lang="en-US" altLang="zh-CN" sz="4400" b="1" i="1" u="none" strike="noStrike" kern="0" cap="none" spc="0" normalizeH="0" baseline="0" noProof="0" dirty="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4400" b="1" i="1" u="none" strike="noStrike" kern="0" cap="none" spc="0" normalizeH="0" baseline="0" noProof="0" dirty="0" err="1">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mừng</a:t>
            </a:r>
            <a:r>
              <a:rPr kumimoji="0" lang="en-US" altLang="zh-CN" sz="4400" b="1" i="1" u="none" strike="noStrike" kern="0" cap="none" spc="0" normalizeH="0" baseline="0" noProof="0" dirty="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4400" b="1" i="1" u="none" strike="noStrike" kern="0" cap="none" spc="0" normalizeH="0" baseline="0" noProof="0" dirty="0" err="1">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các</a:t>
            </a:r>
            <a:r>
              <a:rPr kumimoji="0" lang="en-US" altLang="zh-CN" sz="4400" b="1" i="1" u="none" strike="noStrike" kern="0" cap="none" spc="0" normalizeH="0" baseline="0" noProof="0" dirty="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4400" b="1" i="1" u="none" strike="noStrike" kern="0" cap="none" spc="0" normalizeH="0" baseline="0" noProof="0" dirty="0" err="1">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em</a:t>
            </a:r>
            <a:r>
              <a:rPr kumimoji="0" lang="en-US" altLang="zh-CN" sz="4400" b="1" i="1" u="none" strike="noStrike" kern="0" cap="none" spc="0" normalizeH="0" baseline="0" noProof="0" dirty="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4400" b="1" i="1" u="none" strike="noStrike" kern="0" cap="none" spc="0" normalizeH="0" baseline="0" noProof="0" dirty="0" err="1">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đến</a:t>
            </a:r>
            <a:r>
              <a:rPr kumimoji="0" lang="en-US" altLang="zh-CN" sz="4400" b="1" i="1" u="none" strike="noStrike" kern="0" cap="none" spc="0" normalizeH="0" baseline="0" noProof="0" dirty="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4400" b="1" i="1" u="none" strike="noStrike" kern="0" cap="none" spc="0" normalizeH="0" baseline="0" noProof="0" dirty="0" err="1">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với</a:t>
            </a:r>
            <a:r>
              <a:rPr kumimoji="0" lang="en-US" altLang="zh-CN" sz="4400" b="1" i="1" u="none" strike="noStrike" kern="0" cap="none" spc="0" normalizeH="0" baseline="0" noProof="0" dirty="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400" b="1" i="1" u="none" strike="noStrike" kern="0" cap="none" spc="0" normalizeH="0" baseline="0" noProof="0" dirty="0" err="1">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tiết</a:t>
            </a:r>
            <a:r>
              <a:rPr kumimoji="0" lang="en-US" altLang="zh-CN" sz="4400" b="1" i="1" u="none" strike="noStrike" kern="0" cap="none" spc="0" normalizeH="0" baseline="0" noProof="0" dirty="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lang="en-US" altLang="zh-CN" sz="4400" b="1" i="1" kern="0" dirty="0" err="1">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Tự</a:t>
            </a:r>
            <a:r>
              <a:rPr lang="en-US" altLang="zh-CN" sz="4400" b="1" i="1" kern="0" dirty="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 </a:t>
            </a:r>
            <a:r>
              <a:rPr lang="en-US" altLang="zh-CN" sz="4400" b="1" i="1" kern="0" err="1">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nhiên</a:t>
            </a:r>
            <a:r>
              <a:rPr lang="en-US" altLang="zh-CN" sz="4400" b="1" i="1" kern="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 và Xã </a:t>
            </a:r>
            <a:r>
              <a:rPr lang="en-US" altLang="zh-CN" sz="4400" b="1" i="1" kern="0" dirty="0" err="1">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hội</a:t>
            </a:r>
            <a:endParaRPr kumimoji="0" lang="en-US" altLang="zh-CN" sz="4400" b="1" i="1" u="none" strike="noStrike" kern="0" cap="none" spc="0" normalizeH="0" baseline="0" noProof="0" dirty="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endParaRPr>
          </a:p>
        </p:txBody>
      </p:sp>
      <p:pic>
        <p:nvPicPr>
          <p:cNvPr id="20" name="Picture 19"/>
          <p:cNvPicPr>
            <a:picLocks noChangeAspect="1"/>
          </p:cNvPicPr>
          <p:nvPr/>
        </p:nvPicPr>
        <p:blipFill>
          <a:blip r:embed="rId8"/>
          <a:stretch>
            <a:fillRect/>
          </a:stretch>
        </p:blipFill>
        <p:spPr>
          <a:xfrm>
            <a:off x="4935853" y="3415699"/>
            <a:ext cx="2005965" cy="2819400"/>
          </a:xfrm>
          <a:prstGeom prst="rect">
            <a:avLst/>
          </a:prstGeom>
        </p:spPr>
      </p:pic>
    </p:spTree>
    <p:extLst>
      <p:ext uri="{BB962C8B-B14F-4D97-AF65-F5344CB8AC3E}">
        <p14:creationId xmlns:p14="http://schemas.microsoft.com/office/powerpoint/2010/main" val="2980319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250"/>
                                        <p:tgtEl>
                                          <p:spTgt spid="5"/>
                                        </p:tgtEl>
                                      </p:cBhvr>
                                    </p:animEffect>
                                    <p:anim calcmode="lin" valueType="num">
                                      <p:cBhvr>
                                        <p:cTn id="24" dur="1250" fill="hold"/>
                                        <p:tgtEl>
                                          <p:spTgt spid="5"/>
                                        </p:tgtEl>
                                        <p:attrNameLst>
                                          <p:attrName>ppt_x</p:attrName>
                                        </p:attrNameLst>
                                      </p:cBhvr>
                                      <p:tavLst>
                                        <p:tav tm="0">
                                          <p:val>
                                            <p:strVal val="#ppt_x"/>
                                          </p:val>
                                        </p:tav>
                                        <p:tav tm="100000">
                                          <p:val>
                                            <p:strVal val="#ppt_x"/>
                                          </p:val>
                                        </p:tav>
                                      </p:tavLst>
                                    </p:anim>
                                    <p:anim calcmode="lin" valueType="num">
                                      <p:cBhvr>
                                        <p:cTn id="25" dur="1250" fill="hold"/>
                                        <p:tgtEl>
                                          <p:spTgt spid="5"/>
                                        </p:tgtEl>
                                        <p:attrNameLst>
                                          <p:attrName>ppt_y</p:attrName>
                                        </p:attrNameLst>
                                      </p:cBhvr>
                                      <p:tavLst>
                                        <p:tav tm="0">
                                          <p:val>
                                            <p:strVal val="#ppt_y+.1"/>
                                          </p:val>
                                        </p:tav>
                                        <p:tav tm="100000">
                                          <p:val>
                                            <p:strVal val="#ppt_y"/>
                                          </p:val>
                                        </p:tav>
                                      </p:tavLst>
                                    </p:anim>
                                  </p:childTnLst>
                                </p:cTn>
                              </p:par>
                            </p:childTnLst>
                          </p:cTn>
                        </p:par>
                        <p:par>
                          <p:cTn id="26" fill="hold">
                            <p:stCondLst>
                              <p:cond delay="2250"/>
                            </p:stCondLst>
                            <p:childTnLst>
                              <p:par>
                                <p:cTn id="27" presetID="22" presetClass="entr" presetSubtype="8" fill="hold"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left)">
                                      <p:cBhvr>
                                        <p:cTn id="29" dur="500"/>
                                        <p:tgtEl>
                                          <p:spTgt spid="19"/>
                                        </p:tgtEl>
                                      </p:cBhvr>
                                    </p:animEffect>
                                  </p:childTnLst>
                                </p:cTn>
                              </p:par>
                              <p:par>
                                <p:cTn id="30" presetID="21" presetClass="entr" presetSubtype="1"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heel(1)">
                                      <p:cBhvr>
                                        <p:cTn id="32" dur="2000"/>
                                        <p:tgtEl>
                                          <p:spTgt spid="6"/>
                                        </p:tgtEl>
                                      </p:cBhvr>
                                    </p:animEffect>
                                  </p:childTnLst>
                                </p:cTn>
                              </p:par>
                              <p:par>
                                <p:cTn id="33" presetID="16" presetClass="entr" presetSubtype="21"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barn(inVertical)">
                                      <p:cBhvr>
                                        <p:cTn id="3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050045" y="306739"/>
            <a:ext cx="6456155" cy="646331"/>
          </a:xfrm>
          <a:prstGeom prst="rect">
            <a:avLst/>
          </a:prstGeom>
          <a:noFill/>
        </p:spPr>
        <p:txBody>
          <a:bodyPr wrap="square" rtlCol="0">
            <a:spAutoFit/>
          </a:bodyPr>
          <a:lstStyle/>
          <a:p>
            <a:r>
              <a:rPr lang="en-US" sz="3600" b="1">
                <a:solidFill>
                  <a:srgbClr val="FF6600"/>
                </a:solidFill>
                <a:latin typeface="Arial" panose="020B0604020202020204" pitchFamily="34" charset="0"/>
                <a:cs typeface="Arial" panose="020B0604020202020204" pitchFamily="34" charset="0"/>
              </a:rPr>
              <a:t>Mùa khô</a:t>
            </a:r>
            <a:endParaRPr lang="vi-VN" sz="3600" b="1">
              <a:solidFill>
                <a:srgbClr val="FF6600"/>
              </a:solidFill>
              <a:latin typeface="Arial" panose="020B0604020202020204" pitchFamily="34" charset="0"/>
              <a:cs typeface="Arial" panose="020B0604020202020204" pitchFamily="34" charset="0"/>
            </a:endParaRPr>
          </a:p>
        </p:txBody>
      </p:sp>
      <p:graphicFrame>
        <p:nvGraphicFramePr>
          <p:cNvPr id="6" name="Table 6">
            <a:extLst>
              <a:ext uri="{FF2B5EF4-FFF2-40B4-BE49-F238E27FC236}">
                <a16:creationId xmlns:a16="http://schemas.microsoft.com/office/drawing/2014/main" id="{D80B016D-8CCA-4139-AC6E-C387BC9FAFE1}"/>
              </a:ext>
            </a:extLst>
          </p:cNvPr>
          <p:cNvGraphicFramePr>
            <a:graphicFrameLocks noGrp="1"/>
          </p:cNvGraphicFramePr>
          <p:nvPr>
            <p:extLst>
              <p:ext uri="{D42A27DB-BD31-4B8C-83A1-F6EECF244321}">
                <p14:modId xmlns:p14="http://schemas.microsoft.com/office/powerpoint/2010/main" val="174921283"/>
              </p:ext>
            </p:extLst>
          </p:nvPr>
        </p:nvGraphicFramePr>
        <p:xfrm>
          <a:off x="25400" y="1634247"/>
          <a:ext cx="12192000" cy="4426311"/>
        </p:xfrm>
        <a:graphic>
          <a:graphicData uri="http://schemas.openxmlformats.org/drawingml/2006/table">
            <a:tbl>
              <a:tblPr firstRow="1" bandRow="1">
                <a:tableStyleId>{9DCAF9ED-07DC-4A11-8D7F-57B35C25682E}</a:tableStyleId>
              </a:tblPr>
              <a:tblGrid>
                <a:gridCol w="2717800">
                  <a:extLst>
                    <a:ext uri="{9D8B030D-6E8A-4147-A177-3AD203B41FA5}">
                      <a16:colId xmlns:a16="http://schemas.microsoft.com/office/drawing/2014/main" val="1075326331"/>
                    </a:ext>
                  </a:extLst>
                </a:gridCol>
                <a:gridCol w="9474200">
                  <a:extLst>
                    <a:ext uri="{9D8B030D-6E8A-4147-A177-3AD203B41FA5}">
                      <a16:colId xmlns:a16="http://schemas.microsoft.com/office/drawing/2014/main" val="4186527158"/>
                    </a:ext>
                  </a:extLst>
                </a:gridCol>
              </a:tblGrid>
              <a:tr h="1462123">
                <a:tc>
                  <a:txBody>
                    <a:bodyPr/>
                    <a:lstStyle/>
                    <a:p>
                      <a:r>
                        <a:rPr lang="en-US" sz="3600" b="1">
                          <a:solidFill>
                            <a:schemeClr val="tx1"/>
                          </a:solidFill>
                        </a:rPr>
                        <a:t>Đặc điểm</a:t>
                      </a:r>
                      <a:endParaRPr lang="en-US" sz="3600" b="1">
                        <a:solidFill>
                          <a:schemeClr val="tx1"/>
                        </a:solidFill>
                        <a:latin typeface="Arial" panose="020B0604020202020204" pitchFamily="34" charset="0"/>
                        <a:cs typeface="Arial" panose="020B0604020202020204" pitchFamily="34" charset="0"/>
                      </a:endParaRPr>
                    </a:p>
                  </a:txBody>
                  <a:tcPr anchor="ctr">
                    <a:solidFill>
                      <a:srgbClr val="F0904E"/>
                    </a:solidFill>
                  </a:tcPr>
                </a:tc>
                <a:tc>
                  <a:txBody>
                    <a:bodyPr/>
                    <a:lstStyle/>
                    <a:p>
                      <a:r>
                        <a:rPr lang="en-US" sz="3600" b="0">
                          <a:solidFill>
                            <a:schemeClr val="tx1"/>
                          </a:solidFill>
                          <a:latin typeface="Arial" panose="020B0604020202020204" pitchFamily="34" charset="0"/>
                          <a:cs typeface="Arial" panose="020B0604020202020204" pitchFamily="34" charset="0"/>
                        </a:rPr>
                        <a:t>Cây cối khô héo. Thời tiết nắng nóng, ít mưa,  đất đai khô cằn, nứt nẻ.</a:t>
                      </a:r>
                    </a:p>
                  </a:txBody>
                  <a:tcPr anchor="ctr">
                    <a:solidFill>
                      <a:srgbClr val="F0904E"/>
                    </a:solidFill>
                  </a:tcPr>
                </a:tc>
                <a:extLst>
                  <a:ext uri="{0D108BD9-81ED-4DB2-BD59-A6C34878D82A}">
                    <a16:rowId xmlns:a16="http://schemas.microsoft.com/office/drawing/2014/main" val="1897864556"/>
                  </a:ext>
                </a:extLst>
              </a:tr>
              <a:tr h="1462123">
                <a:tc>
                  <a:txBody>
                    <a:bodyPr/>
                    <a:lstStyle/>
                    <a:p>
                      <a:r>
                        <a:rPr lang="en-US" sz="3600" b="1">
                          <a:solidFill>
                            <a:schemeClr val="tx1"/>
                          </a:solidFill>
                        </a:rPr>
                        <a:t>Hoạt động</a:t>
                      </a:r>
                      <a:endParaRPr lang="en-US" sz="3600" b="1">
                        <a:solidFill>
                          <a:schemeClr val="tx1"/>
                        </a:solidFill>
                        <a:latin typeface="Arial" panose="020B0604020202020204" pitchFamily="34" charset="0"/>
                        <a:cs typeface="Arial" panose="020B0604020202020204" pitchFamily="34" charset="0"/>
                      </a:endParaRPr>
                    </a:p>
                  </a:txBody>
                  <a:tcPr anchor="ctr"/>
                </a:tc>
                <a:tc>
                  <a:txBody>
                    <a:bodyPr/>
                    <a:lstStyle/>
                    <a:p>
                      <a:r>
                        <a:rPr lang="en-US" sz="3600" b="0">
                          <a:solidFill>
                            <a:schemeClr val="tx1"/>
                          </a:solidFill>
                          <a:latin typeface="Arial" panose="020B0604020202020204" pitchFamily="34" charset="0"/>
                          <a:cs typeface="Arial" panose="020B0604020202020204" pitchFamily="34" charset="0"/>
                        </a:rPr>
                        <a:t>Đào giếng lấy nước tưới cây.</a:t>
                      </a:r>
                    </a:p>
                    <a:p>
                      <a:r>
                        <a:rPr lang="en-US" sz="3600" b="0">
                          <a:solidFill>
                            <a:schemeClr val="tx1"/>
                          </a:solidFill>
                          <a:latin typeface="Arial" panose="020B0604020202020204" pitchFamily="34" charset="0"/>
                          <a:cs typeface="Arial" panose="020B0604020202020204" pitchFamily="34" charset="0"/>
                        </a:rPr>
                        <a:t>Làm việc, vui chơi trong bóng râm.</a:t>
                      </a:r>
                    </a:p>
                  </a:txBody>
                  <a:tcPr anchor="ctr"/>
                </a:tc>
                <a:extLst>
                  <a:ext uri="{0D108BD9-81ED-4DB2-BD59-A6C34878D82A}">
                    <a16:rowId xmlns:a16="http://schemas.microsoft.com/office/drawing/2014/main" val="4094665333"/>
                  </a:ext>
                </a:extLst>
              </a:tr>
              <a:tr h="1502065">
                <a:tc>
                  <a:txBody>
                    <a:bodyPr/>
                    <a:lstStyle/>
                    <a:p>
                      <a:r>
                        <a:rPr lang="en-US" sz="3600" b="1">
                          <a:solidFill>
                            <a:schemeClr val="tx1"/>
                          </a:solidFill>
                        </a:rPr>
                        <a:t>Trang phục</a:t>
                      </a:r>
                      <a:endParaRPr lang="en-US" sz="3600" b="1">
                        <a:solidFill>
                          <a:schemeClr val="tx1"/>
                        </a:solidFill>
                        <a:latin typeface="Arial" panose="020B0604020202020204" pitchFamily="34" charset="0"/>
                        <a:cs typeface="Arial" panose="020B0604020202020204" pitchFamily="34" charset="0"/>
                      </a:endParaRPr>
                    </a:p>
                  </a:txBody>
                  <a:tcPr anchor="ctr"/>
                </a:tc>
                <a:tc>
                  <a:txBody>
                    <a:bodyPr/>
                    <a:lstStyle/>
                    <a:p>
                      <a:r>
                        <a:rPr lang="en-US" sz="3600" b="0">
                          <a:solidFill>
                            <a:schemeClr val="tx1"/>
                          </a:solidFill>
                          <a:latin typeface="Arial" panose="020B0604020202020204" pitchFamily="34" charset="0"/>
                          <a:cs typeface="Arial" panose="020B0604020202020204" pitchFamily="34" charset="0"/>
                        </a:rPr>
                        <a:t>Mát mẻ, rộng rãi, thoải mái, dễ thấm hút mồ hôi.</a:t>
                      </a:r>
                    </a:p>
                  </a:txBody>
                  <a:tcPr anchor="ctr"/>
                </a:tc>
                <a:extLst>
                  <a:ext uri="{0D108BD9-81ED-4DB2-BD59-A6C34878D82A}">
                    <a16:rowId xmlns:a16="http://schemas.microsoft.com/office/drawing/2014/main" val="2521775188"/>
                  </a:ext>
                </a:extLst>
              </a:tr>
            </a:tbl>
          </a:graphicData>
        </a:graphic>
      </p:graphicFrame>
      <p:pic>
        <p:nvPicPr>
          <p:cNvPr id="4" name="Picture 3">
            <a:extLst>
              <a:ext uri="{FF2B5EF4-FFF2-40B4-BE49-F238E27FC236}">
                <a16:creationId xmlns:a16="http://schemas.microsoft.com/office/drawing/2014/main" id="{F200E530-FBFC-432E-82A9-2764CD0F4C68}"/>
              </a:ext>
            </a:extLst>
          </p:cNvPr>
          <p:cNvPicPr>
            <a:picLocks noChangeAspect="1"/>
          </p:cNvPicPr>
          <p:nvPr/>
        </p:nvPicPr>
        <p:blipFill>
          <a:blip r:embed="rId2"/>
          <a:stretch>
            <a:fillRect/>
          </a:stretch>
        </p:blipFill>
        <p:spPr>
          <a:xfrm>
            <a:off x="8941053" y="0"/>
            <a:ext cx="3283911" cy="1634247"/>
          </a:xfrm>
          <a:prstGeom prst="rect">
            <a:avLst/>
          </a:prstGeom>
        </p:spPr>
      </p:pic>
    </p:spTree>
    <p:extLst>
      <p:ext uri="{BB962C8B-B14F-4D97-AF65-F5344CB8AC3E}">
        <p14:creationId xmlns:p14="http://schemas.microsoft.com/office/powerpoint/2010/main" val="848199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52971A-DFC2-4435-B506-897DCF2391FD}"/>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a:stretch/>
        </p:blipFill>
        <p:spPr>
          <a:xfrm>
            <a:off x="8652" y="372138"/>
            <a:ext cx="12183348" cy="6272547"/>
          </a:xfrm>
          <a:prstGeom prst="rect">
            <a:avLst/>
          </a:prstGeom>
        </p:spPr>
      </p:pic>
    </p:spTree>
    <p:extLst>
      <p:ext uri="{BB962C8B-B14F-4D97-AF65-F5344CB8AC3E}">
        <p14:creationId xmlns:p14="http://schemas.microsoft.com/office/powerpoint/2010/main" val="4105496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745245" y="0"/>
            <a:ext cx="7446755" cy="1200329"/>
          </a:xfrm>
          <a:prstGeom prst="rect">
            <a:avLst/>
          </a:prstGeom>
          <a:noFill/>
        </p:spPr>
        <p:txBody>
          <a:bodyPr wrap="square" rtlCol="0">
            <a:spAutoFit/>
          </a:bodyPr>
          <a:lstStyle/>
          <a:p>
            <a:r>
              <a:rPr lang="en-US" sz="3600">
                <a:latin typeface="Arial" panose="020B0604020202020204" pitchFamily="34" charset="0"/>
                <a:cs typeface="Arial" panose="020B0604020202020204" pitchFamily="34" charset="0"/>
              </a:rPr>
              <a:t>2. Làm và trưng bày bộ sưu tập “Các mùa ở địa phương em”. </a:t>
            </a:r>
            <a:endParaRPr lang="vi-VN" sz="360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2EAAAF13-C9BD-45EB-B0BE-827EC1A34256}"/>
              </a:ext>
            </a:extLst>
          </p:cNvPr>
          <p:cNvPicPr>
            <a:picLocks noChangeAspect="1"/>
          </p:cNvPicPr>
          <p:nvPr/>
        </p:nvPicPr>
        <p:blipFill>
          <a:blip r:embed="rId2"/>
          <a:stretch>
            <a:fillRect/>
          </a:stretch>
        </p:blipFill>
        <p:spPr>
          <a:xfrm>
            <a:off x="2495376" y="1200329"/>
            <a:ext cx="8090152" cy="5708471"/>
          </a:xfrm>
          <a:prstGeom prst="rect">
            <a:avLst/>
          </a:prstGeom>
        </p:spPr>
      </p:pic>
    </p:spTree>
    <p:extLst>
      <p:ext uri="{BB962C8B-B14F-4D97-AF65-F5344CB8AC3E}">
        <p14:creationId xmlns:p14="http://schemas.microsoft.com/office/powerpoint/2010/main" val="2694337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48E550E-F029-49AB-B7D1-9442994113AD}"/>
              </a:ext>
            </a:extLst>
          </p:cNvPr>
          <p:cNvSpPr txBox="1"/>
          <p:nvPr/>
        </p:nvSpPr>
        <p:spPr>
          <a:xfrm>
            <a:off x="108065" y="1308619"/>
            <a:ext cx="3964299" cy="1323439"/>
          </a:xfrm>
          <a:prstGeom prst="rect">
            <a:avLst/>
          </a:prstGeom>
          <a:noFill/>
        </p:spPr>
        <p:txBody>
          <a:bodyPr wrap="square" rtlCol="0">
            <a:spAutoFit/>
          </a:bodyPr>
          <a:lstStyle/>
          <a:p>
            <a:pPr algn="ctr"/>
            <a:r>
              <a:rPr lang="vi-VN" sz="8000" b="1">
                <a:solidFill>
                  <a:schemeClr val="bg1"/>
                </a:solidFill>
                <a:latin typeface="+mj-lt"/>
              </a:rPr>
              <a:t>BÀI </a:t>
            </a:r>
            <a:r>
              <a:rPr lang="en-US" sz="8000" b="1">
                <a:solidFill>
                  <a:schemeClr val="bg1"/>
                </a:solidFill>
                <a:latin typeface="+mj-lt"/>
              </a:rPr>
              <a:t>31</a:t>
            </a:r>
            <a:endParaRPr lang="vi-VN" sz="8000" b="1" dirty="0">
              <a:solidFill>
                <a:schemeClr val="bg1"/>
              </a:solidFill>
              <a:latin typeface="+mj-lt"/>
            </a:endParaRPr>
          </a:p>
        </p:txBody>
      </p:sp>
      <p:sp>
        <p:nvSpPr>
          <p:cNvPr id="8" name="TextBox 7">
            <a:extLst>
              <a:ext uri="{FF2B5EF4-FFF2-40B4-BE49-F238E27FC236}">
                <a16:creationId xmlns:a16="http://schemas.microsoft.com/office/drawing/2014/main" id="{C99738E0-B68F-4582-998E-0E46AE3F974C}"/>
              </a:ext>
            </a:extLst>
          </p:cNvPr>
          <p:cNvSpPr txBox="1"/>
          <p:nvPr/>
        </p:nvSpPr>
        <p:spPr>
          <a:xfrm>
            <a:off x="5664558" y="103703"/>
            <a:ext cx="6864329" cy="1569660"/>
          </a:xfrm>
          <a:prstGeom prst="rect">
            <a:avLst/>
          </a:prstGeom>
          <a:noFill/>
        </p:spPr>
        <p:txBody>
          <a:bodyPr wrap="square" rtlCol="0">
            <a:spAutoFit/>
          </a:bodyPr>
          <a:lstStyle/>
          <a:p>
            <a:r>
              <a:rPr lang="en-US" sz="4800" dirty="0">
                <a:ln>
                  <a:solidFill>
                    <a:schemeClr val="accent4"/>
                  </a:solidFill>
                </a:ln>
                <a:solidFill>
                  <a:schemeClr val="accent4">
                    <a:lumMod val="40000"/>
                    <a:lumOff val="60000"/>
                  </a:schemeClr>
                </a:solidFill>
                <a:latin typeface="+mj-lt"/>
              </a:rPr>
              <a:t>CHỦ ĐỀ 6: </a:t>
            </a:r>
          </a:p>
          <a:p>
            <a:r>
              <a:rPr lang="en-US" sz="4800" dirty="0">
                <a:ln>
                  <a:solidFill>
                    <a:schemeClr val="accent4"/>
                  </a:solidFill>
                </a:ln>
                <a:solidFill>
                  <a:schemeClr val="accent4">
                    <a:lumMod val="40000"/>
                    <a:lumOff val="60000"/>
                  </a:schemeClr>
                </a:solidFill>
                <a:latin typeface="+mj-lt"/>
              </a:rPr>
              <a:t>TRÁI ĐẤT VÀ BẦU TRỜI</a:t>
            </a:r>
            <a:endParaRPr lang="vi-VN" sz="4800" dirty="0">
              <a:ln>
                <a:solidFill>
                  <a:schemeClr val="accent4"/>
                </a:solidFill>
              </a:ln>
              <a:solidFill>
                <a:schemeClr val="accent4">
                  <a:lumMod val="40000"/>
                  <a:lumOff val="60000"/>
                </a:schemeClr>
              </a:solidFill>
              <a:latin typeface="+mj-lt"/>
            </a:endParaRPr>
          </a:p>
        </p:txBody>
      </p:sp>
      <p:pic>
        <p:nvPicPr>
          <p:cNvPr id="1030" name="Picture 6" descr="Premium Vector | Cute astronaut floating in space, cartoon characte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3578" b="86102" l="26997" r="72684">
                        <a14:foregroundMark x1="61182" y1="20128" x2="51118" y2="51438"/>
                        <a14:foregroundMark x1="41693" y1="20607" x2="48243" y2="51438"/>
                        <a14:foregroundMark x1="51118" y1="22684" x2="52396" y2="54792"/>
                      </a14:backgroundRemoval>
                    </a14:imgEffect>
                  </a14:imgLayer>
                </a14:imgProps>
              </a:ext>
              <a:ext uri="{28A0092B-C50C-407E-A947-70E740481C1C}">
                <a14:useLocalDpi xmlns:a14="http://schemas.microsoft.com/office/drawing/2010/main" val="0"/>
              </a:ext>
            </a:extLst>
          </a:blip>
          <a:srcRect l="26966" t="13090" r="25933" b="13300"/>
          <a:stretch/>
        </p:blipFill>
        <p:spPr bwMode="auto">
          <a:xfrm rot="488473">
            <a:off x="10686410" y="3811452"/>
            <a:ext cx="957630" cy="14965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awaii planet earth stars cartoon night sky Vector Image"/>
          <p:cNvPicPr>
            <a:picLocks noChangeAspect="1" noChangeArrowheads="1"/>
          </p:cNvPicPr>
          <p:nvPr/>
        </p:nvPicPr>
        <p:blipFill rotWithShape="1">
          <a:blip r:embed="rId4">
            <a:extLst>
              <a:ext uri="{28A0092B-C50C-407E-A947-70E740481C1C}">
                <a14:useLocalDpi xmlns:a14="http://schemas.microsoft.com/office/drawing/2010/main" val="0"/>
              </a:ext>
            </a:extLst>
          </a:blip>
          <a:srcRect l="915" t="322" r="909" b="10517"/>
          <a:stretch/>
        </p:blipFill>
        <p:spPr bwMode="auto">
          <a:xfrm>
            <a:off x="7289313" y="2037806"/>
            <a:ext cx="3089846" cy="3030586"/>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36" name="Picture 12" descr="Planet Planet Hand Hand Painted Hand Painted Planet, Galaxy Clipart, Milky  Way, Galaxy Planet PNG and Vector with Transparent Background for Free  Download | Galaxy planets, Milky way, Planet vector"/>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7344" b="90000" l="4688" r="97188">
                        <a14:foregroundMark x1="54688" y1="52344" x2="54688" y2="52344"/>
                        <a14:foregroundMark x1="70625" y1="62969" x2="70625" y2="62969"/>
                        <a14:foregroundMark x1="79063" y1="38906" x2="79063" y2="38906"/>
                        <a14:foregroundMark x1="84688" y1="27656" x2="84688" y2="27656"/>
                        <a14:foregroundMark x1="94375" y1="29219" x2="94375" y2="29219"/>
                        <a14:foregroundMark x1="10938" y1="53594" x2="10938" y2="53594"/>
                        <a14:foregroundMark x1="5938" y1="65781" x2="5938" y2="65781"/>
                        <a14:foregroundMark x1="18750" y1="63906" x2="18750" y2="63906"/>
                        <a14:foregroundMark x1="21250" y1="77031" x2="21250" y2="77031"/>
                        <a14:foregroundMark x1="25625" y1="74531" x2="25625" y2="74531"/>
                      </a14:backgroundRemoval>
                    </a14:imgEffect>
                  </a14:imgLayer>
                </a14:imgProps>
              </a:ext>
              <a:ext uri="{28A0092B-C50C-407E-A947-70E740481C1C}">
                <a14:useLocalDpi xmlns:a14="http://schemas.microsoft.com/office/drawing/2010/main" val="0"/>
              </a:ext>
            </a:extLst>
          </a:blip>
          <a:srcRect/>
          <a:stretch>
            <a:fillRect/>
          </a:stretch>
        </p:blipFill>
        <p:spPr bwMode="auto">
          <a:xfrm>
            <a:off x="3289768" y="2037806"/>
            <a:ext cx="1741488" cy="174148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3B5C2CC-CCEF-4275-BEBE-2C0FDA704EC6}"/>
              </a:ext>
            </a:extLst>
          </p:cNvPr>
          <p:cNvSpPr txBox="1"/>
          <p:nvPr/>
        </p:nvSpPr>
        <p:spPr>
          <a:xfrm>
            <a:off x="26320" y="4225943"/>
            <a:ext cx="10558947" cy="2123658"/>
          </a:xfrm>
          <a:prstGeom prst="rect">
            <a:avLst/>
          </a:prstGeom>
          <a:noFill/>
        </p:spPr>
        <p:txBody>
          <a:bodyPr wrap="square" rtlCol="0">
            <a:spAutoFit/>
          </a:bodyPr>
          <a:lstStyle/>
          <a:p>
            <a:r>
              <a:rPr lang="en-US" sz="6600" b="1">
                <a:ln>
                  <a:solidFill>
                    <a:srgbClr val="FA2C42"/>
                  </a:solidFill>
                </a:ln>
                <a:solidFill>
                  <a:srgbClr val="FF6969"/>
                </a:solidFill>
                <a:latin typeface="+mj-lt"/>
              </a:rPr>
              <a:t>Ôn tập chủ đề </a:t>
            </a:r>
          </a:p>
          <a:p>
            <a:r>
              <a:rPr lang="en-US" sz="6600" b="1">
                <a:ln>
                  <a:solidFill>
                    <a:srgbClr val="FA2C42"/>
                  </a:solidFill>
                </a:ln>
                <a:solidFill>
                  <a:srgbClr val="FF6969"/>
                </a:solidFill>
                <a:latin typeface="+mj-lt"/>
              </a:rPr>
              <a:t>Trái đất và bầu trời (tiết 2+3)</a:t>
            </a:r>
            <a:endParaRPr lang="vi-VN" sz="6600" b="1" dirty="0">
              <a:ln>
                <a:solidFill>
                  <a:srgbClr val="FA2C42"/>
                </a:solidFill>
              </a:ln>
              <a:solidFill>
                <a:srgbClr val="FF6969"/>
              </a:solidFill>
              <a:latin typeface="+mj-lt"/>
            </a:endParaRPr>
          </a:p>
        </p:txBody>
      </p:sp>
    </p:spTree>
    <p:extLst>
      <p:ext uri="{BB962C8B-B14F-4D97-AF65-F5344CB8AC3E}">
        <p14:creationId xmlns:p14="http://schemas.microsoft.com/office/powerpoint/2010/main" val="16841650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E25F57-DAA3-4EF0-8C30-DF58A6434771}"/>
              </a:ext>
            </a:extLst>
          </p:cNvPr>
          <p:cNvPicPr>
            <a:picLocks noChangeAspect="1"/>
          </p:cNvPicPr>
          <p:nvPr/>
        </p:nvPicPr>
        <p:blipFill>
          <a:blip r:embed="rId2"/>
          <a:stretch>
            <a:fillRect/>
          </a:stretch>
        </p:blipFill>
        <p:spPr>
          <a:xfrm>
            <a:off x="2220710" y="2743200"/>
            <a:ext cx="7126490" cy="4114800"/>
          </a:xfrm>
          <a:prstGeom prst="rect">
            <a:avLst/>
          </a:prstGeom>
        </p:spPr>
      </p:pic>
      <p:sp>
        <p:nvSpPr>
          <p:cNvPr id="9" name="TextBox 8">
            <a:extLst>
              <a:ext uri="{FF2B5EF4-FFF2-40B4-BE49-F238E27FC236}">
                <a16:creationId xmlns:a16="http://schemas.microsoft.com/office/drawing/2014/main" id="{4CF4FAC9-89F2-4098-AA36-D20429C1C6FC}"/>
              </a:ext>
            </a:extLst>
          </p:cNvPr>
          <p:cNvSpPr txBox="1"/>
          <p:nvPr/>
        </p:nvSpPr>
        <p:spPr>
          <a:xfrm>
            <a:off x="1" y="1022279"/>
            <a:ext cx="12191999" cy="1631216"/>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lnSpc>
                <a:spcPts val="4000"/>
              </a:lnSpc>
            </a:pPr>
            <a:r>
              <a:rPr lang="en-US" sz="3600">
                <a:latin typeface="Arial" panose="020B0604020202020204" pitchFamily="34" charset="0"/>
                <a:cs typeface="Arial" panose="020B0604020202020204" pitchFamily="34" charset="0"/>
              </a:rPr>
              <a:t>Nếu địa phương em sắp có mưa lớn và </a:t>
            </a:r>
            <a:r>
              <a:rPr lang="vi-VN" sz="3600">
                <a:latin typeface="Arial" panose="020B0604020202020204" pitchFamily="34" charset="0"/>
                <a:cs typeface="Arial" panose="020B0604020202020204" pitchFamily="34" charset="0"/>
              </a:rPr>
              <a:t>kéo dài, thiên tai nào có thể xảy ra? Trao đổi với bạn bè về các việc cần làm để ứng phó, hạn chế những thiệt hại do thiên tai đó gây ra.</a:t>
            </a: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77423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3D0F7E8A-DCD1-41F7-8A9B-ED321778FE80}"/>
              </a:ext>
            </a:extLst>
          </p:cNvPr>
          <p:cNvSpPr txBox="1"/>
          <p:nvPr/>
        </p:nvSpPr>
        <p:spPr>
          <a:xfrm>
            <a:off x="1" y="1012227"/>
            <a:ext cx="12191999" cy="1200329"/>
          </a:xfrm>
          <a:prstGeom prst="rect">
            <a:avLst/>
          </a:prstGeom>
          <a:ln>
            <a:solidFill>
              <a:srgbClr val="FA2C42"/>
            </a:solidFill>
          </a:ln>
        </p:spPr>
        <p:style>
          <a:lnRef idx="2">
            <a:schemeClr val="accent2"/>
          </a:lnRef>
          <a:fillRef idx="1">
            <a:schemeClr val="lt1"/>
          </a:fillRef>
          <a:effectRef idx="0">
            <a:schemeClr val="accent2"/>
          </a:effectRef>
          <a:fontRef idx="minor">
            <a:schemeClr val="dk1"/>
          </a:fontRef>
        </p:style>
        <p:txBody>
          <a:bodyPr wrap="square">
            <a:spAutoFit/>
          </a:bodyPr>
          <a:lstStyle/>
          <a:p>
            <a:r>
              <a:rPr lang="vi-VN" sz="3600" b="0" i="0">
                <a:solidFill>
                  <a:srgbClr val="000000"/>
                </a:solidFill>
                <a:effectLst/>
                <a:latin typeface="Arial" panose="020B0604020202020204" pitchFamily="34" charset="0"/>
                <a:cs typeface="Arial" panose="020B0604020202020204" pitchFamily="34" charset="0"/>
              </a:rPr>
              <a:t>- Nếu địa phương em sắp có mưa lớn và kéo dài, thiên tai có thể xảy ra là </a:t>
            </a:r>
            <a:r>
              <a:rPr lang="en-US" sz="3600">
                <a:solidFill>
                  <a:srgbClr val="000000"/>
                </a:solidFill>
                <a:latin typeface="Arial" panose="020B0604020202020204" pitchFamily="34" charset="0"/>
                <a:cs typeface="Arial" panose="020B0604020202020204" pitchFamily="34" charset="0"/>
              </a:rPr>
              <a:t>giông sét, </a:t>
            </a:r>
            <a:r>
              <a:rPr lang="vi-VN" sz="3600" b="0" i="0">
                <a:solidFill>
                  <a:srgbClr val="000000"/>
                </a:solidFill>
                <a:effectLst/>
                <a:latin typeface="Arial" panose="020B0604020202020204" pitchFamily="34" charset="0"/>
                <a:cs typeface="Arial" panose="020B0604020202020204" pitchFamily="34" charset="0"/>
              </a:rPr>
              <a:t>bão</a:t>
            </a:r>
            <a:r>
              <a:rPr lang="en-US" sz="3600" b="0" i="0">
                <a:solidFill>
                  <a:srgbClr val="000000"/>
                </a:solidFill>
                <a:effectLst/>
                <a:latin typeface="Arial" panose="020B0604020202020204" pitchFamily="34" charset="0"/>
                <a:cs typeface="Arial" panose="020B0604020202020204" pitchFamily="34" charset="0"/>
              </a:rPr>
              <a:t>, lũ</a:t>
            </a:r>
            <a:r>
              <a:rPr lang="vi-VN" sz="3600" b="0" i="0">
                <a:solidFill>
                  <a:srgbClr val="000000"/>
                </a:solidFill>
                <a:effectLst/>
                <a:latin typeface="Arial" panose="020B0604020202020204" pitchFamily="34" charset="0"/>
                <a:cs typeface="Arial" panose="020B0604020202020204" pitchFamily="34" charset="0"/>
              </a:rPr>
              <a:t> và ngập lụt.</a:t>
            </a:r>
          </a:p>
        </p:txBody>
      </p:sp>
      <p:sp>
        <p:nvSpPr>
          <p:cNvPr id="12" name="TextBox 11">
            <a:extLst>
              <a:ext uri="{FF2B5EF4-FFF2-40B4-BE49-F238E27FC236}">
                <a16:creationId xmlns:a16="http://schemas.microsoft.com/office/drawing/2014/main" id="{1BB75DD4-1BC3-4D9D-AD56-7AC1CC0A8EA6}"/>
              </a:ext>
            </a:extLst>
          </p:cNvPr>
          <p:cNvSpPr txBox="1"/>
          <p:nvPr/>
        </p:nvSpPr>
        <p:spPr>
          <a:xfrm>
            <a:off x="0" y="2333685"/>
            <a:ext cx="12192000" cy="4524315"/>
          </a:xfrm>
          <a:prstGeom prst="rect">
            <a:avLst/>
          </a:prstGeom>
          <a:ln>
            <a:solidFill>
              <a:srgbClr val="FA2C42"/>
            </a:solidFill>
          </a:ln>
        </p:spPr>
        <p:style>
          <a:lnRef idx="2">
            <a:schemeClr val="accent2"/>
          </a:lnRef>
          <a:fillRef idx="1">
            <a:schemeClr val="lt1"/>
          </a:fillRef>
          <a:effectRef idx="0">
            <a:schemeClr val="accent2"/>
          </a:effectRef>
          <a:fontRef idx="minor">
            <a:schemeClr val="dk1"/>
          </a:fontRef>
        </p:style>
        <p:txBody>
          <a:bodyPr wrap="square">
            <a:spAutoFit/>
          </a:bodyPr>
          <a:lstStyle/>
          <a:p>
            <a:r>
              <a:rPr lang="vi-VN" sz="3600" b="0" i="0">
                <a:solidFill>
                  <a:srgbClr val="000000"/>
                </a:solidFill>
                <a:effectLst/>
                <a:latin typeface="Arial" panose="020B0604020202020204" pitchFamily="34" charset="0"/>
                <a:cs typeface="Arial" panose="020B0604020202020204" pitchFamily="34" charset="0"/>
              </a:rPr>
              <a:t>- Các việc cần làm để ứng phó, hạn chế những thiể hại do thiên tai đó gây ra là:</a:t>
            </a:r>
          </a:p>
          <a:p>
            <a:r>
              <a:rPr lang="vi-VN" sz="3600" b="0" i="0">
                <a:solidFill>
                  <a:srgbClr val="000000"/>
                </a:solidFill>
                <a:effectLst/>
                <a:latin typeface="Arial" panose="020B0604020202020204" pitchFamily="34" charset="0"/>
                <a:cs typeface="Arial" panose="020B0604020202020204" pitchFamily="34" charset="0"/>
              </a:rPr>
              <a:t>+ Chủ động chằng chống, kiên cố lại nhà cửa.</a:t>
            </a:r>
            <a:endParaRPr lang="en-US" sz="3600" b="0" i="0">
              <a:solidFill>
                <a:srgbClr val="000000"/>
              </a:solidFill>
              <a:effectLst/>
              <a:latin typeface="Arial" panose="020B0604020202020204" pitchFamily="34" charset="0"/>
              <a:cs typeface="Arial" panose="020B0604020202020204" pitchFamily="34" charset="0"/>
            </a:endParaRPr>
          </a:p>
          <a:p>
            <a:r>
              <a:rPr lang="en-US" sz="3600">
                <a:solidFill>
                  <a:srgbClr val="000000"/>
                </a:solidFill>
                <a:latin typeface="Arial" panose="020B0604020202020204" pitchFamily="34" charset="0"/>
                <a:cs typeface="Arial" panose="020B0604020202020204" pitchFamily="34" charset="0"/>
              </a:rPr>
              <a:t>+ Chặt bớt cành cây (nếu có trồng).</a:t>
            </a:r>
            <a:endParaRPr lang="vi-VN" sz="3600" b="0" i="0">
              <a:solidFill>
                <a:srgbClr val="000000"/>
              </a:solidFill>
              <a:effectLst/>
              <a:latin typeface="Arial" panose="020B0604020202020204" pitchFamily="34" charset="0"/>
              <a:cs typeface="Arial" panose="020B0604020202020204" pitchFamily="34" charset="0"/>
            </a:endParaRPr>
          </a:p>
          <a:p>
            <a:r>
              <a:rPr lang="vi-VN" sz="3600" b="0" i="0">
                <a:solidFill>
                  <a:srgbClr val="000000"/>
                </a:solidFill>
                <a:effectLst/>
                <a:latin typeface="Arial" panose="020B0604020202020204" pitchFamily="34" charset="0"/>
                <a:cs typeface="Arial" panose="020B0604020202020204" pitchFamily="34" charset="0"/>
              </a:rPr>
              <a:t>+ Đưa ra các vật nuôi đến nơi tránh bão an toàn.</a:t>
            </a:r>
          </a:p>
          <a:p>
            <a:r>
              <a:rPr lang="vi-VN" sz="3600" b="0" i="0">
                <a:solidFill>
                  <a:srgbClr val="000000"/>
                </a:solidFill>
                <a:effectLst/>
                <a:latin typeface="Arial" panose="020B0604020202020204" pitchFamily="34" charset="0"/>
                <a:cs typeface="Arial" panose="020B0604020202020204" pitchFamily="34" charset="0"/>
              </a:rPr>
              <a:t>+ Chuẩn bị lương thực, nước uống, thuốc men, nhu yếu phẩm cần thiết.</a:t>
            </a:r>
            <a:r>
              <a:rPr lang="en-US" sz="3600" b="0" i="0">
                <a:solidFill>
                  <a:srgbClr val="000000"/>
                </a:solidFill>
                <a:effectLst/>
                <a:latin typeface="Arial" panose="020B0604020202020204" pitchFamily="34" charset="0"/>
                <a:cs typeface="Arial" panose="020B0604020202020204" pitchFamily="34" charset="0"/>
              </a:rPr>
              <a:t> Theo dõi dự báo thời tiết thường xuyên.</a:t>
            </a:r>
            <a:endParaRPr lang="vi-VN" sz="3600" b="0" i="0">
              <a:solidFill>
                <a:srgbClr val="000000"/>
              </a:solidFill>
              <a:effectLst/>
              <a:latin typeface="Arial" panose="020B0604020202020204" pitchFamily="34" charset="0"/>
              <a:cs typeface="Arial" panose="020B0604020202020204" pitchFamily="34" charset="0"/>
            </a:endParaRPr>
          </a:p>
          <a:p>
            <a:r>
              <a:rPr lang="vi-VN" sz="3600" b="0" i="0">
                <a:solidFill>
                  <a:srgbClr val="000000"/>
                </a:solidFill>
                <a:effectLst/>
                <a:latin typeface="Arial" panose="020B0604020202020204" pitchFamily="34" charset="0"/>
                <a:cs typeface="Arial" panose="020B0604020202020204" pitchFamily="34" charset="0"/>
              </a:rPr>
              <a:t>+ Chuẩn bị đồ trong tư thế sẵn sàng đi sơ tán.</a:t>
            </a:r>
          </a:p>
        </p:txBody>
      </p:sp>
    </p:spTree>
    <p:extLst>
      <p:ext uri="{BB962C8B-B14F-4D97-AF65-F5344CB8AC3E}">
        <p14:creationId xmlns:p14="http://schemas.microsoft.com/office/powerpoint/2010/main" val="2535873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676401" y="1343589"/>
            <a:ext cx="2649639" cy="646331"/>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spAutoFit/>
          </a:bodyPr>
          <a:lstStyle/>
          <a:p>
            <a:pPr lvl="0" algn="ctr">
              <a:defRPr/>
            </a:pPr>
            <a:r>
              <a:rPr lang="en-US" altLang="zh-CN" sz="3600" b="1">
                <a:ln w="0"/>
                <a:solidFill>
                  <a:schemeClr val="tx1"/>
                </a:solidFill>
                <a:effectLst>
                  <a:outerShdw blurRad="38100" dist="19050" dir="2700000" algn="tl" rotWithShape="0">
                    <a:schemeClr val="dk1">
                      <a:alpha val="40000"/>
                    </a:schemeClr>
                  </a:outerShdw>
                </a:effectLst>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Tổng kết</a:t>
            </a:r>
            <a:endParaRPr lang="zh-CN" altLang="en-US" sz="3600" b="1" dirty="0">
              <a:ln w="0"/>
              <a:solidFill>
                <a:schemeClr val="tx1"/>
              </a:solidFill>
              <a:effectLst>
                <a:outerShdw blurRad="38100" dist="19050" dir="2700000" algn="tl" rotWithShape="0">
                  <a:schemeClr val="dk1">
                    <a:alpha val="40000"/>
                  </a:schemeClr>
                </a:outerShdw>
              </a:effectLst>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sp>
        <p:nvSpPr>
          <p:cNvPr id="8" name="TextBox 7"/>
          <p:cNvSpPr txBox="1"/>
          <p:nvPr/>
        </p:nvSpPr>
        <p:spPr>
          <a:xfrm>
            <a:off x="0" y="2323252"/>
            <a:ext cx="7543801" cy="1200329"/>
          </a:xfrm>
          <a:prstGeom prst="rect">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pPr marL="457200" indent="-457200">
              <a:buFont typeface="Arial" panose="020B0604020202020204" pitchFamily="34" charset="0"/>
              <a:buChar char="•"/>
            </a:pPr>
            <a:r>
              <a:rPr lang="en-US" sz="3600">
                <a:solidFill>
                  <a:schemeClr val="tx1"/>
                </a:solidFill>
                <a:latin typeface="Arial" panose="020B0604020202020204" pitchFamily="34" charset="0"/>
                <a:cs typeface="Arial" panose="020B0604020202020204" pitchFamily="34" charset="0"/>
              </a:rPr>
              <a:t>Quan sát tranh:</a:t>
            </a:r>
          </a:p>
          <a:p>
            <a:r>
              <a:rPr lang="en-US" sz="3600">
                <a:solidFill>
                  <a:schemeClr val="tx1"/>
                </a:solidFill>
                <a:latin typeface="Arial" panose="020B0604020202020204" pitchFamily="34" charset="0"/>
                <a:cs typeface="Arial" panose="020B0604020202020204" pitchFamily="34" charset="0"/>
              </a:rPr>
              <a:t>     Bạn nhỏ đang làm gì và nói gì?</a:t>
            </a:r>
          </a:p>
        </p:txBody>
      </p:sp>
      <p:sp>
        <p:nvSpPr>
          <p:cNvPr id="12" name="TextBox 11">
            <a:extLst>
              <a:ext uri="{FF2B5EF4-FFF2-40B4-BE49-F238E27FC236}">
                <a16:creationId xmlns:a16="http://schemas.microsoft.com/office/drawing/2014/main" id="{643D1D3B-6993-4DA2-A45B-3FBD3F904375}"/>
              </a:ext>
            </a:extLst>
          </p:cNvPr>
          <p:cNvSpPr txBox="1"/>
          <p:nvPr/>
        </p:nvSpPr>
        <p:spPr>
          <a:xfrm>
            <a:off x="10415" y="3713007"/>
            <a:ext cx="7543801" cy="1200329"/>
          </a:xfrm>
          <a:prstGeom prst="rect">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pPr marL="457200" indent="-457200">
              <a:buFont typeface="Arial" panose="020B0604020202020204" pitchFamily="34" charset="0"/>
              <a:buChar char="•"/>
            </a:pPr>
            <a:r>
              <a:rPr lang="en-US" sz="3600">
                <a:solidFill>
                  <a:schemeClr val="tx1"/>
                </a:solidFill>
                <a:latin typeface="Arial" panose="020B0604020202020204" pitchFamily="34" charset="0"/>
                <a:cs typeface="Arial" panose="020B0604020202020204" pitchFamily="34" charset="0"/>
              </a:rPr>
              <a:t>Bạn nhỏ đã biết cách thiết kế, lựa chọn trang phục theo mùa.</a:t>
            </a:r>
          </a:p>
        </p:txBody>
      </p:sp>
      <p:pic>
        <p:nvPicPr>
          <p:cNvPr id="6" name="Picture 5">
            <a:extLst>
              <a:ext uri="{FF2B5EF4-FFF2-40B4-BE49-F238E27FC236}">
                <a16:creationId xmlns:a16="http://schemas.microsoft.com/office/drawing/2014/main" id="{B32C5805-ABC4-4BC1-9C1C-367478D1A2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43801" y="0"/>
            <a:ext cx="4637784" cy="6858000"/>
          </a:xfrm>
          <a:prstGeom prst="rect">
            <a:avLst/>
          </a:prstGeom>
        </p:spPr>
      </p:pic>
    </p:spTree>
    <p:extLst>
      <p:ext uri="{BB962C8B-B14F-4D97-AF65-F5344CB8AC3E}">
        <p14:creationId xmlns:p14="http://schemas.microsoft.com/office/powerpoint/2010/main" val="7739185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0028B85-7453-4224-A721-1D8F7B8DD8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753" y="340151"/>
            <a:ext cx="721353" cy="742262"/>
          </a:xfrm>
          <a:prstGeom prst="rect">
            <a:avLst/>
          </a:prstGeom>
        </p:spPr>
      </p:pic>
      <p:sp>
        <p:nvSpPr>
          <p:cNvPr id="11" name="Rectangle 10">
            <a:extLst>
              <a:ext uri="{FF2B5EF4-FFF2-40B4-BE49-F238E27FC236}">
                <a16:creationId xmlns:a16="http://schemas.microsoft.com/office/drawing/2014/main" id="{D8BD0608-09B7-43B2-B945-26903F7C2854}"/>
              </a:ext>
            </a:extLst>
          </p:cNvPr>
          <p:cNvSpPr/>
          <p:nvPr/>
        </p:nvSpPr>
        <p:spPr>
          <a:xfrm>
            <a:off x="1113016" y="446146"/>
            <a:ext cx="3960421" cy="540207"/>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defRPr/>
            </a:pPr>
            <a:r>
              <a:rPr lang="en-US" altLang="zh-CN" sz="2800" b="1">
                <a:solidFill>
                  <a:schemeClr val="accent5">
                    <a:lumMod val="50000"/>
                  </a:schemeClr>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Dẫn dắt, nhắc nhở</a:t>
            </a:r>
            <a:endParaRPr lang="zh-CN" altLang="en-US" sz="2800" b="1" dirty="0">
              <a:solidFill>
                <a:schemeClr val="accent5">
                  <a:lumMod val="50000"/>
                </a:schemeClr>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sp>
        <p:nvSpPr>
          <p:cNvPr id="5" name="TextBox 4">
            <a:extLst>
              <a:ext uri="{FF2B5EF4-FFF2-40B4-BE49-F238E27FC236}">
                <a16:creationId xmlns:a16="http://schemas.microsoft.com/office/drawing/2014/main" id="{E49A7273-1338-47DB-A038-69BA592309CF}"/>
              </a:ext>
            </a:extLst>
          </p:cNvPr>
          <p:cNvSpPr txBox="1"/>
          <p:nvPr/>
        </p:nvSpPr>
        <p:spPr>
          <a:xfrm>
            <a:off x="5375582" y="827053"/>
            <a:ext cx="2649639" cy="523220"/>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spAutoFit/>
          </a:bodyPr>
          <a:lstStyle/>
          <a:p>
            <a:pPr lvl="0" algn="ctr">
              <a:defRPr/>
            </a:pPr>
            <a:r>
              <a:rPr lang="en-US" altLang="zh-CN" sz="2800" b="1">
                <a:ln w="0"/>
                <a:solidFill>
                  <a:schemeClr val="tx1"/>
                </a:solidFill>
                <a:effectLst>
                  <a:outerShdw blurRad="38100" dist="19050" dir="2700000" algn="tl" rotWithShape="0">
                    <a:schemeClr val="dk1">
                      <a:alpha val="40000"/>
                    </a:schemeClr>
                  </a:outerShdw>
                </a:effectLst>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Tổng kết</a:t>
            </a:r>
            <a:endParaRPr lang="zh-CN" altLang="en-US" sz="2800" b="1" dirty="0">
              <a:ln w="0"/>
              <a:solidFill>
                <a:schemeClr val="tx1"/>
              </a:solidFill>
              <a:effectLst>
                <a:outerShdw blurRad="38100" dist="19050" dir="2700000" algn="tl" rotWithShape="0">
                  <a:schemeClr val="dk1">
                    <a:alpha val="40000"/>
                  </a:schemeClr>
                </a:outerShdw>
              </a:effectLst>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pic>
        <p:nvPicPr>
          <p:cNvPr id="6" name="Picture 5">
            <a:extLst>
              <a:ext uri="{FF2B5EF4-FFF2-40B4-BE49-F238E27FC236}">
                <a16:creationId xmlns:a16="http://schemas.microsoft.com/office/drawing/2014/main" id="{794CDDBF-67E3-4974-A615-EA4E2D1C4084}"/>
              </a:ext>
            </a:extLst>
          </p:cNvPr>
          <p:cNvPicPr>
            <a:picLocks noChangeAspect="1"/>
          </p:cNvPicPr>
          <p:nvPr/>
        </p:nvPicPr>
        <p:blipFill rotWithShape="1">
          <a:blip r:embed="rId3">
            <a:extLst>
              <a:ext uri="{28A0092B-C50C-407E-A947-70E740481C1C}">
                <a14:useLocalDpi xmlns:a14="http://schemas.microsoft.com/office/drawing/2010/main" val="0"/>
              </a:ext>
            </a:extLst>
          </a:blip>
          <a:srcRect t="7675" b="10273"/>
          <a:stretch/>
        </p:blipFill>
        <p:spPr>
          <a:xfrm>
            <a:off x="17311" y="1383411"/>
            <a:ext cx="5635256" cy="1171926"/>
          </a:xfrm>
          <a:prstGeom prst="rect">
            <a:avLst/>
          </a:prstGeom>
        </p:spPr>
      </p:pic>
      <p:sp>
        <p:nvSpPr>
          <p:cNvPr id="7" name="TextBox 6">
            <a:extLst>
              <a:ext uri="{FF2B5EF4-FFF2-40B4-BE49-F238E27FC236}">
                <a16:creationId xmlns:a16="http://schemas.microsoft.com/office/drawing/2014/main" id="{1E1F97F8-7A57-4887-BFC0-B88E54C2E63F}"/>
              </a:ext>
            </a:extLst>
          </p:cNvPr>
          <p:cNvSpPr txBox="1"/>
          <p:nvPr/>
        </p:nvSpPr>
        <p:spPr>
          <a:xfrm>
            <a:off x="17311" y="2668182"/>
            <a:ext cx="12192000" cy="523220"/>
          </a:xfrm>
          <a:prstGeom prst="rect">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pPr marL="457200" indent="-457200">
              <a:buFont typeface="Arial" panose="020B0604020202020204" pitchFamily="34" charset="0"/>
              <a:buChar char="•"/>
            </a:pPr>
            <a:r>
              <a:rPr lang="en-US" sz="2800">
                <a:solidFill>
                  <a:schemeClr val="tx1"/>
                </a:solidFill>
                <a:latin typeface="Arial" panose="020B0604020202020204" pitchFamily="34" charset="0"/>
                <a:cs typeface="Arial" panose="020B0604020202020204" pitchFamily="34" charset="0"/>
              </a:rPr>
              <a:t>Nêu được đặc điểm của các mùa trong năm.</a:t>
            </a:r>
          </a:p>
        </p:txBody>
      </p:sp>
      <p:sp>
        <p:nvSpPr>
          <p:cNvPr id="8" name="TextBox 7">
            <a:extLst>
              <a:ext uri="{FF2B5EF4-FFF2-40B4-BE49-F238E27FC236}">
                <a16:creationId xmlns:a16="http://schemas.microsoft.com/office/drawing/2014/main" id="{A44D3303-15D5-486B-BAD9-2E231B0F1BBB}"/>
              </a:ext>
            </a:extLst>
          </p:cNvPr>
          <p:cNvSpPr txBox="1"/>
          <p:nvPr/>
        </p:nvSpPr>
        <p:spPr>
          <a:xfrm>
            <a:off x="17311" y="3400145"/>
            <a:ext cx="12192000" cy="523220"/>
          </a:xfrm>
          <a:prstGeom prst="rect">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pPr marL="457200" indent="-457200">
              <a:buFont typeface="Arial" panose="020B0604020202020204" pitchFamily="34" charset="0"/>
              <a:buChar char="•"/>
            </a:pPr>
            <a:r>
              <a:rPr lang="en-US" sz="2800">
                <a:solidFill>
                  <a:schemeClr val="tx1"/>
                </a:solidFill>
                <a:latin typeface="Arial" panose="020B0604020202020204" pitchFamily="34" charset="0"/>
                <a:cs typeface="Arial" panose="020B0604020202020204" pitchFamily="34" charset="0"/>
              </a:rPr>
              <a:t>Biết lựa chọn trang phục theo mùa.</a:t>
            </a:r>
          </a:p>
        </p:txBody>
      </p:sp>
      <p:sp>
        <p:nvSpPr>
          <p:cNvPr id="9" name="TextBox 8">
            <a:extLst>
              <a:ext uri="{FF2B5EF4-FFF2-40B4-BE49-F238E27FC236}">
                <a16:creationId xmlns:a16="http://schemas.microsoft.com/office/drawing/2014/main" id="{EED8D932-27D9-4AF5-A68D-7C6917232F0C}"/>
              </a:ext>
            </a:extLst>
          </p:cNvPr>
          <p:cNvSpPr txBox="1"/>
          <p:nvPr/>
        </p:nvSpPr>
        <p:spPr>
          <a:xfrm>
            <a:off x="17311" y="5482327"/>
            <a:ext cx="12192000" cy="523220"/>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spAutoFit/>
          </a:bodyPr>
          <a:lstStyle/>
          <a:p>
            <a:pPr lvl="0" algn="ctr">
              <a:defRPr/>
            </a:pPr>
            <a:r>
              <a:rPr lang="en-US" altLang="zh-CN" sz="2800" b="1">
                <a:ln w="0"/>
                <a:solidFill>
                  <a:schemeClr val="tx1"/>
                </a:solidFill>
                <a:effectLst>
                  <a:outerShdw blurRad="38100" dist="19050" dir="2700000" algn="tl" rotWithShape="0">
                    <a:schemeClr val="dk1">
                      <a:alpha val="40000"/>
                    </a:schemeClr>
                  </a:outerShdw>
                </a:effectLst>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Ở nhà em hãy nhắc nhở và cùng người thân thực hiện tốt nhé!</a:t>
            </a:r>
            <a:endParaRPr lang="zh-CN" altLang="en-US" sz="2800" b="1" dirty="0">
              <a:ln w="0"/>
              <a:solidFill>
                <a:schemeClr val="tx1"/>
              </a:solidFill>
              <a:effectLst>
                <a:outerShdw blurRad="38100" dist="19050" dir="2700000" algn="tl" rotWithShape="0">
                  <a:schemeClr val="dk1">
                    <a:alpha val="40000"/>
                  </a:schemeClr>
                </a:outerShdw>
              </a:effectLst>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sp>
        <p:nvSpPr>
          <p:cNvPr id="12" name="TextBox 11">
            <a:extLst>
              <a:ext uri="{FF2B5EF4-FFF2-40B4-BE49-F238E27FC236}">
                <a16:creationId xmlns:a16="http://schemas.microsoft.com/office/drawing/2014/main" id="{A70DFD0E-CB60-4AC2-82DF-C6106BA9E27C}"/>
              </a:ext>
            </a:extLst>
          </p:cNvPr>
          <p:cNvSpPr txBox="1"/>
          <p:nvPr/>
        </p:nvSpPr>
        <p:spPr>
          <a:xfrm>
            <a:off x="17311" y="4113130"/>
            <a:ext cx="12192000" cy="523220"/>
          </a:xfrm>
          <a:prstGeom prst="rect">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pPr marL="457200" indent="-457200">
              <a:buFont typeface="Arial" panose="020B0604020202020204" pitchFamily="34" charset="0"/>
              <a:buChar char="•"/>
            </a:pPr>
            <a:r>
              <a:rPr lang="en-US" sz="2800">
                <a:solidFill>
                  <a:schemeClr val="tx1"/>
                </a:solidFill>
                <a:latin typeface="Arial" panose="020B0604020202020204" pitchFamily="34" charset="0"/>
                <a:cs typeface="Arial" panose="020B0604020202020204" pitchFamily="34" charset="0"/>
              </a:rPr>
              <a:t>Nêu được các biểu hiện và biết cách ứng phó với thiên tai.</a:t>
            </a:r>
          </a:p>
        </p:txBody>
      </p:sp>
    </p:spTree>
    <p:extLst>
      <p:ext uri="{BB962C8B-B14F-4D97-AF65-F5344CB8AC3E}">
        <p14:creationId xmlns:p14="http://schemas.microsoft.com/office/powerpoint/2010/main" val="4262838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5" grpId="0" animBg="1"/>
      <p:bldP spid="7" grpId="0" animBg="1"/>
      <p:bldP spid="8" grpId="0" animBg="1"/>
      <p:bldP spid="9" grpId="0" animBg="1"/>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48E550E-F029-49AB-B7D1-9442994113AD}"/>
              </a:ext>
            </a:extLst>
          </p:cNvPr>
          <p:cNvSpPr txBox="1"/>
          <p:nvPr/>
        </p:nvSpPr>
        <p:spPr>
          <a:xfrm>
            <a:off x="108065" y="1308619"/>
            <a:ext cx="3964299" cy="1323439"/>
          </a:xfrm>
          <a:prstGeom prst="rect">
            <a:avLst/>
          </a:prstGeom>
          <a:noFill/>
        </p:spPr>
        <p:txBody>
          <a:bodyPr wrap="square" rtlCol="0">
            <a:spAutoFit/>
          </a:bodyPr>
          <a:lstStyle/>
          <a:p>
            <a:pPr algn="ctr"/>
            <a:r>
              <a:rPr lang="vi-VN" sz="8000" b="1">
                <a:solidFill>
                  <a:schemeClr val="bg1"/>
                </a:solidFill>
                <a:latin typeface="+mj-lt"/>
              </a:rPr>
              <a:t>BÀI </a:t>
            </a:r>
            <a:r>
              <a:rPr lang="en-US" sz="8000" b="1">
                <a:solidFill>
                  <a:schemeClr val="bg1"/>
                </a:solidFill>
                <a:latin typeface="+mj-lt"/>
              </a:rPr>
              <a:t>31</a:t>
            </a:r>
            <a:endParaRPr lang="vi-VN" sz="8000" b="1" dirty="0">
              <a:solidFill>
                <a:schemeClr val="bg1"/>
              </a:solidFill>
              <a:latin typeface="+mj-lt"/>
            </a:endParaRPr>
          </a:p>
        </p:txBody>
      </p:sp>
      <p:sp>
        <p:nvSpPr>
          <p:cNvPr id="8" name="TextBox 7">
            <a:extLst>
              <a:ext uri="{FF2B5EF4-FFF2-40B4-BE49-F238E27FC236}">
                <a16:creationId xmlns:a16="http://schemas.microsoft.com/office/drawing/2014/main" id="{C99738E0-B68F-4582-998E-0E46AE3F974C}"/>
              </a:ext>
            </a:extLst>
          </p:cNvPr>
          <p:cNvSpPr txBox="1"/>
          <p:nvPr/>
        </p:nvSpPr>
        <p:spPr>
          <a:xfrm>
            <a:off x="5664558" y="103703"/>
            <a:ext cx="6864329" cy="1569660"/>
          </a:xfrm>
          <a:prstGeom prst="rect">
            <a:avLst/>
          </a:prstGeom>
          <a:noFill/>
        </p:spPr>
        <p:txBody>
          <a:bodyPr wrap="square" rtlCol="0">
            <a:spAutoFit/>
          </a:bodyPr>
          <a:lstStyle/>
          <a:p>
            <a:r>
              <a:rPr lang="en-US" sz="4800" dirty="0">
                <a:ln>
                  <a:solidFill>
                    <a:schemeClr val="accent4"/>
                  </a:solidFill>
                </a:ln>
                <a:solidFill>
                  <a:schemeClr val="accent4">
                    <a:lumMod val="40000"/>
                    <a:lumOff val="60000"/>
                  </a:schemeClr>
                </a:solidFill>
                <a:latin typeface="+mj-lt"/>
              </a:rPr>
              <a:t>CHỦ ĐỀ 6: </a:t>
            </a:r>
          </a:p>
          <a:p>
            <a:r>
              <a:rPr lang="en-US" sz="4800" dirty="0">
                <a:ln>
                  <a:solidFill>
                    <a:schemeClr val="accent4"/>
                  </a:solidFill>
                </a:ln>
                <a:solidFill>
                  <a:schemeClr val="accent4">
                    <a:lumMod val="40000"/>
                    <a:lumOff val="60000"/>
                  </a:schemeClr>
                </a:solidFill>
                <a:latin typeface="+mj-lt"/>
              </a:rPr>
              <a:t>TRÁI ĐẤT VÀ BẦU TRỜI</a:t>
            </a:r>
            <a:endParaRPr lang="vi-VN" sz="4800" dirty="0">
              <a:ln>
                <a:solidFill>
                  <a:schemeClr val="accent4"/>
                </a:solidFill>
              </a:ln>
              <a:solidFill>
                <a:schemeClr val="accent4">
                  <a:lumMod val="40000"/>
                  <a:lumOff val="60000"/>
                </a:schemeClr>
              </a:solidFill>
              <a:latin typeface="+mj-lt"/>
            </a:endParaRPr>
          </a:p>
        </p:txBody>
      </p:sp>
      <p:pic>
        <p:nvPicPr>
          <p:cNvPr id="1030" name="Picture 6" descr="Premium Vector | Cute astronaut floating in space, cartoon characte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3578" b="86102" l="26997" r="72684">
                        <a14:foregroundMark x1="61182" y1="20128" x2="51118" y2="51438"/>
                        <a14:foregroundMark x1="41693" y1="20607" x2="48243" y2="51438"/>
                        <a14:foregroundMark x1="51118" y1="22684" x2="52396" y2="54792"/>
                      </a14:backgroundRemoval>
                    </a14:imgEffect>
                  </a14:imgLayer>
                </a14:imgProps>
              </a:ext>
              <a:ext uri="{28A0092B-C50C-407E-A947-70E740481C1C}">
                <a14:useLocalDpi xmlns:a14="http://schemas.microsoft.com/office/drawing/2010/main" val="0"/>
              </a:ext>
            </a:extLst>
          </a:blip>
          <a:srcRect l="26966" t="13090" r="25933" b="13300"/>
          <a:stretch/>
        </p:blipFill>
        <p:spPr bwMode="auto">
          <a:xfrm rot="488473">
            <a:off x="10686410" y="3811452"/>
            <a:ext cx="957630" cy="14965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awaii planet earth stars cartoon night sky Vector Image"/>
          <p:cNvPicPr>
            <a:picLocks noChangeAspect="1" noChangeArrowheads="1"/>
          </p:cNvPicPr>
          <p:nvPr/>
        </p:nvPicPr>
        <p:blipFill rotWithShape="1">
          <a:blip r:embed="rId4">
            <a:extLst>
              <a:ext uri="{28A0092B-C50C-407E-A947-70E740481C1C}">
                <a14:useLocalDpi xmlns:a14="http://schemas.microsoft.com/office/drawing/2010/main" val="0"/>
              </a:ext>
            </a:extLst>
          </a:blip>
          <a:srcRect l="915" t="322" r="909" b="10517"/>
          <a:stretch/>
        </p:blipFill>
        <p:spPr bwMode="auto">
          <a:xfrm>
            <a:off x="7289313" y="2037806"/>
            <a:ext cx="3089846" cy="3030586"/>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36" name="Picture 12" descr="Planet Planet Hand Hand Painted Hand Painted Planet, Galaxy Clipart, Milky  Way, Galaxy Planet PNG and Vector with Transparent Background for Free  Download | Galaxy planets, Milky way, Planet vector"/>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7344" b="90000" l="4688" r="97188">
                        <a14:foregroundMark x1="54688" y1="52344" x2="54688" y2="52344"/>
                        <a14:foregroundMark x1="70625" y1="62969" x2="70625" y2="62969"/>
                        <a14:foregroundMark x1="79063" y1="38906" x2="79063" y2="38906"/>
                        <a14:foregroundMark x1="84688" y1="27656" x2="84688" y2="27656"/>
                        <a14:foregroundMark x1="94375" y1="29219" x2="94375" y2="29219"/>
                        <a14:foregroundMark x1="10938" y1="53594" x2="10938" y2="53594"/>
                        <a14:foregroundMark x1="5938" y1="65781" x2="5938" y2="65781"/>
                        <a14:foregroundMark x1="18750" y1="63906" x2="18750" y2="63906"/>
                        <a14:foregroundMark x1="21250" y1="77031" x2="21250" y2="77031"/>
                        <a14:foregroundMark x1="25625" y1="74531" x2="25625" y2="74531"/>
                      </a14:backgroundRemoval>
                    </a14:imgEffect>
                  </a14:imgLayer>
                </a14:imgProps>
              </a:ext>
              <a:ext uri="{28A0092B-C50C-407E-A947-70E740481C1C}">
                <a14:useLocalDpi xmlns:a14="http://schemas.microsoft.com/office/drawing/2010/main" val="0"/>
              </a:ext>
            </a:extLst>
          </a:blip>
          <a:srcRect/>
          <a:stretch>
            <a:fillRect/>
          </a:stretch>
        </p:blipFill>
        <p:spPr bwMode="auto">
          <a:xfrm>
            <a:off x="3289768" y="2037806"/>
            <a:ext cx="1741488" cy="174148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3B5C2CC-CCEF-4275-BEBE-2C0FDA704EC6}"/>
              </a:ext>
            </a:extLst>
          </p:cNvPr>
          <p:cNvSpPr txBox="1"/>
          <p:nvPr/>
        </p:nvSpPr>
        <p:spPr>
          <a:xfrm>
            <a:off x="53290" y="4225943"/>
            <a:ext cx="9752736" cy="2123658"/>
          </a:xfrm>
          <a:prstGeom prst="rect">
            <a:avLst/>
          </a:prstGeom>
          <a:noFill/>
        </p:spPr>
        <p:txBody>
          <a:bodyPr wrap="square" rtlCol="0">
            <a:spAutoFit/>
          </a:bodyPr>
          <a:lstStyle/>
          <a:p>
            <a:r>
              <a:rPr lang="en-US" sz="6600" b="1">
                <a:ln>
                  <a:solidFill>
                    <a:srgbClr val="FA2C42"/>
                  </a:solidFill>
                </a:ln>
                <a:solidFill>
                  <a:srgbClr val="FF6969"/>
                </a:solidFill>
                <a:latin typeface="+mj-lt"/>
              </a:rPr>
              <a:t>Ôn tập chủ đề </a:t>
            </a:r>
          </a:p>
          <a:p>
            <a:r>
              <a:rPr lang="en-US" sz="6600" b="1">
                <a:ln>
                  <a:solidFill>
                    <a:srgbClr val="FA2C42"/>
                  </a:solidFill>
                </a:ln>
                <a:solidFill>
                  <a:srgbClr val="FF6969"/>
                </a:solidFill>
                <a:latin typeface="+mj-lt"/>
              </a:rPr>
              <a:t>Trái đất và bầu trời (tiết 1)</a:t>
            </a:r>
            <a:endParaRPr lang="vi-VN" sz="6600" b="1" dirty="0">
              <a:ln>
                <a:solidFill>
                  <a:srgbClr val="FA2C42"/>
                </a:solidFill>
              </a:ln>
              <a:solidFill>
                <a:srgbClr val="FF6969"/>
              </a:solidFill>
              <a:latin typeface="+mj-lt"/>
            </a:endParaRPr>
          </a:p>
        </p:txBody>
      </p:sp>
    </p:spTree>
    <p:extLst>
      <p:ext uri="{BB962C8B-B14F-4D97-AF65-F5344CB8AC3E}">
        <p14:creationId xmlns:p14="http://schemas.microsoft.com/office/powerpoint/2010/main" val="320794392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745245" y="50800"/>
            <a:ext cx="7446755" cy="1200329"/>
          </a:xfrm>
          <a:prstGeom prst="rect">
            <a:avLst/>
          </a:prstGeom>
          <a:noFill/>
        </p:spPr>
        <p:txBody>
          <a:bodyPr wrap="square" rtlCol="0">
            <a:spAutoFit/>
          </a:bodyPr>
          <a:lstStyle/>
          <a:p>
            <a:r>
              <a:rPr lang="en-US" sz="3600">
                <a:latin typeface="Arial" panose="020B0604020202020204" pitchFamily="34" charset="0"/>
                <a:cs typeface="Arial" panose="020B0604020202020204" pitchFamily="34" charset="0"/>
              </a:rPr>
              <a:t>1. Thảo luận nhóm và hoàn thành bảng theo gợi ý sau:  </a:t>
            </a:r>
            <a:endParaRPr lang="vi-VN" sz="360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9FFF05DD-6864-45B0-B895-7A9346D62F61}"/>
              </a:ext>
            </a:extLst>
          </p:cNvPr>
          <p:cNvPicPr>
            <a:picLocks noChangeAspect="1"/>
          </p:cNvPicPr>
          <p:nvPr/>
        </p:nvPicPr>
        <p:blipFill>
          <a:blip r:embed="rId2"/>
          <a:stretch>
            <a:fillRect/>
          </a:stretch>
        </p:blipFill>
        <p:spPr>
          <a:xfrm>
            <a:off x="0" y="1549401"/>
            <a:ext cx="12215815" cy="4572000"/>
          </a:xfrm>
          <a:prstGeom prst="rect">
            <a:avLst/>
          </a:prstGeom>
        </p:spPr>
      </p:pic>
    </p:spTree>
    <p:extLst>
      <p:ext uri="{BB962C8B-B14F-4D97-AF65-F5344CB8AC3E}">
        <p14:creationId xmlns:p14="http://schemas.microsoft.com/office/powerpoint/2010/main" val="4177546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050045" y="306739"/>
            <a:ext cx="4483061" cy="666027"/>
          </a:xfrm>
          <a:prstGeom prst="rect">
            <a:avLst/>
          </a:prstGeom>
          <a:noFill/>
        </p:spPr>
        <p:txBody>
          <a:bodyPr wrap="square" rtlCol="0">
            <a:spAutoFit/>
          </a:bodyPr>
          <a:lstStyle/>
          <a:p>
            <a:r>
              <a:rPr lang="en-US" sz="3600" b="1">
                <a:solidFill>
                  <a:srgbClr val="00B050"/>
                </a:solidFill>
                <a:latin typeface="Arial" panose="020B0604020202020204" pitchFamily="34" charset="0"/>
                <a:cs typeface="Arial" panose="020B0604020202020204" pitchFamily="34" charset="0"/>
              </a:rPr>
              <a:t>Mùa xuân</a:t>
            </a:r>
            <a:endParaRPr lang="vi-VN" sz="3600" b="1">
              <a:solidFill>
                <a:srgbClr val="00B050"/>
              </a:solidFill>
              <a:latin typeface="Arial" panose="020B0604020202020204" pitchFamily="34" charset="0"/>
              <a:cs typeface="Arial" panose="020B0604020202020204" pitchFamily="34" charset="0"/>
            </a:endParaRPr>
          </a:p>
        </p:txBody>
      </p:sp>
      <p:graphicFrame>
        <p:nvGraphicFramePr>
          <p:cNvPr id="6" name="Table 6">
            <a:extLst>
              <a:ext uri="{FF2B5EF4-FFF2-40B4-BE49-F238E27FC236}">
                <a16:creationId xmlns:a16="http://schemas.microsoft.com/office/drawing/2014/main" id="{D80B016D-8CCA-4139-AC6E-C387BC9FAFE1}"/>
              </a:ext>
            </a:extLst>
          </p:cNvPr>
          <p:cNvGraphicFramePr>
            <a:graphicFrameLocks noGrp="1"/>
          </p:cNvGraphicFramePr>
          <p:nvPr>
            <p:extLst>
              <p:ext uri="{D42A27DB-BD31-4B8C-83A1-F6EECF244321}">
                <p14:modId xmlns:p14="http://schemas.microsoft.com/office/powerpoint/2010/main" val="1930873854"/>
              </p:ext>
            </p:extLst>
          </p:nvPr>
        </p:nvGraphicFramePr>
        <p:xfrm>
          <a:off x="25400" y="1926077"/>
          <a:ext cx="12192000" cy="3793786"/>
        </p:xfrm>
        <a:graphic>
          <a:graphicData uri="http://schemas.openxmlformats.org/drawingml/2006/table">
            <a:tbl>
              <a:tblPr firstRow="1" bandRow="1">
                <a:tableStyleId>{93296810-A885-4BE3-A3E7-6D5BEEA58F35}</a:tableStyleId>
              </a:tblPr>
              <a:tblGrid>
                <a:gridCol w="2717800">
                  <a:extLst>
                    <a:ext uri="{9D8B030D-6E8A-4147-A177-3AD203B41FA5}">
                      <a16:colId xmlns:a16="http://schemas.microsoft.com/office/drawing/2014/main" val="1075326331"/>
                    </a:ext>
                  </a:extLst>
                </a:gridCol>
                <a:gridCol w="9474200">
                  <a:extLst>
                    <a:ext uri="{9D8B030D-6E8A-4147-A177-3AD203B41FA5}">
                      <a16:colId xmlns:a16="http://schemas.microsoft.com/office/drawing/2014/main" val="4186527158"/>
                    </a:ext>
                  </a:extLst>
                </a:gridCol>
              </a:tblGrid>
              <a:tr h="1223920">
                <a:tc>
                  <a:txBody>
                    <a:bodyPr/>
                    <a:lstStyle/>
                    <a:p>
                      <a:r>
                        <a:rPr lang="en-US" sz="3600" b="1">
                          <a:solidFill>
                            <a:schemeClr val="tx1"/>
                          </a:solidFill>
                          <a:latin typeface="Arial" panose="020B0604020202020204" pitchFamily="34" charset="0"/>
                          <a:cs typeface="Arial" panose="020B0604020202020204" pitchFamily="34" charset="0"/>
                        </a:rPr>
                        <a:t>Đặc điểm</a:t>
                      </a:r>
                    </a:p>
                  </a:txBody>
                  <a:tcPr anchor="ctr"/>
                </a:tc>
                <a:tc>
                  <a:txBody>
                    <a:bodyPr/>
                    <a:lstStyle/>
                    <a:p>
                      <a:r>
                        <a:rPr lang="en-US" sz="3600" b="1">
                          <a:solidFill>
                            <a:schemeClr val="tx1"/>
                          </a:solidFill>
                          <a:latin typeface="Arial" panose="020B0604020202020204" pitchFamily="34" charset="0"/>
                          <a:cs typeface="Arial" panose="020B0604020202020204" pitchFamily="34" charset="0"/>
                        </a:rPr>
                        <a:t>Cây cối đâm chồi, nảy lộc.Thời tiết ấm áp.</a:t>
                      </a:r>
                    </a:p>
                  </a:txBody>
                  <a:tcPr anchor="ctr"/>
                </a:tc>
                <a:extLst>
                  <a:ext uri="{0D108BD9-81ED-4DB2-BD59-A6C34878D82A}">
                    <a16:rowId xmlns:a16="http://schemas.microsoft.com/office/drawing/2014/main" val="1897864556"/>
                  </a:ext>
                </a:extLst>
              </a:tr>
              <a:tr h="1284933">
                <a:tc>
                  <a:txBody>
                    <a:bodyPr/>
                    <a:lstStyle/>
                    <a:p>
                      <a:r>
                        <a:rPr lang="en-US" sz="3600" b="1">
                          <a:solidFill>
                            <a:schemeClr val="tx1"/>
                          </a:solidFill>
                          <a:latin typeface="Arial" panose="020B0604020202020204" pitchFamily="34" charset="0"/>
                          <a:cs typeface="Arial" panose="020B0604020202020204" pitchFamily="34" charset="0"/>
                        </a:rPr>
                        <a:t>Hoạt động</a:t>
                      </a:r>
                    </a:p>
                  </a:txBody>
                  <a:tcPr anchor="ctr"/>
                </a:tc>
                <a:tc>
                  <a:txBody>
                    <a:bodyPr/>
                    <a:lstStyle/>
                    <a:p>
                      <a:r>
                        <a:rPr lang="en-US" sz="3600" b="1">
                          <a:solidFill>
                            <a:schemeClr val="tx1"/>
                          </a:solidFill>
                          <a:latin typeface="Arial" panose="020B0604020202020204" pitchFamily="34" charset="0"/>
                          <a:cs typeface="Arial" panose="020B0604020202020204" pitchFamily="34" charset="0"/>
                        </a:rPr>
                        <a:t>Lễ hội, Tết </a:t>
                      </a:r>
                    </a:p>
                  </a:txBody>
                  <a:tcPr anchor="ctr"/>
                </a:tc>
                <a:extLst>
                  <a:ext uri="{0D108BD9-81ED-4DB2-BD59-A6C34878D82A}">
                    <a16:rowId xmlns:a16="http://schemas.microsoft.com/office/drawing/2014/main" val="4094665333"/>
                  </a:ext>
                </a:extLst>
              </a:tr>
              <a:tr h="1284933">
                <a:tc>
                  <a:txBody>
                    <a:bodyPr/>
                    <a:lstStyle/>
                    <a:p>
                      <a:r>
                        <a:rPr lang="en-US" sz="3600" b="1">
                          <a:solidFill>
                            <a:schemeClr val="tx1"/>
                          </a:solidFill>
                          <a:latin typeface="Arial" panose="020B0604020202020204" pitchFamily="34" charset="0"/>
                          <a:cs typeface="Arial" panose="020B0604020202020204" pitchFamily="34" charset="0"/>
                        </a:rPr>
                        <a:t>Trang phục</a:t>
                      </a:r>
                    </a:p>
                  </a:txBody>
                  <a:tcPr anchor="ctr"/>
                </a:tc>
                <a:tc>
                  <a:txBody>
                    <a:bodyPr/>
                    <a:lstStyle/>
                    <a:p>
                      <a:r>
                        <a:rPr lang="en-US" sz="3600" b="1">
                          <a:solidFill>
                            <a:schemeClr val="tx1"/>
                          </a:solidFill>
                          <a:latin typeface="Arial" panose="020B0604020202020204" pitchFamily="34" charset="0"/>
                          <a:cs typeface="Arial" panose="020B0604020202020204" pitchFamily="34" charset="0"/>
                        </a:rPr>
                        <a:t>Nhẹ nhàng, thoải mái.</a:t>
                      </a:r>
                    </a:p>
                  </a:txBody>
                  <a:tcPr anchor="ctr"/>
                </a:tc>
                <a:extLst>
                  <a:ext uri="{0D108BD9-81ED-4DB2-BD59-A6C34878D82A}">
                    <a16:rowId xmlns:a16="http://schemas.microsoft.com/office/drawing/2014/main" val="2521775188"/>
                  </a:ext>
                </a:extLst>
              </a:tr>
            </a:tbl>
          </a:graphicData>
        </a:graphic>
      </p:graphicFrame>
      <p:pic>
        <p:nvPicPr>
          <p:cNvPr id="9" name="Picture 8">
            <a:extLst>
              <a:ext uri="{FF2B5EF4-FFF2-40B4-BE49-F238E27FC236}">
                <a16:creationId xmlns:a16="http://schemas.microsoft.com/office/drawing/2014/main" id="{C44DC755-D1A9-46E8-9E57-5183EFA8BFAF}"/>
              </a:ext>
            </a:extLst>
          </p:cNvPr>
          <p:cNvPicPr>
            <a:picLocks noChangeAspect="1"/>
          </p:cNvPicPr>
          <p:nvPr/>
        </p:nvPicPr>
        <p:blipFill>
          <a:blip r:embed="rId2"/>
          <a:stretch>
            <a:fillRect/>
          </a:stretch>
        </p:blipFill>
        <p:spPr>
          <a:xfrm>
            <a:off x="9533106" y="20979"/>
            <a:ext cx="2633494" cy="1845907"/>
          </a:xfrm>
          <a:prstGeom prst="rect">
            <a:avLst/>
          </a:prstGeom>
        </p:spPr>
      </p:pic>
    </p:spTree>
    <p:extLst>
      <p:ext uri="{BB962C8B-B14F-4D97-AF65-F5344CB8AC3E}">
        <p14:creationId xmlns:p14="http://schemas.microsoft.com/office/powerpoint/2010/main" val="3850352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050045" y="306739"/>
            <a:ext cx="6456155" cy="646331"/>
          </a:xfrm>
          <a:prstGeom prst="rect">
            <a:avLst/>
          </a:prstGeom>
          <a:noFill/>
        </p:spPr>
        <p:txBody>
          <a:bodyPr wrap="square" rtlCol="0">
            <a:spAutoFit/>
          </a:bodyPr>
          <a:lstStyle/>
          <a:p>
            <a:r>
              <a:rPr lang="en-US" sz="3600" b="1">
                <a:solidFill>
                  <a:srgbClr val="FF6600"/>
                </a:solidFill>
                <a:latin typeface="Arial" panose="020B0604020202020204" pitchFamily="34" charset="0"/>
                <a:cs typeface="Arial" panose="020B0604020202020204" pitchFamily="34" charset="0"/>
              </a:rPr>
              <a:t>Mùa hè (mùa hạ)</a:t>
            </a:r>
            <a:endParaRPr lang="vi-VN" sz="3600" b="1">
              <a:solidFill>
                <a:srgbClr val="FF6600"/>
              </a:solidFill>
              <a:latin typeface="Arial" panose="020B0604020202020204" pitchFamily="34" charset="0"/>
              <a:cs typeface="Arial" panose="020B0604020202020204" pitchFamily="34" charset="0"/>
            </a:endParaRPr>
          </a:p>
        </p:txBody>
      </p:sp>
      <p:graphicFrame>
        <p:nvGraphicFramePr>
          <p:cNvPr id="6" name="Table 6">
            <a:extLst>
              <a:ext uri="{FF2B5EF4-FFF2-40B4-BE49-F238E27FC236}">
                <a16:creationId xmlns:a16="http://schemas.microsoft.com/office/drawing/2014/main" id="{D80B016D-8CCA-4139-AC6E-C387BC9FAFE1}"/>
              </a:ext>
            </a:extLst>
          </p:cNvPr>
          <p:cNvGraphicFramePr>
            <a:graphicFrameLocks noGrp="1"/>
          </p:cNvGraphicFramePr>
          <p:nvPr>
            <p:extLst>
              <p:ext uri="{D42A27DB-BD31-4B8C-83A1-F6EECF244321}">
                <p14:modId xmlns:p14="http://schemas.microsoft.com/office/powerpoint/2010/main" val="2461298494"/>
              </p:ext>
            </p:extLst>
          </p:nvPr>
        </p:nvGraphicFramePr>
        <p:xfrm>
          <a:off x="25400" y="1871132"/>
          <a:ext cx="12192000" cy="3848731"/>
        </p:xfrm>
        <a:graphic>
          <a:graphicData uri="http://schemas.openxmlformats.org/drawingml/2006/table">
            <a:tbl>
              <a:tblPr firstRow="1" bandRow="1">
                <a:tableStyleId>{9DCAF9ED-07DC-4A11-8D7F-57B35C25682E}</a:tableStyleId>
              </a:tblPr>
              <a:tblGrid>
                <a:gridCol w="2717800">
                  <a:extLst>
                    <a:ext uri="{9D8B030D-6E8A-4147-A177-3AD203B41FA5}">
                      <a16:colId xmlns:a16="http://schemas.microsoft.com/office/drawing/2014/main" val="1075326331"/>
                    </a:ext>
                  </a:extLst>
                </a:gridCol>
                <a:gridCol w="9474200">
                  <a:extLst>
                    <a:ext uri="{9D8B030D-6E8A-4147-A177-3AD203B41FA5}">
                      <a16:colId xmlns:a16="http://schemas.microsoft.com/office/drawing/2014/main" val="4186527158"/>
                    </a:ext>
                  </a:extLst>
                </a:gridCol>
              </a:tblGrid>
              <a:tr h="1271334">
                <a:tc>
                  <a:txBody>
                    <a:bodyPr/>
                    <a:lstStyle/>
                    <a:p>
                      <a:r>
                        <a:rPr lang="en-US" sz="3600" b="1">
                          <a:solidFill>
                            <a:schemeClr val="tx1"/>
                          </a:solidFill>
                        </a:rPr>
                        <a:t>Đặc điểm</a:t>
                      </a:r>
                      <a:endParaRPr lang="en-US" sz="3600" b="1">
                        <a:solidFill>
                          <a:schemeClr val="tx1"/>
                        </a:solidFill>
                        <a:latin typeface="Arial" panose="020B0604020202020204" pitchFamily="34" charset="0"/>
                        <a:cs typeface="Arial" panose="020B0604020202020204" pitchFamily="34" charset="0"/>
                      </a:endParaRPr>
                    </a:p>
                  </a:txBody>
                  <a:tcPr anchor="ctr">
                    <a:solidFill>
                      <a:srgbClr val="F0904E"/>
                    </a:solidFill>
                  </a:tcPr>
                </a:tc>
                <a:tc>
                  <a:txBody>
                    <a:bodyPr/>
                    <a:lstStyle/>
                    <a:p>
                      <a:r>
                        <a:rPr lang="en-US" sz="3600" b="1">
                          <a:solidFill>
                            <a:schemeClr val="tx1"/>
                          </a:solidFill>
                        </a:rPr>
                        <a:t>Cây cối xanh tươi. Thời tiết nắng nóng, oi bức.</a:t>
                      </a:r>
                      <a:endParaRPr lang="en-US" sz="3600" b="1">
                        <a:solidFill>
                          <a:schemeClr val="tx1"/>
                        </a:solidFill>
                        <a:latin typeface="Arial" panose="020B0604020202020204" pitchFamily="34" charset="0"/>
                        <a:cs typeface="Arial" panose="020B0604020202020204" pitchFamily="34" charset="0"/>
                      </a:endParaRPr>
                    </a:p>
                  </a:txBody>
                  <a:tcPr anchor="ctr">
                    <a:solidFill>
                      <a:srgbClr val="F0904E"/>
                    </a:solidFill>
                  </a:tcPr>
                </a:tc>
                <a:extLst>
                  <a:ext uri="{0D108BD9-81ED-4DB2-BD59-A6C34878D82A}">
                    <a16:rowId xmlns:a16="http://schemas.microsoft.com/office/drawing/2014/main" val="1897864556"/>
                  </a:ext>
                </a:extLst>
              </a:tr>
              <a:tr h="1271334">
                <a:tc>
                  <a:txBody>
                    <a:bodyPr/>
                    <a:lstStyle/>
                    <a:p>
                      <a:r>
                        <a:rPr lang="en-US" sz="3600" b="1">
                          <a:solidFill>
                            <a:schemeClr val="tx1"/>
                          </a:solidFill>
                        </a:rPr>
                        <a:t>Hoạt động</a:t>
                      </a:r>
                      <a:endParaRPr lang="en-US" sz="3600" b="1">
                        <a:solidFill>
                          <a:schemeClr val="tx1"/>
                        </a:solidFill>
                        <a:latin typeface="Arial" panose="020B0604020202020204" pitchFamily="34" charset="0"/>
                        <a:cs typeface="Arial" panose="020B0604020202020204" pitchFamily="34" charset="0"/>
                      </a:endParaRPr>
                    </a:p>
                  </a:txBody>
                  <a:tcPr anchor="ctr"/>
                </a:tc>
                <a:tc>
                  <a:txBody>
                    <a:bodyPr/>
                    <a:lstStyle/>
                    <a:p>
                      <a:r>
                        <a:rPr lang="en-US" sz="3600" b="1">
                          <a:solidFill>
                            <a:schemeClr val="tx1"/>
                          </a:solidFill>
                        </a:rPr>
                        <a:t>Nghỉ hè, tắm biển, đi dã ngoại.</a:t>
                      </a:r>
                      <a:endParaRPr lang="en-US" sz="3600" b="1">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094665333"/>
                  </a:ext>
                </a:extLst>
              </a:tr>
              <a:tr h="1306063">
                <a:tc>
                  <a:txBody>
                    <a:bodyPr/>
                    <a:lstStyle/>
                    <a:p>
                      <a:r>
                        <a:rPr lang="en-US" sz="3600" b="1">
                          <a:solidFill>
                            <a:schemeClr val="tx1"/>
                          </a:solidFill>
                        </a:rPr>
                        <a:t>Trang phục</a:t>
                      </a:r>
                      <a:endParaRPr lang="en-US" sz="3600" b="1">
                        <a:solidFill>
                          <a:schemeClr val="tx1"/>
                        </a:solidFill>
                        <a:latin typeface="Arial" panose="020B0604020202020204" pitchFamily="34" charset="0"/>
                        <a:cs typeface="Arial" panose="020B0604020202020204" pitchFamily="34" charset="0"/>
                      </a:endParaRPr>
                    </a:p>
                  </a:txBody>
                  <a:tcPr anchor="ctr"/>
                </a:tc>
                <a:tc>
                  <a:txBody>
                    <a:bodyPr/>
                    <a:lstStyle/>
                    <a:p>
                      <a:r>
                        <a:rPr lang="en-US" sz="3600" b="1">
                          <a:solidFill>
                            <a:schemeClr val="tx1"/>
                          </a:solidFill>
                        </a:rPr>
                        <a:t>Mát mẻ, rộng rãi, ngắn, thoải mái, dễ thấm hút mồ hôi.</a:t>
                      </a:r>
                      <a:endParaRPr lang="en-US" sz="3600" b="1">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521775188"/>
                  </a:ext>
                </a:extLst>
              </a:tr>
            </a:tbl>
          </a:graphicData>
        </a:graphic>
      </p:graphicFrame>
      <p:pic>
        <p:nvPicPr>
          <p:cNvPr id="3" name="Picture 2">
            <a:extLst>
              <a:ext uri="{FF2B5EF4-FFF2-40B4-BE49-F238E27FC236}">
                <a16:creationId xmlns:a16="http://schemas.microsoft.com/office/drawing/2014/main" id="{ED897E09-0D90-45AB-9CD6-6F12E11C7369}"/>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10155677" y="0"/>
            <a:ext cx="2036323" cy="1815637"/>
          </a:xfrm>
          <a:prstGeom prst="rect">
            <a:avLst/>
          </a:prstGeom>
        </p:spPr>
      </p:pic>
    </p:spTree>
    <p:extLst>
      <p:ext uri="{BB962C8B-B14F-4D97-AF65-F5344CB8AC3E}">
        <p14:creationId xmlns:p14="http://schemas.microsoft.com/office/powerpoint/2010/main" val="2399657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050045" y="306739"/>
            <a:ext cx="6456155" cy="646331"/>
          </a:xfrm>
          <a:prstGeom prst="rect">
            <a:avLst/>
          </a:prstGeom>
          <a:noFill/>
        </p:spPr>
        <p:txBody>
          <a:bodyPr wrap="square" rtlCol="0">
            <a:spAutoFit/>
          </a:bodyPr>
          <a:lstStyle/>
          <a:p>
            <a:r>
              <a:rPr lang="en-US" sz="3600" b="1">
                <a:solidFill>
                  <a:srgbClr val="00B0F0"/>
                </a:solidFill>
                <a:latin typeface="Arial" panose="020B0604020202020204" pitchFamily="34" charset="0"/>
                <a:cs typeface="Arial" panose="020B0604020202020204" pitchFamily="34" charset="0"/>
              </a:rPr>
              <a:t>Mùa thu</a:t>
            </a:r>
            <a:endParaRPr lang="vi-VN" sz="3600" b="1">
              <a:solidFill>
                <a:srgbClr val="00B0F0"/>
              </a:solidFill>
              <a:latin typeface="Arial" panose="020B0604020202020204" pitchFamily="34" charset="0"/>
              <a:cs typeface="Arial" panose="020B0604020202020204" pitchFamily="34" charset="0"/>
            </a:endParaRPr>
          </a:p>
        </p:txBody>
      </p:sp>
      <p:graphicFrame>
        <p:nvGraphicFramePr>
          <p:cNvPr id="6" name="Table 6">
            <a:extLst>
              <a:ext uri="{FF2B5EF4-FFF2-40B4-BE49-F238E27FC236}">
                <a16:creationId xmlns:a16="http://schemas.microsoft.com/office/drawing/2014/main" id="{D80B016D-8CCA-4139-AC6E-C387BC9FAFE1}"/>
              </a:ext>
            </a:extLst>
          </p:cNvPr>
          <p:cNvGraphicFramePr>
            <a:graphicFrameLocks noGrp="1"/>
          </p:cNvGraphicFramePr>
          <p:nvPr>
            <p:extLst>
              <p:ext uri="{D42A27DB-BD31-4B8C-83A1-F6EECF244321}">
                <p14:modId xmlns:p14="http://schemas.microsoft.com/office/powerpoint/2010/main" val="4260889603"/>
              </p:ext>
            </p:extLst>
          </p:nvPr>
        </p:nvGraphicFramePr>
        <p:xfrm>
          <a:off x="0" y="1677529"/>
          <a:ext cx="12192000" cy="3471333"/>
        </p:xfrm>
        <a:graphic>
          <a:graphicData uri="http://schemas.openxmlformats.org/drawingml/2006/table">
            <a:tbl>
              <a:tblPr firstRow="1" bandRow="1">
                <a:tableStyleId>{5A111915-BE36-4E01-A7E5-04B1672EAD32}</a:tableStyleId>
              </a:tblPr>
              <a:tblGrid>
                <a:gridCol w="2717800">
                  <a:extLst>
                    <a:ext uri="{9D8B030D-6E8A-4147-A177-3AD203B41FA5}">
                      <a16:colId xmlns:a16="http://schemas.microsoft.com/office/drawing/2014/main" val="1075326331"/>
                    </a:ext>
                  </a:extLst>
                </a:gridCol>
                <a:gridCol w="9474200">
                  <a:extLst>
                    <a:ext uri="{9D8B030D-6E8A-4147-A177-3AD203B41FA5}">
                      <a16:colId xmlns:a16="http://schemas.microsoft.com/office/drawing/2014/main" val="4186527158"/>
                    </a:ext>
                  </a:extLst>
                </a:gridCol>
              </a:tblGrid>
              <a:tr h="1157111">
                <a:tc>
                  <a:txBody>
                    <a:bodyPr/>
                    <a:lstStyle/>
                    <a:p>
                      <a:r>
                        <a:rPr lang="en-US" sz="3600" b="1">
                          <a:solidFill>
                            <a:schemeClr val="tx1"/>
                          </a:solidFill>
                        </a:rPr>
                        <a:t>Đặc điểm</a:t>
                      </a:r>
                      <a:endParaRPr lang="en-US" sz="3600" b="1">
                        <a:solidFill>
                          <a:schemeClr val="tx1"/>
                        </a:solidFill>
                        <a:latin typeface="Arial" panose="020B0604020202020204" pitchFamily="34" charset="0"/>
                        <a:cs typeface="Arial" panose="020B0604020202020204" pitchFamily="34" charset="0"/>
                      </a:endParaRPr>
                    </a:p>
                  </a:txBody>
                  <a:tcPr anchor="ctr">
                    <a:solidFill>
                      <a:srgbClr val="ABE1FE"/>
                    </a:solidFill>
                  </a:tcPr>
                </a:tc>
                <a:tc>
                  <a:txBody>
                    <a:bodyPr/>
                    <a:lstStyle/>
                    <a:p>
                      <a:r>
                        <a:rPr lang="en-US" sz="3600" b="1">
                          <a:solidFill>
                            <a:schemeClr val="tx1"/>
                          </a:solidFill>
                        </a:rPr>
                        <a:t>Cây cối rụng lá. Thời tiết mát mẻ.</a:t>
                      </a:r>
                      <a:endParaRPr lang="en-US" sz="3600" b="1">
                        <a:solidFill>
                          <a:schemeClr val="tx1"/>
                        </a:solidFill>
                        <a:latin typeface="Arial" panose="020B0604020202020204" pitchFamily="34" charset="0"/>
                        <a:cs typeface="Arial" panose="020B0604020202020204" pitchFamily="34" charset="0"/>
                      </a:endParaRPr>
                    </a:p>
                  </a:txBody>
                  <a:tcPr anchor="ctr">
                    <a:solidFill>
                      <a:srgbClr val="ABE1FE"/>
                    </a:solidFill>
                  </a:tcPr>
                </a:tc>
                <a:extLst>
                  <a:ext uri="{0D108BD9-81ED-4DB2-BD59-A6C34878D82A}">
                    <a16:rowId xmlns:a16="http://schemas.microsoft.com/office/drawing/2014/main" val="1897864556"/>
                  </a:ext>
                </a:extLst>
              </a:tr>
              <a:tr h="1157111">
                <a:tc>
                  <a:txBody>
                    <a:bodyPr/>
                    <a:lstStyle/>
                    <a:p>
                      <a:r>
                        <a:rPr lang="en-US" sz="3600" b="1">
                          <a:solidFill>
                            <a:schemeClr val="tx1"/>
                          </a:solidFill>
                        </a:rPr>
                        <a:t>Hoạt động</a:t>
                      </a:r>
                      <a:endParaRPr lang="en-US" sz="3600" b="1">
                        <a:solidFill>
                          <a:schemeClr val="tx1"/>
                        </a:solidFill>
                        <a:latin typeface="Arial" panose="020B0604020202020204" pitchFamily="34" charset="0"/>
                        <a:cs typeface="Arial" panose="020B0604020202020204" pitchFamily="34" charset="0"/>
                      </a:endParaRPr>
                    </a:p>
                  </a:txBody>
                  <a:tcPr anchor="ctr">
                    <a:solidFill>
                      <a:srgbClr val="D5F0FF"/>
                    </a:solidFill>
                  </a:tcPr>
                </a:tc>
                <a:tc>
                  <a:txBody>
                    <a:bodyPr/>
                    <a:lstStyle/>
                    <a:p>
                      <a:r>
                        <a:rPr lang="en-US" sz="3600" b="1">
                          <a:solidFill>
                            <a:schemeClr val="tx1"/>
                          </a:solidFill>
                        </a:rPr>
                        <a:t>Tết Trung thu, Khai giảng.</a:t>
                      </a:r>
                      <a:endParaRPr lang="en-US" sz="3600" b="1">
                        <a:solidFill>
                          <a:schemeClr val="tx1"/>
                        </a:solidFill>
                        <a:latin typeface="Arial" panose="020B0604020202020204" pitchFamily="34" charset="0"/>
                        <a:cs typeface="Arial" panose="020B0604020202020204" pitchFamily="34" charset="0"/>
                      </a:endParaRPr>
                    </a:p>
                  </a:txBody>
                  <a:tcPr anchor="ctr">
                    <a:solidFill>
                      <a:srgbClr val="D5F0FF"/>
                    </a:solidFill>
                  </a:tcPr>
                </a:tc>
                <a:extLst>
                  <a:ext uri="{0D108BD9-81ED-4DB2-BD59-A6C34878D82A}">
                    <a16:rowId xmlns:a16="http://schemas.microsoft.com/office/drawing/2014/main" val="4094665333"/>
                  </a:ext>
                </a:extLst>
              </a:tr>
              <a:tr h="1157111">
                <a:tc>
                  <a:txBody>
                    <a:bodyPr/>
                    <a:lstStyle/>
                    <a:p>
                      <a:r>
                        <a:rPr lang="en-US" sz="3600" b="1">
                          <a:solidFill>
                            <a:schemeClr val="tx1"/>
                          </a:solidFill>
                        </a:rPr>
                        <a:t>Trang phục</a:t>
                      </a:r>
                      <a:endParaRPr lang="en-US" sz="3600" b="1">
                        <a:solidFill>
                          <a:schemeClr val="tx1"/>
                        </a:solidFill>
                        <a:latin typeface="Arial" panose="020B0604020202020204" pitchFamily="34" charset="0"/>
                        <a:cs typeface="Arial" panose="020B0604020202020204" pitchFamily="34" charset="0"/>
                      </a:endParaRPr>
                    </a:p>
                  </a:txBody>
                  <a:tcPr anchor="ctr"/>
                </a:tc>
                <a:tc>
                  <a:txBody>
                    <a:bodyPr/>
                    <a:lstStyle/>
                    <a:p>
                      <a:r>
                        <a:rPr lang="en-US" sz="3600" b="1">
                          <a:solidFill>
                            <a:schemeClr val="tx1"/>
                          </a:solidFill>
                        </a:rPr>
                        <a:t>Dài tay, không quá dày.</a:t>
                      </a:r>
                      <a:endParaRPr lang="en-US" sz="3600" b="1">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521775188"/>
                  </a:ext>
                </a:extLst>
              </a:tr>
            </a:tbl>
          </a:graphicData>
        </a:graphic>
      </p:graphicFrame>
      <p:pic>
        <p:nvPicPr>
          <p:cNvPr id="3" name="Picture 2">
            <a:extLst>
              <a:ext uri="{FF2B5EF4-FFF2-40B4-BE49-F238E27FC236}">
                <a16:creationId xmlns:a16="http://schemas.microsoft.com/office/drawing/2014/main" id="{80E400F1-4284-49F7-8305-0DA5EE3553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11319" y="0"/>
            <a:ext cx="1880681" cy="1567234"/>
          </a:xfrm>
          <a:prstGeom prst="rect">
            <a:avLst/>
          </a:prstGeom>
        </p:spPr>
      </p:pic>
    </p:spTree>
    <p:extLst>
      <p:ext uri="{BB962C8B-B14F-4D97-AF65-F5344CB8AC3E}">
        <p14:creationId xmlns:p14="http://schemas.microsoft.com/office/powerpoint/2010/main" val="956281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050045" y="306739"/>
            <a:ext cx="6456155" cy="646331"/>
          </a:xfrm>
          <a:prstGeom prst="rect">
            <a:avLst/>
          </a:prstGeom>
          <a:noFill/>
        </p:spPr>
        <p:txBody>
          <a:bodyPr wrap="square" rtlCol="0">
            <a:spAutoFit/>
          </a:bodyPr>
          <a:lstStyle/>
          <a:p>
            <a:r>
              <a:rPr lang="en-US" sz="3600" b="1">
                <a:solidFill>
                  <a:srgbClr val="002060"/>
                </a:solidFill>
                <a:latin typeface="Arial" panose="020B0604020202020204" pitchFamily="34" charset="0"/>
                <a:cs typeface="Arial" panose="020B0604020202020204" pitchFamily="34" charset="0"/>
              </a:rPr>
              <a:t>Mùa đông</a:t>
            </a:r>
            <a:endParaRPr lang="vi-VN" sz="3600" b="1">
              <a:solidFill>
                <a:srgbClr val="002060"/>
              </a:solidFill>
              <a:latin typeface="Arial" panose="020B0604020202020204" pitchFamily="34" charset="0"/>
              <a:cs typeface="Arial" panose="020B0604020202020204" pitchFamily="34" charset="0"/>
            </a:endParaRPr>
          </a:p>
        </p:txBody>
      </p:sp>
      <p:graphicFrame>
        <p:nvGraphicFramePr>
          <p:cNvPr id="6" name="Table 6">
            <a:extLst>
              <a:ext uri="{FF2B5EF4-FFF2-40B4-BE49-F238E27FC236}">
                <a16:creationId xmlns:a16="http://schemas.microsoft.com/office/drawing/2014/main" id="{D80B016D-8CCA-4139-AC6E-C387BC9FAFE1}"/>
              </a:ext>
            </a:extLst>
          </p:cNvPr>
          <p:cNvGraphicFramePr>
            <a:graphicFrameLocks noGrp="1"/>
          </p:cNvGraphicFramePr>
          <p:nvPr>
            <p:extLst>
              <p:ext uri="{D42A27DB-BD31-4B8C-83A1-F6EECF244321}">
                <p14:modId xmlns:p14="http://schemas.microsoft.com/office/powerpoint/2010/main" val="481411688"/>
              </p:ext>
            </p:extLst>
          </p:nvPr>
        </p:nvGraphicFramePr>
        <p:xfrm>
          <a:off x="0" y="1677529"/>
          <a:ext cx="12192000" cy="3711594"/>
        </p:xfrm>
        <a:graphic>
          <a:graphicData uri="http://schemas.openxmlformats.org/drawingml/2006/table">
            <a:tbl>
              <a:tblPr firstRow="1" bandRow="1">
                <a:tableStyleId>{5A111915-BE36-4E01-A7E5-04B1672EAD32}</a:tableStyleId>
              </a:tblPr>
              <a:tblGrid>
                <a:gridCol w="2717800">
                  <a:extLst>
                    <a:ext uri="{9D8B030D-6E8A-4147-A177-3AD203B41FA5}">
                      <a16:colId xmlns:a16="http://schemas.microsoft.com/office/drawing/2014/main" val="1075326331"/>
                    </a:ext>
                  </a:extLst>
                </a:gridCol>
                <a:gridCol w="9474200">
                  <a:extLst>
                    <a:ext uri="{9D8B030D-6E8A-4147-A177-3AD203B41FA5}">
                      <a16:colId xmlns:a16="http://schemas.microsoft.com/office/drawing/2014/main" val="4186527158"/>
                    </a:ext>
                  </a:extLst>
                </a:gridCol>
              </a:tblGrid>
              <a:tr h="1237198">
                <a:tc>
                  <a:txBody>
                    <a:bodyPr/>
                    <a:lstStyle/>
                    <a:p>
                      <a:r>
                        <a:rPr lang="en-US" sz="3600" b="1">
                          <a:solidFill>
                            <a:schemeClr val="tx1"/>
                          </a:solidFill>
                        </a:rPr>
                        <a:t>Đặc điểm</a:t>
                      </a:r>
                      <a:endParaRPr lang="en-US" sz="3600" b="1">
                        <a:solidFill>
                          <a:schemeClr val="tx1"/>
                        </a:solidFill>
                        <a:latin typeface="Arial" panose="020B0604020202020204" pitchFamily="34" charset="0"/>
                        <a:cs typeface="Arial" panose="020B0604020202020204" pitchFamily="34" charset="0"/>
                      </a:endParaRPr>
                    </a:p>
                  </a:txBody>
                  <a:tcPr anchor="ctr">
                    <a:solidFill>
                      <a:schemeClr val="accent1">
                        <a:lumMod val="60000"/>
                        <a:lumOff val="40000"/>
                      </a:schemeClr>
                    </a:solidFill>
                  </a:tcPr>
                </a:tc>
                <a:tc>
                  <a:txBody>
                    <a:bodyPr/>
                    <a:lstStyle/>
                    <a:p>
                      <a:r>
                        <a:rPr lang="en-US" sz="3600" b="1">
                          <a:solidFill>
                            <a:schemeClr val="tx1"/>
                          </a:solidFill>
                        </a:rPr>
                        <a:t>Cây cối trơ trụi. Thời tiết lạnh giá.</a:t>
                      </a:r>
                      <a:endParaRPr lang="en-US" sz="3600" b="1">
                        <a:solidFill>
                          <a:schemeClr val="tx1"/>
                        </a:solidFill>
                        <a:latin typeface="Arial" panose="020B0604020202020204" pitchFamily="34" charset="0"/>
                        <a:cs typeface="Arial" panose="020B0604020202020204" pitchFamily="34" charset="0"/>
                      </a:endParaRPr>
                    </a:p>
                  </a:txBody>
                  <a:tcPr anchor="ctr">
                    <a:solidFill>
                      <a:schemeClr val="accent1">
                        <a:lumMod val="60000"/>
                        <a:lumOff val="40000"/>
                      </a:schemeClr>
                    </a:solidFill>
                  </a:tcPr>
                </a:tc>
                <a:extLst>
                  <a:ext uri="{0D108BD9-81ED-4DB2-BD59-A6C34878D82A}">
                    <a16:rowId xmlns:a16="http://schemas.microsoft.com/office/drawing/2014/main" val="1897864556"/>
                  </a:ext>
                </a:extLst>
              </a:tr>
              <a:tr h="1237198">
                <a:tc>
                  <a:txBody>
                    <a:bodyPr/>
                    <a:lstStyle/>
                    <a:p>
                      <a:r>
                        <a:rPr lang="en-US" sz="3600" b="1">
                          <a:solidFill>
                            <a:schemeClr val="tx1"/>
                          </a:solidFill>
                        </a:rPr>
                        <a:t>Hoạt động</a:t>
                      </a:r>
                      <a:endParaRPr lang="en-US" sz="3600" b="1">
                        <a:solidFill>
                          <a:schemeClr val="tx1"/>
                        </a:solidFill>
                        <a:latin typeface="Arial" panose="020B0604020202020204" pitchFamily="34" charset="0"/>
                        <a:cs typeface="Arial" panose="020B0604020202020204" pitchFamily="34" charset="0"/>
                      </a:endParaRPr>
                    </a:p>
                  </a:txBody>
                  <a:tcPr anchor="ctr">
                    <a:solidFill>
                      <a:schemeClr val="accent1">
                        <a:lumMod val="20000"/>
                        <a:lumOff val="80000"/>
                      </a:schemeClr>
                    </a:solidFill>
                  </a:tcPr>
                </a:tc>
                <a:tc>
                  <a:txBody>
                    <a:bodyPr/>
                    <a:lstStyle/>
                    <a:p>
                      <a:r>
                        <a:rPr lang="en-US" sz="3600" b="1">
                          <a:solidFill>
                            <a:schemeClr val="tx1"/>
                          </a:solidFill>
                        </a:rPr>
                        <a:t>Giáng sinh, Tết dương lịch.</a:t>
                      </a:r>
                      <a:endParaRPr lang="en-US" sz="3600" b="1">
                        <a:solidFill>
                          <a:schemeClr val="tx1"/>
                        </a:solidFill>
                        <a:latin typeface="Arial" panose="020B0604020202020204" pitchFamily="34" charset="0"/>
                        <a:cs typeface="Arial" panose="020B0604020202020204" pitchFamily="34" charset="0"/>
                      </a:endParaRPr>
                    </a:p>
                  </a:txBody>
                  <a:tcPr anchor="ctr">
                    <a:solidFill>
                      <a:schemeClr val="accent1">
                        <a:lumMod val="20000"/>
                        <a:lumOff val="80000"/>
                      </a:schemeClr>
                    </a:solidFill>
                  </a:tcPr>
                </a:tc>
                <a:extLst>
                  <a:ext uri="{0D108BD9-81ED-4DB2-BD59-A6C34878D82A}">
                    <a16:rowId xmlns:a16="http://schemas.microsoft.com/office/drawing/2014/main" val="4094665333"/>
                  </a:ext>
                </a:extLst>
              </a:tr>
              <a:tr h="1237198">
                <a:tc>
                  <a:txBody>
                    <a:bodyPr/>
                    <a:lstStyle/>
                    <a:p>
                      <a:r>
                        <a:rPr lang="en-US" sz="3600" b="1">
                          <a:solidFill>
                            <a:schemeClr val="tx1"/>
                          </a:solidFill>
                        </a:rPr>
                        <a:t>Trang phục</a:t>
                      </a:r>
                      <a:endParaRPr lang="en-US" sz="3600" b="1">
                        <a:solidFill>
                          <a:schemeClr val="tx1"/>
                        </a:solidFill>
                        <a:latin typeface="Arial" panose="020B0604020202020204" pitchFamily="34" charset="0"/>
                        <a:cs typeface="Arial" panose="020B0604020202020204" pitchFamily="34" charset="0"/>
                      </a:endParaRPr>
                    </a:p>
                  </a:txBody>
                  <a:tcPr anchor="ctr"/>
                </a:tc>
                <a:tc>
                  <a:txBody>
                    <a:bodyPr/>
                    <a:lstStyle/>
                    <a:p>
                      <a:r>
                        <a:rPr lang="en-US" sz="3600" b="1">
                          <a:solidFill>
                            <a:schemeClr val="tx1"/>
                          </a:solidFill>
                        </a:rPr>
                        <a:t>Ấm áp, dày dặn.</a:t>
                      </a:r>
                      <a:endParaRPr lang="en-US" sz="3600" b="1">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521775188"/>
                  </a:ext>
                </a:extLst>
              </a:tr>
            </a:tbl>
          </a:graphicData>
        </a:graphic>
      </p:graphicFrame>
      <p:pic>
        <p:nvPicPr>
          <p:cNvPr id="7" name="Picture 6">
            <a:extLst>
              <a:ext uri="{FF2B5EF4-FFF2-40B4-BE49-F238E27FC236}">
                <a16:creationId xmlns:a16="http://schemas.microsoft.com/office/drawing/2014/main" id="{5B212E22-B3ED-4B04-A7D9-39CC15AAF9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61789" y="0"/>
            <a:ext cx="3930211" cy="1677529"/>
          </a:xfrm>
          <a:prstGeom prst="rect">
            <a:avLst/>
          </a:prstGeom>
        </p:spPr>
      </p:pic>
    </p:spTree>
    <p:extLst>
      <p:ext uri="{BB962C8B-B14F-4D97-AF65-F5344CB8AC3E}">
        <p14:creationId xmlns:p14="http://schemas.microsoft.com/office/powerpoint/2010/main" val="3466017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u-khac-biet-giua-mua-mua-mua-kho-o-tay-nguyen_b0HXd9j4">
            <a:hlinkClick r:id="" action="ppaction://media"/>
            <a:extLst>
              <a:ext uri="{FF2B5EF4-FFF2-40B4-BE49-F238E27FC236}">
                <a16:creationId xmlns:a16="http://schemas.microsoft.com/office/drawing/2014/main" id="{E2BB5482-E25E-4735-8E66-5CA73D1711D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1740" y="0"/>
            <a:ext cx="12263740" cy="6892969"/>
          </a:xfrm>
          <a:prstGeom prst="rect">
            <a:avLst/>
          </a:prstGeom>
        </p:spPr>
      </p:pic>
    </p:spTree>
    <p:extLst>
      <p:ext uri="{BB962C8B-B14F-4D97-AF65-F5344CB8AC3E}">
        <p14:creationId xmlns:p14="http://schemas.microsoft.com/office/powerpoint/2010/main" val="3213203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1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050045" y="306739"/>
            <a:ext cx="4483061" cy="666027"/>
          </a:xfrm>
          <a:prstGeom prst="rect">
            <a:avLst/>
          </a:prstGeom>
          <a:noFill/>
        </p:spPr>
        <p:txBody>
          <a:bodyPr wrap="square" rtlCol="0">
            <a:spAutoFit/>
          </a:bodyPr>
          <a:lstStyle/>
          <a:p>
            <a:r>
              <a:rPr lang="en-US" sz="3600" b="1">
                <a:solidFill>
                  <a:srgbClr val="00B050"/>
                </a:solidFill>
                <a:latin typeface="Arial" panose="020B0604020202020204" pitchFamily="34" charset="0"/>
                <a:cs typeface="Arial" panose="020B0604020202020204" pitchFamily="34" charset="0"/>
              </a:rPr>
              <a:t>Mùa mưa</a:t>
            </a:r>
            <a:endParaRPr lang="vi-VN" sz="3600" b="1">
              <a:solidFill>
                <a:srgbClr val="00B050"/>
              </a:solidFill>
              <a:latin typeface="Arial" panose="020B0604020202020204" pitchFamily="34" charset="0"/>
              <a:cs typeface="Arial" panose="020B0604020202020204" pitchFamily="34" charset="0"/>
            </a:endParaRPr>
          </a:p>
        </p:txBody>
      </p:sp>
      <p:graphicFrame>
        <p:nvGraphicFramePr>
          <p:cNvPr id="6" name="Table 6">
            <a:extLst>
              <a:ext uri="{FF2B5EF4-FFF2-40B4-BE49-F238E27FC236}">
                <a16:creationId xmlns:a16="http://schemas.microsoft.com/office/drawing/2014/main" id="{D80B016D-8CCA-4139-AC6E-C387BC9FAFE1}"/>
              </a:ext>
            </a:extLst>
          </p:cNvPr>
          <p:cNvGraphicFramePr>
            <a:graphicFrameLocks noGrp="1"/>
          </p:cNvGraphicFramePr>
          <p:nvPr>
            <p:extLst>
              <p:ext uri="{D42A27DB-BD31-4B8C-83A1-F6EECF244321}">
                <p14:modId xmlns:p14="http://schemas.microsoft.com/office/powerpoint/2010/main" val="3830685272"/>
              </p:ext>
            </p:extLst>
          </p:nvPr>
        </p:nvGraphicFramePr>
        <p:xfrm>
          <a:off x="25400" y="1926077"/>
          <a:ext cx="12192000" cy="4134482"/>
        </p:xfrm>
        <a:graphic>
          <a:graphicData uri="http://schemas.openxmlformats.org/drawingml/2006/table">
            <a:tbl>
              <a:tblPr firstRow="1" bandRow="1">
                <a:tableStyleId>{93296810-A885-4BE3-A3E7-6D5BEEA58F35}</a:tableStyleId>
              </a:tblPr>
              <a:tblGrid>
                <a:gridCol w="2717800">
                  <a:extLst>
                    <a:ext uri="{9D8B030D-6E8A-4147-A177-3AD203B41FA5}">
                      <a16:colId xmlns:a16="http://schemas.microsoft.com/office/drawing/2014/main" val="1075326331"/>
                    </a:ext>
                  </a:extLst>
                </a:gridCol>
                <a:gridCol w="9474200">
                  <a:extLst>
                    <a:ext uri="{9D8B030D-6E8A-4147-A177-3AD203B41FA5}">
                      <a16:colId xmlns:a16="http://schemas.microsoft.com/office/drawing/2014/main" val="4186527158"/>
                    </a:ext>
                  </a:extLst>
                </a:gridCol>
              </a:tblGrid>
              <a:tr h="1333832">
                <a:tc>
                  <a:txBody>
                    <a:bodyPr/>
                    <a:lstStyle/>
                    <a:p>
                      <a:r>
                        <a:rPr lang="en-US" sz="3600" b="1">
                          <a:solidFill>
                            <a:schemeClr val="tx1"/>
                          </a:solidFill>
                          <a:latin typeface="Arial" panose="020B0604020202020204" pitchFamily="34" charset="0"/>
                          <a:cs typeface="Arial" panose="020B0604020202020204" pitchFamily="34" charset="0"/>
                        </a:rPr>
                        <a:t>Đặc điểm</a:t>
                      </a:r>
                    </a:p>
                  </a:txBody>
                  <a:tcPr anchor="ctr"/>
                </a:tc>
                <a:tc>
                  <a:txBody>
                    <a:bodyPr/>
                    <a:lstStyle/>
                    <a:p>
                      <a:r>
                        <a:rPr lang="en-US" sz="3600" b="0">
                          <a:solidFill>
                            <a:schemeClr val="tx1"/>
                          </a:solidFill>
                          <a:latin typeface="Arial" panose="020B0604020202020204" pitchFamily="34" charset="0"/>
                          <a:cs typeface="Arial" panose="020B0604020202020204" pitchFamily="34" charset="0"/>
                        </a:rPr>
                        <a:t>Cây cối xanh tốt.Thời tiết ẩm ướt. Mưa nhiều</a:t>
                      </a:r>
                    </a:p>
                  </a:txBody>
                  <a:tcPr anchor="ctr"/>
                </a:tc>
                <a:extLst>
                  <a:ext uri="{0D108BD9-81ED-4DB2-BD59-A6C34878D82A}">
                    <a16:rowId xmlns:a16="http://schemas.microsoft.com/office/drawing/2014/main" val="1897864556"/>
                  </a:ext>
                </a:extLst>
              </a:tr>
              <a:tr h="1400325">
                <a:tc>
                  <a:txBody>
                    <a:bodyPr/>
                    <a:lstStyle/>
                    <a:p>
                      <a:r>
                        <a:rPr lang="en-US" sz="3600" b="1">
                          <a:solidFill>
                            <a:schemeClr val="tx1"/>
                          </a:solidFill>
                          <a:latin typeface="Arial" panose="020B0604020202020204" pitchFamily="34" charset="0"/>
                          <a:cs typeface="Arial" panose="020B0604020202020204" pitchFamily="34" charset="0"/>
                        </a:rPr>
                        <a:t>Hoạt động</a:t>
                      </a:r>
                    </a:p>
                  </a:txBody>
                  <a:tcPr anchor="ctr"/>
                </a:tc>
                <a:tc>
                  <a:txBody>
                    <a:bodyPr/>
                    <a:lstStyle/>
                    <a:p>
                      <a:r>
                        <a:rPr lang="en-US" sz="3600" b="0">
                          <a:solidFill>
                            <a:schemeClr val="tx1"/>
                          </a:solidFill>
                          <a:latin typeface="Arial" panose="020B0604020202020204" pitchFamily="34" charset="0"/>
                          <a:cs typeface="Arial" panose="020B0604020202020204" pitchFamily="34" charset="0"/>
                        </a:rPr>
                        <a:t>Đi làm nương rẫy, học sinh nghỉ hè.</a:t>
                      </a:r>
                    </a:p>
                    <a:p>
                      <a:r>
                        <a:rPr lang="en-US" sz="3600" b="0">
                          <a:solidFill>
                            <a:schemeClr val="tx1"/>
                          </a:solidFill>
                          <a:latin typeface="Arial" panose="020B0604020202020204" pitchFamily="34" charset="0"/>
                          <a:cs typeface="Arial" panose="020B0604020202020204" pitchFamily="34" charset="0"/>
                        </a:rPr>
                        <a:t>Làm việc, vui chơi trong nhà khi có mưa.</a:t>
                      </a:r>
                    </a:p>
                  </a:txBody>
                  <a:tcPr anchor="ctr"/>
                </a:tc>
                <a:extLst>
                  <a:ext uri="{0D108BD9-81ED-4DB2-BD59-A6C34878D82A}">
                    <a16:rowId xmlns:a16="http://schemas.microsoft.com/office/drawing/2014/main" val="4094665333"/>
                  </a:ext>
                </a:extLst>
              </a:tr>
              <a:tr h="1400325">
                <a:tc>
                  <a:txBody>
                    <a:bodyPr/>
                    <a:lstStyle/>
                    <a:p>
                      <a:r>
                        <a:rPr lang="en-US" sz="3600" b="1">
                          <a:solidFill>
                            <a:schemeClr val="tx1"/>
                          </a:solidFill>
                          <a:latin typeface="Arial" panose="020B0604020202020204" pitchFamily="34" charset="0"/>
                          <a:cs typeface="Arial" panose="020B0604020202020204" pitchFamily="34" charset="0"/>
                        </a:rPr>
                        <a:t>Trang phục</a:t>
                      </a:r>
                    </a:p>
                  </a:txBody>
                  <a:tcPr anchor="ctr"/>
                </a:tc>
                <a:tc>
                  <a:txBody>
                    <a:bodyPr/>
                    <a:lstStyle/>
                    <a:p>
                      <a:r>
                        <a:rPr lang="en-US" sz="3600" b="0">
                          <a:solidFill>
                            <a:schemeClr val="tx1"/>
                          </a:solidFill>
                          <a:latin typeface="Arial" panose="020B0604020202020204" pitchFamily="34" charset="0"/>
                          <a:cs typeface="Arial" panose="020B0604020202020204" pitchFamily="34" charset="0"/>
                        </a:rPr>
                        <a:t>Thoải mái, gọn gàng. Mang theo ô/ áo mưa.</a:t>
                      </a:r>
                    </a:p>
                  </a:txBody>
                  <a:tcPr anchor="ctr"/>
                </a:tc>
                <a:extLst>
                  <a:ext uri="{0D108BD9-81ED-4DB2-BD59-A6C34878D82A}">
                    <a16:rowId xmlns:a16="http://schemas.microsoft.com/office/drawing/2014/main" val="2521775188"/>
                  </a:ext>
                </a:extLst>
              </a:tr>
            </a:tbl>
          </a:graphicData>
        </a:graphic>
      </p:graphicFrame>
      <p:pic>
        <p:nvPicPr>
          <p:cNvPr id="3" name="Picture 2">
            <a:extLst>
              <a:ext uri="{FF2B5EF4-FFF2-40B4-BE49-F238E27FC236}">
                <a16:creationId xmlns:a16="http://schemas.microsoft.com/office/drawing/2014/main" id="{AFA329B9-8483-4393-AFC8-84E811C73F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27268" y="0"/>
            <a:ext cx="3190132" cy="1924873"/>
          </a:xfrm>
          <a:prstGeom prst="rect">
            <a:avLst/>
          </a:prstGeom>
        </p:spPr>
      </p:pic>
    </p:spTree>
    <p:extLst>
      <p:ext uri="{BB962C8B-B14F-4D97-AF65-F5344CB8AC3E}">
        <p14:creationId xmlns:p14="http://schemas.microsoft.com/office/powerpoint/2010/main" val="921597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3">
      <a:majorFont>
        <a:latin typeface="UTM Cookies"/>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912</TotalTime>
  <Words>607</Words>
  <Application>Microsoft Office PowerPoint</Application>
  <PresentationFormat>Widescreen</PresentationFormat>
  <Paragraphs>78</Paragraphs>
  <Slides>17</Slides>
  <Notes>1</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Arial</vt:lpstr>
      <vt:lpstr>Calibri</vt:lpstr>
      <vt:lpstr>等线</vt:lpstr>
      <vt:lpstr>Times New Roman</vt:lpstr>
      <vt:lpstr>UTM Avo</vt:lpstr>
      <vt:lpstr>UTM Cookies</vt:lpstr>
      <vt:lpstr>字魂59号-创粗黑</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Thanh Hằng (ADAS – GV)</dc:creator>
  <cp:lastModifiedBy>H220121</cp:lastModifiedBy>
  <cp:revision>212</cp:revision>
  <dcterms:created xsi:type="dcterms:W3CDTF">2021-06-02T02:35:09Z</dcterms:created>
  <dcterms:modified xsi:type="dcterms:W3CDTF">2023-05-05T16:26:29Z</dcterms:modified>
</cp:coreProperties>
</file>