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33" r:id="rId3"/>
    <p:sldId id="259" r:id="rId4"/>
    <p:sldId id="291" r:id="rId5"/>
    <p:sldId id="261" r:id="rId6"/>
    <p:sldId id="289" r:id="rId7"/>
    <p:sldId id="288" r:id="rId8"/>
    <p:sldId id="290" r:id="rId9"/>
    <p:sldId id="292" r:id="rId10"/>
    <p:sldId id="263" r:id="rId11"/>
    <p:sldId id="277" r:id="rId12"/>
    <p:sldId id="294" r:id="rId13"/>
    <p:sldId id="295" r:id="rId14"/>
    <p:sldId id="266" r:id="rId15"/>
    <p:sldId id="267" r:id="rId16"/>
    <p:sldId id="296" r:id="rId17"/>
    <p:sldId id="298" r:id="rId18"/>
    <p:sldId id="272" r:id="rId19"/>
    <p:sldId id="268" r:id="rId20"/>
    <p:sldId id="297" r:id="rId21"/>
    <p:sldId id="269" r:id="rId22"/>
    <p:sldId id="334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0000"/>
    <a:srgbClr val="336600"/>
    <a:srgbClr val="130D65"/>
    <a:srgbClr val="006666"/>
    <a:srgbClr val="004C72"/>
    <a:srgbClr val="E8E8E8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4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9AB9A-4F29-4FBC-B072-282331441CF9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BDF41-18EE-4924-B937-73BE5E6759A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DF41-18EE-4924-B937-73BE5E6759A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15F858E-8764-4438-AD40-E0C1066B6C0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E5CABC-00F1-451B-A1E2-B0C3EFD95FD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A85314-4125-45DA-8806-C09A696485F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57E7A013-F53F-4D3E-8DFE-E65D2817928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5A45DD4-1783-4CC4-AABC-2606E906A17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50208BE-6D3E-4EC1-A151-0C3BE5804C5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9341C652-8ED0-4D37-B38F-76675CB79F1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F9E54F3F-E906-4BBD-90E1-A499C87391B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593A649-BF48-4562-ADE5-57EC5DCD392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D20F218B-4ABF-46F4-AD5C-3BC465D01F8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B5AC18A8-3B1E-40B2-8679-D7B4A469D3E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B03CFD-DEEE-4EB2-A1B9-8A562E036FE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273B6062-BFDD-4FAC-9CA5-3FC43532D34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6E1E51DE-BF2B-4DAA-8CB8-BDC0C9DC1D4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NI-Times" pitchFamily="2" charset="0"/>
              </a:defRPr>
            </a:lvl1pPr>
          </a:lstStyle>
          <a:p>
            <a:pPr>
              <a:defRPr/>
            </a:pPr>
            <a:fld id="{AC629C8A-29FC-4A38-8339-7CBE77FB863A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C10A88-AC1D-403A-9BA1-C2B8B235A23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C154CD-BC81-4C86-89B9-37863AC4B34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F4DEFF-42CA-4368-A8DA-D8F27E55D5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C5CF94-2993-4F81-8F7F-AD2A9A4CB01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098ADD-3962-4CE5-B0B7-654AF9EEB4B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5E3873-F11D-497D-BAEB-548727FF044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E8E58A-D19F-4F3A-A22D-2D17A6F21C8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/>
              </a:defRPr>
            </a:lvl1pPr>
          </a:lstStyle>
          <a:p>
            <a:pPr>
              <a:defRPr/>
            </a:pPr>
            <a:fld id="{7094440C-7EAC-45FB-B5E0-88E1E5732F9F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84B704-DE5E-4832-8409-C1D49813A2F0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.GIF"/><Relationship Id="rId12" Type="http://schemas.openxmlformats.org/officeDocument/2006/relationships/image" Target="../media/image10.GIF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Káº¿t quáº£ hÃ¬nh áº£nh cho slide Äáº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5"/>
            <a:ext cx="9144000" cy="51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12573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021422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02507" y="1507332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021422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5046265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021422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365" y="3170767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164808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6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5227" y="9715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502920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8" descr="16258966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743451"/>
            <a:ext cx="4762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9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16573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0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0" y="1471613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38290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1STAR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714750"/>
            <a:ext cx="381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pinksparkle6df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4349" y="1029893"/>
            <a:ext cx="685800" cy="4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0" descr="th_b9hsm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76411" y="17145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 descr="th_b9hsm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24211" y="5372102"/>
            <a:ext cx="200025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" y="4229100"/>
            <a:ext cx="1885950" cy="186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92058" y="4858817"/>
            <a:ext cx="2103742" cy="11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22" y="3886200"/>
            <a:ext cx="1776397" cy="207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lue_rose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74110" y="3257555"/>
            <a:ext cx="1419225" cy="270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lumen-pflanzen111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 rot="10800000">
            <a:off x="3422935" y="3886202"/>
            <a:ext cx="2714625" cy="209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4867427"/>
            <a:ext cx="1829666" cy="11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blumen-pflanzen04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48400" y="4610440"/>
            <a:ext cx="2022764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823" y="852059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" y="872842"/>
            <a:ext cx="682625" cy="186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12" name="Picture 11" descr="WhitecornerFlower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7" y="3886206"/>
            <a:ext cx="1524000" cy="212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npan-Man-s-March-Various-Artists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138118" y="5522119"/>
            <a:ext cx="406400" cy="365760"/>
          </a:xfrm>
          <a:prstGeom prst="rect">
            <a:avLst/>
          </a:prstGeom>
        </p:spPr>
      </p:pic>
      <p:sp>
        <p:nvSpPr>
          <p:cNvPr id="19460" name="WordArt 64"/>
          <p:cNvSpPr>
            <a:spLocks noTextEdit="1"/>
          </p:cNvSpPr>
          <p:nvPr/>
        </p:nvSpPr>
        <p:spPr>
          <a:xfrm>
            <a:off x="1541145" y="1811655"/>
            <a:ext cx="6788150" cy="1939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lstStyle/>
          <a:p>
            <a:pPr algn="ctr"/>
            <a:r>
              <a:rPr lang="vi-VN" altLang="en-US" sz="3600" b="1" kern="10" noProof="0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/>
                <a:cs typeface="Times New Roman" panose="02020603050405020304"/>
                <a:sym typeface="+mn-ea"/>
              </a:rPr>
              <a:t>Thứ năm ngày 18  tháng 5 năm 2023</a:t>
            </a:r>
          </a:p>
          <a:p>
            <a:pPr lvl="1"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từ và câu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MỞ RỘNG VỐN TỪ: LẠC QUAN – YÊU ĐỜI</a:t>
            </a:r>
            <a:endParaRPr lang="vi-VN" altLang="en-US" sz="2800" b="1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4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2880" y="124599"/>
            <a:ext cx="762000" cy="68517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5060" y="175584"/>
            <a:ext cx="7894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Cho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chứa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tiếng</a:t>
            </a:r>
            <a:r>
              <a:rPr lang="en-US" sz="2800" b="1" dirty="0">
                <a:solidFill>
                  <a:srgbClr val="FF0000"/>
                </a:solidFill>
              </a:rPr>
              <a:t> “</a:t>
            </a:r>
            <a:r>
              <a:rPr lang="en-US" sz="2800" b="1" dirty="0" err="1">
                <a:solidFill>
                  <a:srgbClr val="FF0000"/>
                </a:solidFill>
              </a:rPr>
              <a:t>vui</a:t>
            </a:r>
            <a:r>
              <a:rPr lang="en-US" sz="2800" b="1" dirty="0">
                <a:solidFill>
                  <a:srgbClr val="FF0000"/>
                </a:solidFill>
              </a:rPr>
              <a:t>” </a:t>
            </a:r>
            <a:r>
              <a:rPr lang="en-US" sz="2800" b="1" dirty="0" err="1">
                <a:solidFill>
                  <a:srgbClr val="FF0000"/>
                </a:solidFill>
              </a:rPr>
              <a:t>như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sau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57480" y="1447800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chơi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22780" y="1468793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lòng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700780" y="1468793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góp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529580" y="150020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mừng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32980" y="1531621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nhộn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63308" y="2233591"/>
            <a:ext cx="1828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sướng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08008" y="2233591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thích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7458" y="225002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thú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918008" y="225002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tính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62083" y="2991338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mua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90883" y="2992856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tươi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95883" y="2997615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vẻ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724683" y="301486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9338" y="4011656"/>
            <a:ext cx="823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C0066"/>
                </a:solidFill>
              </a:rPr>
              <a:t>Sắp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xếp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vào</a:t>
            </a:r>
            <a:r>
              <a:rPr lang="en-US" sz="2800" b="1" dirty="0">
                <a:solidFill>
                  <a:srgbClr val="CC0066"/>
                </a:solidFill>
              </a:rPr>
              <a:t> 4 </a:t>
            </a:r>
            <a:r>
              <a:rPr lang="en-US" sz="2800" b="1" dirty="0" err="1">
                <a:solidFill>
                  <a:srgbClr val="CC0066"/>
                </a:solidFill>
              </a:rPr>
              <a:t>nhóm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sau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theo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nghĩa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tương</a:t>
            </a:r>
            <a:r>
              <a:rPr lang="en-US" sz="2800" b="1" dirty="0">
                <a:solidFill>
                  <a:srgbClr val="CC0066"/>
                </a:solidFill>
              </a:rPr>
              <a:t> </a:t>
            </a:r>
            <a:r>
              <a:rPr lang="en-US" sz="2800" b="1" dirty="0" err="1">
                <a:solidFill>
                  <a:srgbClr val="CC0066"/>
                </a:solidFill>
              </a:rPr>
              <a:t>ứng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173974" y="4711390"/>
            <a:ext cx="2077243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30991" y="4959301"/>
            <a:ext cx="21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HOẠT ĐỘNG</a:t>
            </a:r>
          </a:p>
        </p:txBody>
      </p:sp>
      <p:sp>
        <p:nvSpPr>
          <p:cNvPr id="37" name="Oval 36"/>
          <p:cNvSpPr/>
          <p:nvPr/>
        </p:nvSpPr>
        <p:spPr>
          <a:xfrm>
            <a:off x="2345946" y="4711390"/>
            <a:ext cx="2092483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476888" y="4959302"/>
            <a:ext cx="18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CẢM GIÁC</a:t>
            </a:r>
          </a:p>
        </p:txBody>
      </p:sp>
      <p:sp>
        <p:nvSpPr>
          <p:cNvPr id="39" name="Oval 38"/>
          <p:cNvSpPr/>
          <p:nvPr/>
        </p:nvSpPr>
        <p:spPr>
          <a:xfrm>
            <a:off x="4533344" y="4699668"/>
            <a:ext cx="2179295" cy="136563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737452" y="4959302"/>
            <a:ext cx="18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TÍNH TÌNH</a:t>
            </a:r>
          </a:p>
        </p:txBody>
      </p:sp>
      <p:sp>
        <p:nvSpPr>
          <p:cNvPr id="41" name="Oval 40"/>
          <p:cNvSpPr/>
          <p:nvPr/>
        </p:nvSpPr>
        <p:spPr>
          <a:xfrm>
            <a:off x="6846209" y="4695483"/>
            <a:ext cx="2163171" cy="138774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46209" y="4874654"/>
            <a:ext cx="219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TỪ VỪA CHỈ TÍNH TÌNH VỪA CHỈ CẢM GIÁC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548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82880" y="210982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chơi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48180" y="231975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lòng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26180" y="231975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góp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54980" y="263389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mừng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58380" y="294803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nhộn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88708" y="996773"/>
            <a:ext cx="1828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sướng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33408" y="996773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thích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82858" y="1013209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thú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43408" y="1013209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tính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7483" y="1754520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mua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16283" y="1756038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tươi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21283" y="176079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vẻ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50083" y="1778049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r>
              <a:rPr lang="en-US" sz="2400" b="1" dirty="0">
                <a:solidFill>
                  <a:srgbClr val="6600CC"/>
                </a:solidFill>
              </a:rPr>
              <a:t> </a:t>
            </a:r>
            <a:r>
              <a:rPr lang="en-US" sz="2400" b="1" dirty="0" err="1">
                <a:solidFill>
                  <a:srgbClr val="6600CC"/>
                </a:solidFill>
              </a:rPr>
              <a:t>vui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383" y="2502108"/>
            <a:ext cx="2077243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104" y="2631702"/>
            <a:ext cx="216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HOẠT ĐỘNG</a:t>
            </a:r>
          </a:p>
        </p:txBody>
      </p:sp>
      <p:sp>
        <p:nvSpPr>
          <p:cNvPr id="21" name="Oval 20"/>
          <p:cNvSpPr/>
          <p:nvPr/>
        </p:nvSpPr>
        <p:spPr>
          <a:xfrm>
            <a:off x="2240355" y="2502108"/>
            <a:ext cx="2092483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370463" y="2638522"/>
            <a:ext cx="184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CẢM GIÁC</a:t>
            </a:r>
          </a:p>
        </p:txBody>
      </p:sp>
      <p:sp>
        <p:nvSpPr>
          <p:cNvPr id="23" name="Oval 22"/>
          <p:cNvSpPr/>
          <p:nvPr/>
        </p:nvSpPr>
        <p:spPr>
          <a:xfrm>
            <a:off x="4427753" y="2490386"/>
            <a:ext cx="2179295" cy="12316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632249" y="2631702"/>
            <a:ext cx="180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TỪ CHỈ TÍNH TÌNH</a:t>
            </a:r>
          </a:p>
        </p:txBody>
      </p:sp>
      <p:sp>
        <p:nvSpPr>
          <p:cNvPr id="25" name="Oval 24"/>
          <p:cNvSpPr/>
          <p:nvPr/>
        </p:nvSpPr>
        <p:spPr>
          <a:xfrm>
            <a:off x="6740618" y="2486201"/>
            <a:ext cx="2163171" cy="125163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40618" y="2610122"/>
            <a:ext cx="2196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TỪ VỪA CHỈ TÍNH TÌNH VỪA CHỈ CẢM GIÁC</a:t>
            </a:r>
          </a:p>
        </p:txBody>
      </p:sp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206" y="5486400"/>
            <a:ext cx="2593574" cy="13716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00747 0.5247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7605 0.410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3889 0.4078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0.33784 0.2988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05364 0.61065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38038 0.6106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3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3408 0.6949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3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38778E-17 L -0.28368 0.6025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4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13923 0.6768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2" y="3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28924 0.7634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3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00695 0.4775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29844 0.4773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35382 0.0074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ấu trúc I think: Cách dùng và bài tập có đáp á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/>
          <a:stretch>
            <a:fillRect/>
          </a:stretch>
        </p:blipFill>
        <p:spPr bwMode="auto">
          <a:xfrm>
            <a:off x="3628" y="0"/>
            <a:ext cx="91827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77195" y="-12290"/>
            <a:ext cx="9009138" cy="2514600"/>
          </a:xfrm>
          <a:prstGeom prst="cloudCallout">
            <a:avLst>
              <a:gd name="adj1" fmla="val -23928"/>
              <a:gd name="adj2" fmla="val 50342"/>
            </a:avLst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61280" y="5334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</a:rPr>
              <a:t>Ngoài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ra</a:t>
            </a:r>
            <a:r>
              <a:rPr lang="en-US" sz="3600" b="1" dirty="0">
                <a:solidFill>
                  <a:srgbClr val="FF0000"/>
                </a:solidFill>
              </a:rPr>
              <a:t>,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từ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nào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chứa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tiếng</a:t>
            </a:r>
            <a:r>
              <a:rPr lang="en-US" sz="3600" b="1" dirty="0">
                <a:solidFill>
                  <a:srgbClr val="FF0000"/>
                </a:solidFill>
              </a:rPr>
              <a:t> “</a:t>
            </a:r>
            <a:r>
              <a:rPr lang="en-US" sz="3600" b="1" dirty="0" err="1">
                <a:solidFill>
                  <a:srgbClr val="6600CC"/>
                </a:solidFill>
              </a:rPr>
              <a:t>vui</a:t>
            </a:r>
            <a:r>
              <a:rPr lang="en-US" sz="3600" b="1" dirty="0">
                <a:solidFill>
                  <a:srgbClr val="FF0000"/>
                </a:solidFill>
              </a:rPr>
              <a:t>” </a:t>
            </a:r>
            <a:r>
              <a:rPr lang="en-US" sz="3600" b="1" dirty="0" err="1">
                <a:solidFill>
                  <a:srgbClr val="FF0000"/>
                </a:solidFill>
              </a:rPr>
              <a:t>mà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biết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2681" y="2819400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r>
              <a:rPr lang="en-US" sz="2400" b="1" dirty="0">
                <a:solidFill>
                  <a:srgbClr val="FF0000"/>
                </a:solidFill>
              </a:rPr>
              <a:t> tai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7195" y="3581400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mắt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195" y="4391565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r>
              <a:rPr lang="en-US" sz="2400" b="1" dirty="0">
                <a:solidFill>
                  <a:srgbClr val="FF0000"/>
                </a:solidFill>
              </a:rPr>
              <a:t> ca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7195" y="5153565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miệng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22371" y="4310095"/>
            <a:ext cx="1966686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sướng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681" y="5915565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cười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53000" y="2819400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thầm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0" y="3564747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thú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0" y="5041619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tươi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67514" y="5763165"/>
            <a:ext cx="16764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buồn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vui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 rot="1077118">
            <a:off x="2605929" y="577382"/>
            <a:ext cx="3738969" cy="342559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990000"/>
                  </a:solidFill>
                  <a:round/>
                </a:ln>
                <a:gradFill rotWithShape="1">
                  <a:gsLst>
                    <a:gs pos="0">
                      <a:srgbClr val="990099"/>
                    </a:gs>
                    <a:gs pos="100000">
                      <a:srgbClr val="470047"/>
                    </a:gs>
                  </a:gsLst>
                  <a:path path="rect">
                    <a:fillToRect l="50000" t="50000" r="50000" b="50000"/>
                  </a:path>
                </a:gradFill>
                <a:latin typeface="Arial" panose="020B0604020202020204"/>
                <a:cs typeface="Arial" panose="020B0604020202020204"/>
              </a:rPr>
              <a:t>Hoạt động 2:</a:t>
            </a:r>
            <a:endParaRPr lang="en-US" sz="3200" b="1" kern="10" dirty="0">
              <a:ln w="9525">
                <a:solidFill>
                  <a:srgbClr val="990000"/>
                </a:solidFill>
                <a:round/>
              </a:ln>
              <a:gradFill rotWithShape="1">
                <a:gsLst>
                  <a:gs pos="0">
                    <a:srgbClr val="990099"/>
                  </a:gs>
                  <a:gs pos="100000">
                    <a:srgbClr val="470047"/>
                  </a:gs>
                </a:gsLst>
                <a:path path="rect">
                  <a:fillToRect l="50000" t="50000" r="50000" b="50000"/>
                </a:path>
              </a:gra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981200" y="3505200"/>
            <a:ext cx="4800600" cy="19812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99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Luyện</a:t>
            </a:r>
            <a:r>
              <a:rPr lang="en-US" sz="3600" b="1" kern="10" dirty="0">
                <a:ln w="12700">
                  <a:solidFill>
                    <a:srgbClr val="99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1" kern="10" dirty="0" err="1">
                <a:ln w="12700">
                  <a:solidFill>
                    <a:srgbClr val="99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tập</a:t>
            </a:r>
            <a:endParaRPr lang="en-US" sz="3600" b="1" kern="10" dirty="0">
              <a:ln w="12700">
                <a:solidFill>
                  <a:srgbClr val="99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143000" y="140340"/>
            <a:ext cx="7437120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mỗi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nhóm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</a:rPr>
              <a:t>bài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tập</a:t>
            </a:r>
            <a:r>
              <a:rPr lang="en-US" sz="3200" b="1" dirty="0">
                <a:solidFill>
                  <a:srgbClr val="FF0000"/>
                </a:solidFill>
              </a:rPr>
              <a:t> 1, </a:t>
            </a:r>
            <a:r>
              <a:rPr lang="en-US" sz="3200" b="1" dirty="0" err="1">
                <a:solidFill>
                  <a:srgbClr val="FF0000"/>
                </a:solidFill>
              </a:rPr>
              <a:t>chọn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đ</a:t>
            </a:r>
            <a:r>
              <a:rPr lang="en-US" sz="3200" b="1" dirty="0" err="1">
                <a:solidFill>
                  <a:srgbClr val="FF0000"/>
                </a:solidFill>
              </a:rPr>
              <a:t>ặt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với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đ</a:t>
            </a:r>
            <a:r>
              <a:rPr lang="en-US" sz="3200" b="1" dirty="0">
                <a:solidFill>
                  <a:srgbClr val="FF0000"/>
                </a:solidFill>
              </a:rPr>
              <a:t>ó.</a:t>
            </a:r>
          </a:p>
        </p:txBody>
      </p:sp>
      <p:sp>
        <p:nvSpPr>
          <p:cNvPr id="3" name="Oval 2"/>
          <p:cNvSpPr/>
          <p:nvPr/>
        </p:nvSpPr>
        <p:spPr>
          <a:xfrm>
            <a:off x="152400" y="253819"/>
            <a:ext cx="914400" cy="8502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163286" y="2133600"/>
            <a:ext cx="8416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* </a:t>
            </a:r>
            <a:r>
              <a:rPr lang="en-US" sz="3600" b="1" dirty="0" err="1">
                <a:solidFill>
                  <a:srgbClr val="FFFF00"/>
                </a:solidFill>
              </a:rPr>
              <a:t>Mình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vi-VN" sz="3600" b="1" dirty="0">
                <a:solidFill>
                  <a:srgbClr val="FFFF00"/>
                </a:solidFill>
              </a:rPr>
              <a:t>đ</a:t>
            </a:r>
            <a:r>
              <a:rPr lang="en-US" sz="3600" b="1" dirty="0" err="1">
                <a:solidFill>
                  <a:srgbClr val="FFFF00"/>
                </a:solidFill>
              </a:rPr>
              <a:t>ánh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một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bản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vi-VN" sz="3600" b="1" dirty="0">
                <a:solidFill>
                  <a:srgbClr val="FFFF00"/>
                </a:solidFill>
              </a:rPr>
              <a:t>đ</a:t>
            </a:r>
            <a:r>
              <a:rPr lang="en-US" sz="3600" b="1" dirty="0" err="1">
                <a:solidFill>
                  <a:srgbClr val="FFFF00"/>
                </a:solidFill>
              </a:rPr>
              <a:t>àn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vi-VN" sz="3600" b="1" dirty="0">
                <a:solidFill>
                  <a:srgbClr val="FFFF00"/>
                </a:solidFill>
              </a:rPr>
              <a:t>đ</a:t>
            </a:r>
            <a:r>
              <a:rPr lang="en-US" sz="3600" b="1" dirty="0">
                <a:solidFill>
                  <a:srgbClr val="FFFF00"/>
                </a:solidFill>
              </a:rPr>
              <a:t>ể </a:t>
            </a:r>
            <a:r>
              <a:rPr lang="en-US" sz="3600" b="1" dirty="0" err="1">
                <a:solidFill>
                  <a:srgbClr val="FFFF00"/>
                </a:solidFill>
              </a:rPr>
              <a:t>góp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vui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cậu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thôi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699069" y="2733763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72719" y="1379513"/>
            <a:ext cx="7841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M: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19" y="3333927"/>
            <a:ext cx="8416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* “</a:t>
            </a:r>
            <a:r>
              <a:rPr lang="en-US" sz="3600" b="1" dirty="0" err="1">
                <a:solidFill>
                  <a:srgbClr val="FFFF00"/>
                </a:solidFill>
              </a:rPr>
              <a:t>Bác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vui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lòng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giúp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cháu</a:t>
            </a:r>
            <a:r>
              <a:rPr lang="en-US" sz="3600" b="1" dirty="0">
                <a:solidFill>
                  <a:srgbClr val="FFFF00"/>
                </a:solidFill>
              </a:rPr>
              <a:t> cây </a:t>
            </a:r>
            <a:r>
              <a:rPr lang="en-US" sz="3600" b="1" dirty="0" err="1">
                <a:solidFill>
                  <a:srgbClr val="FFFF00"/>
                </a:solidFill>
              </a:rPr>
              <a:t>bút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với</a:t>
            </a:r>
            <a:r>
              <a:rPr lang="en-US" sz="3600" b="1" dirty="0">
                <a:solidFill>
                  <a:srgbClr val="FFFF00"/>
                </a:solidFill>
              </a:rPr>
              <a:t> ạ!”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3934090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21919" y="4534252"/>
            <a:ext cx="886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* </a:t>
            </a:r>
            <a:r>
              <a:rPr lang="en-US" sz="3600" b="1" dirty="0" err="1">
                <a:solidFill>
                  <a:srgbClr val="FFFF00"/>
                </a:solidFill>
              </a:rPr>
              <a:t>Những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chú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hề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mới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vui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nhộn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sao</a:t>
            </a:r>
            <a:r>
              <a:rPr lang="en-US" sz="3600" b="1" dirty="0">
                <a:solidFill>
                  <a:srgbClr val="FFFF00"/>
                </a:solidFill>
              </a:rPr>
              <a:t>!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801325" y="5181599"/>
            <a:ext cx="190427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919" y="5457578"/>
            <a:ext cx="8869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* Ai </a:t>
            </a:r>
            <a:r>
              <a:rPr lang="en-US" sz="3600" b="1" dirty="0" err="1">
                <a:solidFill>
                  <a:srgbClr val="FFFF00"/>
                </a:solidFill>
              </a:rPr>
              <a:t>mà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chẳng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một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người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vui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vẻ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007134" y="6019800"/>
            <a:ext cx="12881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hi PNG Images, Thi Clipart Free Downloa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305" b="65799" l="13871" r="84839">
                        <a14:backgroundMark x1="18387" y1="49071" x2="26774" y2="51301"/>
                        <a14:backgroundMark x1="81613" y1="50186" x2="79677" y2="494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1592">
            <a:off x="-623778" y="-694876"/>
            <a:ext cx="368819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0317" y="76200"/>
            <a:ext cx="654016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6600CC"/>
                </a:solidFill>
              </a:rPr>
              <a:t>CUỘC THI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TRẠNG NGUYÊN CƯỜI</a:t>
            </a:r>
          </a:p>
        </p:txBody>
      </p:sp>
      <p:sp>
        <p:nvSpPr>
          <p:cNvPr id="4" name="Rectangle 3"/>
          <p:cNvSpPr/>
          <p:nvPr/>
        </p:nvSpPr>
        <p:spPr>
          <a:xfrm>
            <a:off x="1752600" y="1295400"/>
            <a:ext cx="7543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Thi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tìm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miêu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tiếng</a:t>
            </a:r>
            <a:r>
              <a:rPr lang="en-US" sz="2800" b="1" dirty="0">
                <a:solidFill>
                  <a:srgbClr val="FF0000"/>
                </a:solidFill>
              </a:rPr>
              <a:t> c</a:t>
            </a:r>
            <a:r>
              <a:rPr lang="vi-VN" sz="2800" b="1" dirty="0">
                <a:solidFill>
                  <a:srgbClr val="FF0000"/>
                </a:solidFill>
              </a:rPr>
              <a:t>ư</a:t>
            </a:r>
            <a:r>
              <a:rPr lang="en-US" sz="2800" b="1" dirty="0" err="1">
                <a:solidFill>
                  <a:srgbClr val="FF0000"/>
                </a:solidFill>
              </a:rPr>
              <a:t>ời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* Chia </a:t>
            </a:r>
            <a:r>
              <a:rPr lang="en-US" sz="2400" b="1" dirty="0" err="1">
                <a:solidFill>
                  <a:srgbClr val="FFFF00"/>
                </a:solidFill>
              </a:rPr>
              <a:t>lớp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thành</a:t>
            </a:r>
            <a:r>
              <a:rPr lang="en-US" sz="2400" b="1" dirty="0">
                <a:solidFill>
                  <a:srgbClr val="FFFF00"/>
                </a:solidFill>
              </a:rPr>
              <a:t> 2 </a:t>
            </a:r>
            <a:r>
              <a:rPr lang="en-US" sz="2400" b="1" dirty="0" err="1">
                <a:solidFill>
                  <a:srgbClr val="FFFF00"/>
                </a:solidFill>
              </a:rPr>
              <a:t>đội</a:t>
            </a:r>
            <a:r>
              <a:rPr lang="en-US" sz="2400" b="1" dirty="0">
                <a:solidFill>
                  <a:srgbClr val="FFFF00"/>
                </a:solidFill>
              </a:rPr>
              <a:t> Nam </a:t>
            </a:r>
            <a:r>
              <a:rPr lang="en-US" sz="2400" b="1" dirty="0" err="1">
                <a:solidFill>
                  <a:srgbClr val="FFFF00"/>
                </a:solidFill>
              </a:rPr>
              <a:t>và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Nữ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* </a:t>
            </a:r>
            <a:r>
              <a:rPr lang="en-US" sz="2400" b="1" dirty="0" err="1">
                <a:solidFill>
                  <a:srgbClr val="FFFF00"/>
                </a:solidFill>
              </a:rPr>
              <a:t>Lần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lượt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đội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sẽ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nói</a:t>
            </a:r>
            <a:r>
              <a:rPr lang="en-US" sz="2400" b="1" dirty="0">
                <a:solidFill>
                  <a:srgbClr val="FFFF00"/>
                </a:solidFill>
              </a:rPr>
              <a:t> 1 </a:t>
            </a:r>
            <a:r>
              <a:rPr lang="en-US" sz="2400" b="1" dirty="0" err="1">
                <a:solidFill>
                  <a:srgbClr val="FFFF00"/>
                </a:solidFill>
              </a:rPr>
              <a:t>từ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ngữ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miêu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tả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tiếng</a:t>
            </a:r>
            <a:r>
              <a:rPr lang="en-US" sz="2400" b="1" dirty="0">
                <a:solidFill>
                  <a:srgbClr val="FFFF00"/>
                </a:solidFill>
              </a:rPr>
              <a:t> c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ời</a:t>
            </a:r>
            <a:r>
              <a:rPr lang="en-US" sz="2400" b="1" dirty="0">
                <a:solidFill>
                  <a:srgbClr val="FFFF00"/>
                </a:solidFill>
              </a:rPr>
              <a:t> (</a:t>
            </a:r>
            <a:r>
              <a:rPr lang="en-US" sz="2400" b="1" dirty="0" err="1">
                <a:solidFill>
                  <a:srgbClr val="FFFF00"/>
                </a:solidFill>
              </a:rPr>
              <a:t>không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được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lặp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lại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*</a:t>
            </a:r>
            <a:r>
              <a:rPr lang="en-US" sz="2400" b="1" dirty="0" err="1">
                <a:solidFill>
                  <a:srgbClr val="FFFF00"/>
                </a:solidFill>
              </a:rPr>
              <a:t>Đội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nào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tìm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được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nhiều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hơn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thì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đội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đó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giành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được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chiến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thắng</a:t>
            </a:r>
            <a:endParaRPr lang="en-US" sz="24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 err="1">
                <a:solidFill>
                  <a:srgbClr val="FFFF00"/>
                </a:solidFill>
              </a:rPr>
              <a:t>Khi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đến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lượt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bạn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giơ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tay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để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cô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giáo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gọi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nhé</a:t>
            </a:r>
            <a:r>
              <a:rPr lang="en-US" sz="2400" b="1" dirty="0">
                <a:solidFill>
                  <a:srgbClr val="FFFF00"/>
                </a:solidFill>
              </a:rPr>
              <a:t>! </a:t>
            </a:r>
            <a:r>
              <a:rPr lang="en-US" sz="2400" b="1" dirty="0" err="1">
                <a:solidFill>
                  <a:srgbClr val="FFFF00"/>
                </a:solidFill>
              </a:rPr>
              <a:t>Mỗi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lượt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có</a:t>
            </a:r>
            <a:r>
              <a:rPr lang="en-US" sz="2400" b="1" dirty="0">
                <a:solidFill>
                  <a:srgbClr val="FFFF00"/>
                </a:solidFill>
              </a:rPr>
              <a:t> 5 </a:t>
            </a:r>
            <a:r>
              <a:rPr lang="en-US" sz="2400" b="1" dirty="0" err="1">
                <a:solidFill>
                  <a:srgbClr val="FFFF00"/>
                </a:solidFill>
              </a:rPr>
              <a:t>giây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để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trả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lời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066800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 hi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08492" y="1066800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ha </a:t>
            </a:r>
            <a:r>
              <a:rPr lang="en-US" sz="2400" b="1" dirty="0" err="1">
                <a:solidFill>
                  <a:srgbClr val="FF0000"/>
                </a:solidFill>
              </a:rPr>
              <a:t>ha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71978" y="1066800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hả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hê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35464" y="1066800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 </a:t>
            </a:r>
            <a:r>
              <a:rPr lang="en-US" sz="2400" b="1" dirty="0" err="1">
                <a:solidFill>
                  <a:srgbClr val="FF0000"/>
                </a:solidFill>
              </a:rPr>
              <a:t>he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1506" y="2032478"/>
            <a:ext cx="2365692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khanh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khách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55798" y="2005002"/>
            <a:ext cx="1828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sằng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sặc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16827" y="1986937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khoái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chí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25455" y="1986937"/>
            <a:ext cx="1910917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khúc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khích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98950" y="1066800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hì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hì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2943204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rúc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rích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0427" y="2943204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giòn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09254" y="2943204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giòn</a:t>
            </a:r>
            <a:r>
              <a:rPr lang="en-US" sz="2400" b="1" dirty="0">
                <a:solidFill>
                  <a:srgbClr val="FF0000"/>
                </a:solidFill>
              </a:rPr>
              <a:t> tan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59972" y="2957085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rả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43669" y="3794028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hô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hố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69991" y="3767821"/>
            <a:ext cx="2307659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khùng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khục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27573" y="3767821"/>
            <a:ext cx="2008663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toang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toác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93798" y="4732803"/>
            <a:ext cx="16764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tủm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tỉm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12495" y="4732803"/>
            <a:ext cx="1522969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ha </a:t>
            </a:r>
            <a:r>
              <a:rPr lang="en-US" sz="2400" b="1" dirty="0" err="1">
                <a:solidFill>
                  <a:srgbClr val="FF0000"/>
                </a:solidFill>
              </a:rPr>
              <a:t>hả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133600" y="5943600"/>
            <a:ext cx="8382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0" y="1173658"/>
            <a:ext cx="8425543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M: </a:t>
            </a:r>
            <a:r>
              <a:rPr lang="en-US" sz="4000" b="1" dirty="0">
                <a:solidFill>
                  <a:srgbClr val="FFFF00"/>
                </a:solidFill>
              </a:rPr>
              <a:t>c</a:t>
            </a:r>
            <a:r>
              <a:rPr lang="vi-VN" sz="4000" b="1" dirty="0">
                <a:solidFill>
                  <a:srgbClr val="FFFF00"/>
                </a:solidFill>
              </a:rPr>
              <a:t>ư</a:t>
            </a:r>
            <a:r>
              <a:rPr lang="en-US" sz="4000" b="1" dirty="0" err="1">
                <a:solidFill>
                  <a:srgbClr val="FFFF00"/>
                </a:solidFill>
              </a:rPr>
              <a:t>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khanh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khách</a:t>
            </a:r>
            <a:endParaRPr lang="en-US" sz="40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*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bé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thích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chí</a:t>
            </a:r>
            <a:r>
              <a:rPr lang="en-US" sz="3600" b="1" dirty="0">
                <a:solidFill>
                  <a:srgbClr val="FFFF00"/>
                </a:solidFill>
              </a:rPr>
              <a:t>, c</a:t>
            </a:r>
            <a:r>
              <a:rPr lang="vi-VN" sz="3600" b="1" dirty="0">
                <a:solidFill>
                  <a:srgbClr val="FFFF00"/>
                </a:solidFill>
              </a:rPr>
              <a:t>ư</a:t>
            </a:r>
            <a:r>
              <a:rPr lang="en-US" sz="3600" b="1" dirty="0" err="1">
                <a:solidFill>
                  <a:srgbClr val="FFFF00"/>
                </a:solidFill>
              </a:rPr>
              <a:t>ời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khanh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khách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0" y="3276600"/>
            <a:ext cx="9281887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 dirty="0">
                <a:solidFill>
                  <a:srgbClr val="FF0000"/>
                </a:solidFill>
              </a:rPr>
              <a:t>M: </a:t>
            </a:r>
            <a:r>
              <a:rPr lang="en-US" sz="4000" b="1" dirty="0">
                <a:solidFill>
                  <a:srgbClr val="FFFF00"/>
                </a:solidFill>
              </a:rPr>
              <a:t>c</a:t>
            </a:r>
            <a:r>
              <a:rPr lang="vi-VN" sz="4000" b="1" dirty="0">
                <a:solidFill>
                  <a:srgbClr val="FFFF00"/>
                </a:solidFill>
              </a:rPr>
              <a:t>ư</a:t>
            </a:r>
            <a:r>
              <a:rPr lang="en-US" sz="4000" b="1" dirty="0" err="1">
                <a:solidFill>
                  <a:srgbClr val="FFFF00"/>
                </a:solidFill>
              </a:rPr>
              <a:t>ời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rúc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rích</a:t>
            </a:r>
            <a:endParaRPr lang="en-US" sz="4000" b="1" dirty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</a:rPr>
              <a:t>* </a:t>
            </a:r>
            <a:r>
              <a:rPr lang="en-US" sz="3600" b="1" dirty="0" err="1">
                <a:solidFill>
                  <a:srgbClr val="FFFF00"/>
                </a:solidFill>
              </a:rPr>
              <a:t>Mấy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c</a:t>
            </a:r>
            <a:r>
              <a:rPr lang="vi-VN" sz="3600" b="1" dirty="0">
                <a:solidFill>
                  <a:srgbClr val="FFFF00"/>
                </a:solidFill>
              </a:rPr>
              <a:t>ư</a:t>
            </a:r>
            <a:r>
              <a:rPr lang="en-US" sz="3600" b="1" dirty="0" err="1">
                <a:solidFill>
                  <a:srgbClr val="FFFF00"/>
                </a:solidFill>
              </a:rPr>
              <a:t>ời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rúc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rích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thú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lắm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/>
      <p:bldP spid="20504" grpId="0"/>
      <p:bldP spid="20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 rot="566349">
            <a:off x="1638823" y="945608"/>
            <a:ext cx="6113462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88508"/>
              </a:avLst>
            </a:prstTxWarp>
          </a:bodyPr>
          <a:lstStyle/>
          <a:p>
            <a:pPr algn="ctr"/>
            <a:r>
              <a:rPr lang="vi-VN" sz="9600" b="1" kern="10" dirty="0">
                <a:ln w="9525">
                  <a:solidFill>
                    <a:srgbClr val="970528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66CC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Hoạt động 3:</a:t>
            </a:r>
            <a:endParaRPr lang="en-US" sz="9600" b="1" kern="10" dirty="0">
              <a:ln w="9525">
                <a:solidFill>
                  <a:srgbClr val="970528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50000">
                    <a:srgbClr val="FF66CC"/>
                  </a:gs>
                  <a:gs pos="100000">
                    <a:srgbClr val="FF0000"/>
                  </a:gs>
                </a:gsLst>
                <a:lin ang="5400000" scaled="1"/>
              </a:gra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30942" y="2119313"/>
            <a:ext cx="7927258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66FF66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</a:ln>
                <a:solidFill>
                  <a:srgbClr val="9933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66FF33"/>
                  </a:solidFill>
                  <a:round/>
                </a:ln>
                <a:gradFill rotWithShape="1">
                  <a:gsLst>
                    <a:gs pos="0">
                      <a:srgbClr val="B4007C"/>
                    </a:gs>
                    <a:gs pos="100000">
                      <a:srgbClr val="003399"/>
                    </a:gs>
                  </a:gsLst>
                  <a:path path="rect">
                    <a:fillToRect l="50000" t="50000" r="50000" b="50000"/>
                  </a:path>
                </a:gradFill>
                <a:latin typeface="Arial" panose="020B0604020202020204"/>
                <a:cs typeface="Arial" panose="020B0604020202020204"/>
              </a:rPr>
              <a:t>Củng</a:t>
            </a:r>
            <a:r>
              <a:rPr lang="en-US" sz="3600" b="1" kern="10" dirty="0">
                <a:ln w="9525">
                  <a:solidFill>
                    <a:srgbClr val="66FF33"/>
                  </a:solidFill>
                  <a:round/>
                </a:ln>
                <a:gradFill rotWithShape="1">
                  <a:gsLst>
                    <a:gs pos="0">
                      <a:srgbClr val="B4007C"/>
                    </a:gs>
                    <a:gs pos="100000">
                      <a:srgbClr val="003399"/>
                    </a:gs>
                  </a:gsLst>
                  <a:path path="rect">
                    <a:fillToRect l="50000" t="50000" r="50000" b="50000"/>
                  </a:path>
                </a:gradFill>
                <a:latin typeface="Arial" panose="020B0604020202020204"/>
                <a:cs typeface="Arial" panose="020B0604020202020204"/>
              </a:rPr>
              <a:t> </a:t>
            </a:r>
            <a:r>
              <a:rPr lang="en-US" sz="3600" b="1" kern="10" dirty="0" err="1">
                <a:ln w="9525">
                  <a:solidFill>
                    <a:srgbClr val="66FF33"/>
                  </a:solidFill>
                  <a:round/>
                </a:ln>
                <a:gradFill rotWithShape="1">
                  <a:gsLst>
                    <a:gs pos="0">
                      <a:srgbClr val="B4007C"/>
                    </a:gs>
                    <a:gs pos="100000">
                      <a:srgbClr val="003399"/>
                    </a:gs>
                  </a:gsLst>
                  <a:path path="rect">
                    <a:fillToRect l="50000" t="50000" r="50000" b="50000"/>
                  </a:path>
                </a:gradFill>
                <a:latin typeface="Arial" panose="020B0604020202020204"/>
                <a:cs typeface="Arial" panose="020B0604020202020204"/>
              </a:rPr>
              <a:t>cố</a:t>
            </a:r>
            <a:endParaRPr lang="en-US" sz="3600" b="1" kern="10" dirty="0">
              <a:ln w="9525">
                <a:solidFill>
                  <a:srgbClr val="66FF33"/>
                </a:solidFill>
                <a:round/>
              </a:ln>
              <a:gradFill rotWithShape="1">
                <a:gsLst>
                  <a:gs pos="0">
                    <a:srgbClr val="B4007C"/>
                  </a:gs>
                  <a:gs pos="100000">
                    <a:srgbClr val="003399"/>
                  </a:gs>
                </a:gsLst>
                <a:path path="rect">
                  <a:fillToRect l="50000" t="50000" r="50000" b="50000"/>
                </a:path>
              </a:gra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4724399"/>
            <a:ext cx="5519737" cy="198437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28600" y="381000"/>
            <a:ext cx="8686800" cy="2819400"/>
          </a:xfrm>
          <a:prstGeom prst="rect">
            <a:avLst/>
          </a:prstGeom>
          <a:solidFill>
            <a:srgbClr val="00B050"/>
          </a:solidFill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5400" b="1" kern="10" spc="-540" dirty="0">
                <a:ln w="12700">
                  <a:solidFill>
                    <a:srgbClr val="000099"/>
                  </a:solidFill>
                  <a:rou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Trò chơi : Ai nhanh mắt?</a:t>
            </a:r>
            <a:endParaRPr lang="en-US" sz="5400" b="1" kern="10" spc="-540" dirty="0">
              <a:ln w="12700">
                <a:solidFill>
                  <a:srgbClr val="000099"/>
                </a:solidFill>
                <a:rou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57400" y="4724400"/>
            <a:ext cx="5181600" cy="10779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Nối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c</a:t>
            </a:r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ời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676400" y="1600200"/>
            <a:ext cx="5486400" cy="24384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FF0066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 panose="020B0604020202020204"/>
                <a:cs typeface="Arial" panose="020B0604020202020204"/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9599" y="578643"/>
            <a:ext cx="2505075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hả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09599" y="1569243"/>
            <a:ext cx="2505075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hì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hì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09599" y="2550998"/>
            <a:ext cx="2505075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rúc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rích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09599" y="3550443"/>
            <a:ext cx="2505075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hô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hố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609599" y="4617243"/>
            <a:ext cx="2505075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khanh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khách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09599" y="5538081"/>
            <a:ext cx="2505075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khùng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khục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724400" y="242163"/>
            <a:ext cx="3962400" cy="8302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</a:rPr>
              <a:t>Cu </a:t>
            </a:r>
            <a:r>
              <a:rPr lang="en-US" sz="2400" b="1" dirty="0" err="1">
                <a:solidFill>
                  <a:srgbClr val="FFFF00"/>
                </a:solidFill>
              </a:rPr>
              <a:t>cậu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gãi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vi-VN" sz="2400" b="1" dirty="0">
                <a:solidFill>
                  <a:srgbClr val="FFFF00"/>
                </a:solidFill>
              </a:rPr>
              <a:t>đ</a:t>
            </a:r>
            <a:r>
              <a:rPr lang="en-US" sz="2400" b="1" dirty="0" err="1">
                <a:solidFill>
                  <a:srgbClr val="FFFF00"/>
                </a:solidFill>
              </a:rPr>
              <a:t>ầu</a:t>
            </a:r>
            <a:r>
              <a:rPr lang="en-US" sz="2400" b="1" dirty="0">
                <a:solidFill>
                  <a:srgbClr val="FFFF00"/>
                </a:solidFill>
              </a:rPr>
              <a:t> c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ời</a:t>
            </a:r>
            <a:r>
              <a:rPr lang="en-US" sz="2400" b="1" dirty="0">
                <a:solidFill>
                  <a:srgbClr val="FFFF00"/>
                </a:solidFill>
              </a:rPr>
              <a:t> ……, </a:t>
            </a:r>
            <a:r>
              <a:rPr lang="en-US" sz="2400" b="1" dirty="0" err="1">
                <a:solidFill>
                  <a:srgbClr val="FFFF00"/>
                </a:solidFill>
              </a:rPr>
              <a:t>vẻ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xoa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dịu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740166" y="1153319"/>
            <a:ext cx="3946634" cy="12001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Mấy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cô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bạn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tôi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không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biết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thích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thú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vi-VN" sz="2400" b="1" dirty="0">
                <a:solidFill>
                  <a:srgbClr val="FFFF00"/>
                </a:solidFill>
              </a:rPr>
              <a:t>đ</a:t>
            </a:r>
            <a:r>
              <a:rPr lang="en-US" sz="2400" b="1" dirty="0" err="1">
                <a:solidFill>
                  <a:srgbClr val="FFFF00"/>
                </a:solidFill>
              </a:rPr>
              <a:t>iều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gì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 err="1">
                <a:solidFill>
                  <a:srgbClr val="FFFF00"/>
                </a:solidFill>
              </a:rPr>
              <a:t>cứ</a:t>
            </a:r>
            <a:r>
              <a:rPr lang="en-US" sz="2400" b="1" dirty="0">
                <a:solidFill>
                  <a:srgbClr val="FFFF00"/>
                </a:solidFill>
              </a:rPr>
              <a:t> c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ời</a:t>
            </a:r>
            <a:r>
              <a:rPr lang="en-US" sz="2400" b="1" dirty="0">
                <a:solidFill>
                  <a:srgbClr val="FFFF00"/>
                </a:solidFill>
              </a:rPr>
              <a:t> ………..</a:t>
            </a:r>
            <a:r>
              <a:rPr lang="en-US" sz="2400" b="1" dirty="0" err="1">
                <a:solidFill>
                  <a:srgbClr val="FFFF00"/>
                </a:solidFill>
              </a:rPr>
              <a:t>trong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góc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lớp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740166" y="2446361"/>
            <a:ext cx="3962400" cy="8302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Anh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ấy</a:t>
            </a:r>
            <a:r>
              <a:rPr lang="en-US" sz="2400" b="1" dirty="0">
                <a:solidFill>
                  <a:srgbClr val="FFFF00"/>
                </a:solidFill>
              </a:rPr>
              <a:t> c</a:t>
            </a:r>
            <a:r>
              <a:rPr lang="vi-VN" sz="2400" b="1" dirty="0">
                <a:solidFill>
                  <a:srgbClr val="FFFF00"/>
                </a:solidFill>
              </a:rPr>
              <a:t>ươ</a:t>
            </a:r>
            <a:r>
              <a:rPr lang="en-US" sz="2400" b="1" dirty="0" err="1">
                <a:solidFill>
                  <a:srgbClr val="FFFF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hả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hê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vi-VN" sz="2400" b="1" dirty="0">
                <a:solidFill>
                  <a:srgbClr val="FFFF00"/>
                </a:solidFill>
              </a:rPr>
              <a:t>đ</a:t>
            </a:r>
            <a:r>
              <a:rPr lang="en-US" sz="2400" b="1" dirty="0" err="1">
                <a:solidFill>
                  <a:srgbClr val="FFFF00"/>
                </a:solidFill>
              </a:rPr>
              <a:t>ầy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vẻ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khoái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chí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724400" y="3410767"/>
            <a:ext cx="396240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Anh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chàng</a:t>
            </a:r>
            <a:r>
              <a:rPr lang="en-US" sz="2400" b="1" dirty="0">
                <a:solidFill>
                  <a:srgbClr val="FFFF00"/>
                </a:solidFill>
              </a:rPr>
              <a:t> c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ời</a:t>
            </a:r>
            <a:r>
              <a:rPr lang="en-US" sz="2400" b="1" dirty="0">
                <a:solidFill>
                  <a:srgbClr val="FFFF00"/>
                </a:solidFill>
              </a:rPr>
              <a:t> …………, nom </a:t>
            </a:r>
            <a:r>
              <a:rPr lang="en-US" sz="2400" b="1" dirty="0" err="1">
                <a:solidFill>
                  <a:srgbClr val="FFFF00"/>
                </a:solidFill>
              </a:rPr>
              <a:t>thật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vô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duyên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724400" y="4351224"/>
            <a:ext cx="395451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Ông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cụ</a:t>
            </a:r>
            <a:r>
              <a:rPr lang="en-US" sz="2400" b="1" dirty="0">
                <a:solidFill>
                  <a:srgbClr val="FFFF00"/>
                </a:solidFill>
              </a:rPr>
              <a:t> c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ời</a:t>
            </a:r>
            <a:r>
              <a:rPr lang="en-US" sz="2400" b="1" dirty="0">
                <a:solidFill>
                  <a:srgbClr val="FFFF00"/>
                </a:solidFill>
              </a:rPr>
              <a:t> ……………… </a:t>
            </a:r>
            <a:r>
              <a:rPr lang="en-US" sz="2400" b="1" dirty="0" err="1">
                <a:solidFill>
                  <a:srgbClr val="FFFF00"/>
                </a:solidFill>
              </a:rPr>
              <a:t>trong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cổ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họng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40166" y="5305425"/>
            <a:ext cx="39624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 err="1">
                <a:solidFill>
                  <a:srgbClr val="FFFF00"/>
                </a:solidFill>
              </a:rPr>
              <a:t>Bọn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khỉ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vừa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chuyền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cành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tho</a:t>
            </a:r>
            <a:r>
              <a:rPr lang="vi-VN" sz="2400" b="1" dirty="0">
                <a:solidFill>
                  <a:srgbClr val="FFFF00"/>
                </a:solidFill>
              </a:rPr>
              <a:t>ă</a:t>
            </a:r>
            <a:r>
              <a:rPr lang="en-US" sz="2400" b="1" dirty="0">
                <a:solidFill>
                  <a:srgbClr val="FFFF00"/>
                </a:solidFill>
              </a:rPr>
              <a:t>n </a:t>
            </a:r>
            <a:r>
              <a:rPr lang="en-US" sz="2400" b="1" dirty="0" err="1">
                <a:solidFill>
                  <a:srgbClr val="FFFF00"/>
                </a:solidFill>
              </a:rPr>
              <a:t>thoắt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vừa</a:t>
            </a:r>
            <a:r>
              <a:rPr lang="en-US" sz="2400" b="1" dirty="0">
                <a:solidFill>
                  <a:srgbClr val="FFFF00"/>
                </a:solidFill>
              </a:rPr>
              <a:t> c</a:t>
            </a:r>
            <a:r>
              <a:rPr lang="vi-VN" sz="2400" b="1" dirty="0">
                <a:solidFill>
                  <a:srgbClr val="FFFF00"/>
                </a:solidFill>
              </a:rPr>
              <a:t>ư</a:t>
            </a:r>
            <a:r>
              <a:rPr lang="en-US" sz="2400" b="1" dirty="0" err="1">
                <a:solidFill>
                  <a:srgbClr val="FFFF00"/>
                </a:solidFill>
              </a:rPr>
              <a:t>ời</a:t>
            </a:r>
            <a:r>
              <a:rPr lang="en-US" sz="2400" b="1" dirty="0">
                <a:solidFill>
                  <a:srgbClr val="FFFF00"/>
                </a:solidFill>
              </a:rPr>
              <a:t> ………………..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114675" y="578643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372651" y="389675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133499" y="1600200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343400" y="1499054"/>
            <a:ext cx="438375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133499" y="2574925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372651" y="2521063"/>
            <a:ext cx="381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133499" y="3549650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343400" y="3717925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140074" y="5538081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343400" y="4473601"/>
            <a:ext cx="32056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140074" y="4586287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343400" y="5715000"/>
            <a:ext cx="4572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410174" y="853280"/>
            <a:ext cx="1076099" cy="18649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439890" y="723079"/>
            <a:ext cx="1046383" cy="1155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457575" y="1775504"/>
            <a:ext cx="1028698" cy="10598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3458251" y="3820912"/>
            <a:ext cx="1028022" cy="119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430307" y="4878273"/>
            <a:ext cx="942344" cy="1055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3457575" y="4795637"/>
            <a:ext cx="1028698" cy="9812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80" grpId="0"/>
      <p:bldP spid="15381" grpId="0"/>
      <p:bldP spid="15382" grpId="0"/>
      <p:bldP spid="15383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 animBg="1"/>
      <p:bldP spid="15394" grpId="0" animBg="1"/>
      <p:bldP spid="15395" grpId="0" animBg="1"/>
      <p:bldP spid="15396" grpId="0" animBg="1"/>
      <p:bldP spid="15398" grpId="0" animBg="1"/>
      <p:bldP spid="153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3824288"/>
            <a:ext cx="1981200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1" descr="Dove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5113" y="2565400"/>
            <a:ext cx="1676400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6598">
            <a:off x="1563688" y="5549900"/>
            <a:ext cx="14176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3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4406900" cy="11477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4000" kern="10">
                <a:ln w="9525">
                  <a:solidFill>
                    <a:srgbClr val="000000"/>
                  </a:solidFill>
                  <a:rou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4000" kern="10">
              <a:ln w="9525">
                <a:solidFill>
                  <a:srgbClr val="000000"/>
                </a:solidFill>
                <a:rou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362201" y="4343400"/>
            <a:ext cx="6324599" cy="741747"/>
          </a:xfrm>
          <a:prstGeom prst="wedgeRectCallout">
            <a:avLst>
              <a:gd name="adj1" fmla="val -56166"/>
              <a:gd name="adj2" fmla="val -3023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14600" y="4423049"/>
            <a:ext cx="6019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</a:rPr>
              <a:t>Tìm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trạng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trong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sau</a:t>
            </a:r>
            <a:r>
              <a:rPr lang="en-US" sz="3200" b="1" dirty="0">
                <a:solidFill>
                  <a:srgbClr val="990000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>
            <a:fillRect/>
          </a:stretch>
        </p:blipFill>
        <p:spPr bwMode="auto">
          <a:xfrm>
            <a:off x="6358890" y="-42335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>
            <a:fillRect/>
          </a:stretch>
        </p:blipFill>
        <p:spPr bwMode="auto">
          <a:xfrm>
            <a:off x="224789" y="2618773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269231" y="280152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5169814"/>
            <a:ext cx="8077199" cy="100238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5350727"/>
            <a:ext cx="76962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6"/>
                </a:solidFill>
              </a:rPr>
              <a:t>Tôi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hạn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chế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ăn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đồ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ngọt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để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không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bị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béo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phì</a:t>
            </a:r>
            <a:r>
              <a:rPr lang="en-US" sz="2800" b="1" dirty="0">
                <a:solidFill>
                  <a:schemeClr val="accent6"/>
                </a:solidFill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94910" y="5843467"/>
            <a:ext cx="33223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148591" y="295960"/>
            <a:ext cx="6324599" cy="1300620"/>
          </a:xfrm>
          <a:prstGeom prst="wedgeRectCallout">
            <a:avLst>
              <a:gd name="adj1" fmla="val 53955"/>
              <a:gd name="adj2" fmla="val 402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300990" y="382096"/>
            <a:ext cx="6172199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</a:rPr>
              <a:t>Trạng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trong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bên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dưới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bổ</a:t>
            </a:r>
            <a:r>
              <a:rPr lang="en-US" sz="3200" b="1" dirty="0">
                <a:solidFill>
                  <a:srgbClr val="990000"/>
                </a:solidFill>
              </a:rPr>
              <a:t> sung ý </a:t>
            </a:r>
            <a:r>
              <a:rPr lang="en-US" sz="3200" b="1" dirty="0" err="1">
                <a:solidFill>
                  <a:srgbClr val="990000"/>
                </a:solidFill>
              </a:rPr>
              <a:t>nghĩa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gì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30604" y="1682716"/>
            <a:ext cx="4598672" cy="93605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37283" y="1872809"/>
            <a:ext cx="423291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accent6"/>
                </a:solidFill>
              </a:rPr>
              <a:t>Trạng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ngữ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chỉ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mục</a:t>
            </a:r>
            <a:r>
              <a:rPr lang="en-US" sz="2800" b="1" dirty="0">
                <a:solidFill>
                  <a:schemeClr val="accent6"/>
                </a:solidFill>
              </a:rPr>
              <a:t> </a:t>
            </a:r>
            <a:r>
              <a:rPr lang="en-US" sz="2800" b="1" dirty="0" err="1">
                <a:solidFill>
                  <a:schemeClr val="accent6"/>
                </a:solidFill>
              </a:rPr>
              <a:t>đích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" grpId="0" animBg="1"/>
      <p:bldP spid="13" grpId="0"/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BFFDB"/>
            </a:gs>
            <a:gs pos="50000">
              <a:srgbClr val="FFFFD7"/>
            </a:gs>
            <a:gs pos="100000">
              <a:srgbClr val="DBFFD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590800" y="4343400"/>
            <a:ext cx="6096000" cy="1828800"/>
          </a:xfrm>
          <a:prstGeom prst="wedgeRectCallout">
            <a:avLst>
              <a:gd name="adj1" fmla="val -59780"/>
              <a:gd name="adj2" fmla="val -46667"/>
            </a:avLst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73477" y="4596080"/>
            <a:ext cx="598170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6600CC"/>
                </a:solidFill>
              </a:rPr>
              <a:t>Trạng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ngữ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chỉ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mục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đích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6600CC"/>
                </a:solidFill>
              </a:rPr>
              <a:t>trả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lời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cho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các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câu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hỏi</a:t>
            </a:r>
            <a:r>
              <a:rPr lang="en-US" sz="3200" b="1" dirty="0">
                <a:solidFill>
                  <a:srgbClr val="6600CC"/>
                </a:solidFill>
              </a:rPr>
              <a:t> </a:t>
            </a:r>
            <a:r>
              <a:rPr lang="en-US" sz="3200" b="1" dirty="0" err="1">
                <a:solidFill>
                  <a:srgbClr val="6600CC"/>
                </a:solidFill>
              </a:rPr>
              <a:t>nào</a:t>
            </a:r>
            <a:r>
              <a:rPr lang="en-US" sz="3200" b="1" dirty="0">
                <a:solidFill>
                  <a:srgbClr val="6600CC"/>
                </a:solidFill>
              </a:rPr>
              <a:t>?</a:t>
            </a:r>
          </a:p>
        </p:txBody>
      </p:sp>
      <p:pic>
        <p:nvPicPr>
          <p:cNvPr id="1026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>
            <a:fillRect/>
          </a:stretch>
        </p:blipFill>
        <p:spPr bwMode="auto">
          <a:xfrm>
            <a:off x="6263640" y="-345312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190" b="92113" l="25858" r="43515">
                        <a14:foregroundMark x1="40418" y1="29911" x2="41674" y2="30357"/>
                        <a14:foregroundMark x1="40669" y1="35714" x2="40418" y2="36905"/>
                        <a14:foregroundMark x1="32301" y1="45833" x2="32301" y2="50000"/>
                        <a14:foregroundMark x1="37490" y1="43304" x2="3749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09" t="26619" r="56485" b="7906"/>
          <a:stretch>
            <a:fillRect/>
          </a:stretch>
        </p:blipFill>
        <p:spPr bwMode="auto">
          <a:xfrm>
            <a:off x="381000" y="2667000"/>
            <a:ext cx="198120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845946" y="108440"/>
            <a:ext cx="4541520" cy="2823307"/>
          </a:xfrm>
          <a:prstGeom prst="cloudCallout">
            <a:avLst>
              <a:gd name="adj1" fmla="val 57500"/>
              <a:gd name="adj2" fmla="val 25203"/>
            </a:avLst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590800" y="1905000"/>
            <a:ext cx="27889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- </a:t>
            </a:r>
            <a:r>
              <a:rPr lang="en-US" sz="3200" b="1" dirty="0" err="1">
                <a:solidFill>
                  <a:srgbClr val="FFFF00"/>
                </a:solidFill>
              </a:rPr>
              <a:t>Vì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cái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gì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932161" y="1137552"/>
            <a:ext cx="46863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- </a:t>
            </a:r>
            <a:r>
              <a:rPr lang="en-US" sz="3200" b="1" dirty="0" err="1">
                <a:solidFill>
                  <a:srgbClr val="FFFF00"/>
                </a:solidFill>
              </a:rPr>
              <a:t>Nhằm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mục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đích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gì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80851" y="455189"/>
            <a:ext cx="27889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- </a:t>
            </a:r>
            <a:r>
              <a:rPr lang="en-US" sz="3200" b="1" dirty="0" err="1">
                <a:solidFill>
                  <a:srgbClr val="FFFF00"/>
                </a:solidFill>
              </a:rPr>
              <a:t>Để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làm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gì</a:t>
            </a:r>
            <a:r>
              <a:rPr lang="en-US" sz="32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297181" y="28694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3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34340" y="228601"/>
            <a:ext cx="8252460" cy="2362200"/>
          </a:xfrm>
          <a:prstGeom prst="cloudCallout">
            <a:avLst>
              <a:gd name="adj1" fmla="val 35679"/>
              <a:gd name="adj2" fmla="val 71592"/>
            </a:avLst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23950" y="914400"/>
            <a:ext cx="63436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</a:rPr>
              <a:t>Đặt</a:t>
            </a:r>
            <a:r>
              <a:rPr lang="en-US" sz="3600" b="1" dirty="0">
                <a:solidFill>
                  <a:srgbClr val="FF0000"/>
                </a:solidFill>
              </a:rPr>
              <a:t> 1 </a:t>
            </a:r>
            <a:r>
              <a:rPr lang="en-US" sz="3600" b="1" dirty="0" err="1">
                <a:solidFill>
                  <a:srgbClr val="FF0000"/>
                </a:solidFill>
              </a:rPr>
              <a:t>câu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có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trạng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chỉ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mục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>
                <a:solidFill>
                  <a:srgbClr val="FF0000"/>
                </a:solidFill>
              </a:rPr>
              <a:t>đ</a:t>
            </a:r>
            <a:r>
              <a:rPr lang="en-US" sz="3600" b="1" dirty="0" err="1">
                <a:solidFill>
                  <a:srgbClr val="FF0000"/>
                </a:solidFill>
              </a:rPr>
              <a:t>ích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" y="3200400"/>
            <a:ext cx="6294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</a:rPr>
              <a:t>M: </a:t>
            </a:r>
            <a:r>
              <a:rPr lang="en-US" sz="3200" b="1" i="1" dirty="0" err="1">
                <a:solidFill>
                  <a:srgbClr val="FF0000"/>
                </a:solidFill>
              </a:rPr>
              <a:t>Để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có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một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cơ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thể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khỏe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mạnh</a:t>
            </a:r>
            <a:r>
              <a:rPr lang="en-US" sz="3200" b="1" i="1" dirty="0">
                <a:solidFill>
                  <a:srgbClr val="FF0000"/>
                </a:solidFill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</a:rPr>
              <a:t>tôi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tập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thể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dục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hàng</a:t>
            </a:r>
            <a:r>
              <a:rPr lang="en-US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ngày</a:t>
            </a:r>
            <a:r>
              <a:rPr lang="en-US" sz="3200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1483548"/>
            <a:ext cx="7391400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990000"/>
                </a:solidFill>
              </a:rPr>
              <a:t>Thêm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chủ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, </a:t>
            </a:r>
            <a:r>
              <a:rPr lang="en-US" sz="3200" b="1" dirty="0" err="1">
                <a:solidFill>
                  <a:srgbClr val="990000"/>
                </a:solidFill>
              </a:rPr>
              <a:t>vị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ngữ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vào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chỗ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trống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vi-VN" sz="3200" b="1" dirty="0">
                <a:solidFill>
                  <a:srgbClr val="990000"/>
                </a:solidFill>
              </a:rPr>
              <a:t>đ</a:t>
            </a:r>
            <a:r>
              <a:rPr lang="en-US" sz="3200" b="1" dirty="0">
                <a:solidFill>
                  <a:srgbClr val="990000"/>
                </a:solidFill>
              </a:rPr>
              <a:t>ể </a:t>
            </a:r>
            <a:r>
              <a:rPr lang="en-US" sz="3200" b="1" dirty="0" err="1">
                <a:solidFill>
                  <a:srgbClr val="990000"/>
                </a:solidFill>
              </a:rPr>
              <a:t>có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câu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hoàn</a:t>
            </a:r>
            <a:r>
              <a:rPr lang="en-US" sz="3200" b="1" dirty="0">
                <a:solidFill>
                  <a:srgbClr val="990000"/>
                </a:solidFill>
              </a:rPr>
              <a:t> </a:t>
            </a:r>
            <a:r>
              <a:rPr lang="en-US" sz="3200" b="1" dirty="0" err="1">
                <a:solidFill>
                  <a:srgbClr val="990000"/>
                </a:solidFill>
              </a:rPr>
              <a:t>chỉnh</a:t>
            </a:r>
            <a:r>
              <a:rPr lang="en-US" sz="3200" b="1" dirty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4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79120" y="2924384"/>
            <a:ext cx="78790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5340" y="3158074"/>
            <a:ext cx="789432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</a:rPr>
              <a:t>Vì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một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tương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lai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tốt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đẹp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hơn</a:t>
            </a:r>
            <a:r>
              <a:rPr lang="en-US" sz="2800" b="1" dirty="0">
                <a:solidFill>
                  <a:srgbClr val="6600CC"/>
                </a:solidFill>
              </a:rPr>
              <a:t>,………………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8120" y="4278602"/>
            <a:ext cx="8260080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" y="4512292"/>
            <a:ext cx="86868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chúng</a:t>
            </a:r>
            <a:r>
              <a:rPr lang="en-US" sz="2800" b="1" dirty="0">
                <a:solidFill>
                  <a:srgbClr val="FF0000"/>
                </a:solidFill>
              </a:rPr>
              <a:t> ta </a:t>
            </a:r>
            <a:r>
              <a:rPr lang="en-US" sz="2800" b="1" dirty="0" err="1">
                <a:solidFill>
                  <a:srgbClr val="FF0000"/>
                </a:solidFill>
              </a:rPr>
              <a:t>hãy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chăm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chỉ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ngay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từ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bây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giờ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66800" y="1483548"/>
            <a:ext cx="73914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Thêm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ngữ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mục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đích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chỗ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trống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solidFill>
                  <a:srgbClr val="FF0000"/>
                </a:solidFill>
              </a:rPr>
              <a:t>đ</a:t>
            </a:r>
            <a:r>
              <a:rPr lang="en-US" sz="3200" b="1" dirty="0">
                <a:solidFill>
                  <a:srgbClr val="FF0000"/>
                </a:solidFill>
              </a:rPr>
              <a:t>ể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câu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hoàn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chỉnh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Oval 2"/>
          <p:cNvSpPr/>
          <p:nvPr/>
        </p:nvSpPr>
        <p:spPr>
          <a:xfrm>
            <a:off x="228600" y="5486400"/>
            <a:ext cx="1280160" cy="114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5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81000" y="2819400"/>
            <a:ext cx="8260080" cy="990600"/>
          </a:xfrm>
          <a:prstGeom prst="wedgeRoundRectCallout">
            <a:avLst>
              <a:gd name="adj1" fmla="val 53418"/>
              <a:gd name="adj2" fmla="val 96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" y="3097553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Để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phòng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tránh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đuối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nước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4152900"/>
            <a:ext cx="8412480" cy="990600"/>
          </a:xfrm>
          <a:prstGeom prst="wedgeRoundRectCallout">
            <a:avLst>
              <a:gd name="adj1" fmla="val -53224"/>
              <a:gd name="adj2" fmla="val 36346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438659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CC"/>
                </a:solidFill>
              </a:rPr>
              <a:t>em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sẽ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học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các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kỹ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năng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và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tham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gia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khóa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tập</a:t>
            </a:r>
            <a:r>
              <a:rPr lang="en-US" sz="2800" b="1" dirty="0">
                <a:solidFill>
                  <a:srgbClr val="6600CC"/>
                </a:solidFill>
              </a:rPr>
              <a:t> </a:t>
            </a:r>
            <a:r>
              <a:rPr lang="en-US" sz="2800" b="1" dirty="0" err="1">
                <a:solidFill>
                  <a:srgbClr val="6600CC"/>
                </a:solidFill>
              </a:rPr>
              <a:t>bơi</a:t>
            </a:r>
            <a:r>
              <a:rPr lang="en-US" sz="2800" b="1" dirty="0">
                <a:solidFill>
                  <a:srgbClr val="6600CC"/>
                </a:solidFill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5300" y="3142015"/>
            <a:ext cx="5905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dirty="0"/>
              <a:t>……………………………………...,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8" grpId="0" animBg="1"/>
      <p:bldP spid="9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图片 4" descr="图片包含 事情&#10;&#10;已生成极高可信度的说明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0" r="16406"/>
          <a:stretch>
            <a:fillRect/>
          </a:stretch>
        </p:blipFill>
        <p:spPr>
          <a:xfrm>
            <a:off x="15" y="0"/>
            <a:ext cx="914398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6992757" cy="488410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PA_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48" y="-98089"/>
            <a:ext cx="3781052" cy="3781052"/>
          </a:xfrm>
          <a:prstGeom prst="rect">
            <a:avLst/>
          </a:prstGeom>
        </p:spPr>
      </p:pic>
      <p:sp>
        <p:nvSpPr>
          <p:cNvPr id="8" name="Title 1"/>
          <p:cNvSpPr txBox="1"/>
          <p:nvPr/>
        </p:nvSpPr>
        <p:spPr>
          <a:xfrm>
            <a:off x="1219200" y="4191000"/>
            <a:ext cx="5562600" cy="1672749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defRPr/>
            </a:pP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858000" cy="1981200"/>
          </a:xfrm>
          <a:prstGeom prst="rect">
            <a:avLst/>
          </a:prstGeom>
          <a:solidFill>
            <a:srgbClr val="00B050"/>
          </a:solidFill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7D055B"/>
                  </a:solidFill>
                  <a:rou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Họat động 1:</a:t>
            </a:r>
            <a:endParaRPr lang="en-US" sz="3600" b="1" kern="10" dirty="0">
              <a:ln w="9525">
                <a:solidFill>
                  <a:srgbClr val="7D055B"/>
                </a:solidFill>
                <a:rou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66800" y="3429000"/>
            <a:ext cx="7391400" cy="1006475"/>
          </a:xfrm>
          <a:prstGeom prst="rect">
            <a:avLst/>
          </a:prstGeom>
          <a:solidFill>
            <a:srgbClr val="6600CC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</a:rPr>
              <a:t>Mở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rộng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vốn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từ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On-screen Show (4:3)</PresentationFormat>
  <Paragraphs>147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VNI-Times</vt:lpstr>
      <vt:lpstr>Wingdings</vt:lpstr>
      <vt:lpstr>7_Default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Workgroup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128</cp:revision>
  <dcterms:created xsi:type="dcterms:W3CDTF">2001-01-01T02:12:00Z</dcterms:created>
  <dcterms:modified xsi:type="dcterms:W3CDTF">2023-05-13T16:31:25Z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68E85732E2BB4012917DE1FC43C4A848</vt:lpwstr>
  </property>
  <property fmtid="{D5CDD505-2E9C-101B-9397-08002B2CF9AE}" pid="3" name="KSOProductBuildVer">
    <vt:lpwstr>1033-11.2.0.11536</vt:lpwstr>
  </property>
</Properties>
</file>