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82" r:id="rId2"/>
    <p:sldId id="258" r:id="rId3"/>
    <p:sldId id="284" r:id="rId4"/>
    <p:sldId id="11520" r:id="rId5"/>
    <p:sldId id="11521" r:id="rId6"/>
    <p:sldId id="11522" r:id="rId7"/>
    <p:sldId id="11524" r:id="rId8"/>
    <p:sldId id="11523" r:id="rId9"/>
    <p:sldId id="11525" r:id="rId10"/>
    <p:sldId id="11526" r:id="rId11"/>
    <p:sldId id="11527" r:id="rId12"/>
    <p:sldId id="11529" r:id="rId13"/>
    <p:sldId id="11528" r:id="rId14"/>
    <p:sldId id="11530" r:id="rId15"/>
    <p:sldId id="11534" r:id="rId16"/>
    <p:sldId id="11531" r:id="rId17"/>
    <p:sldId id="11532" r:id="rId18"/>
    <p:sldId id="11533" r:id="rId19"/>
    <p:sldId id="11535" r:id="rId20"/>
    <p:sldId id="265" r:id="rId21"/>
    <p:sldId id="11536"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4A0D"/>
    <a:srgbClr val="89B193"/>
    <a:srgbClr val="3B7148"/>
    <a:srgbClr val="2467B8"/>
    <a:srgbClr val="FC2647"/>
    <a:srgbClr val="24577B"/>
    <a:srgbClr val="F8F7F3"/>
    <a:srgbClr val="6C9EE3"/>
    <a:srgbClr val="BD5F68"/>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5" autoAdjust="0"/>
    <p:restoredTop sz="94660"/>
  </p:normalViewPr>
  <p:slideViewPr>
    <p:cSldViewPr snapToGrid="0">
      <p:cViewPr>
        <p:scale>
          <a:sx n="66" d="100"/>
          <a:sy n="66" d="100"/>
        </p:scale>
        <p:origin x="726" y="4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C561B280-F6CD-4062-A302-EFF3B091CF69}" type="datetimeFigureOut">
              <a:rPr lang="zh-CN" altLang="en-US" smtClean="0"/>
              <a:pPr/>
              <a:t>2022/4/16</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474BC3A4-A1C5-4EB2-86F1-15BEF6236E96}" type="slidenum">
              <a:rPr lang="zh-CN" altLang="en-US" smtClean="0"/>
              <a:pPr/>
              <a:t>‹#›</a:t>
            </a:fld>
            <a:endParaRPr lang="zh-CN" altLang="en-US" dirty="0"/>
          </a:p>
        </p:txBody>
      </p:sp>
    </p:spTree>
    <p:extLst>
      <p:ext uri="{BB962C8B-B14F-4D97-AF65-F5344CB8AC3E}">
        <p14:creationId xmlns:p14="http://schemas.microsoft.com/office/powerpoint/2010/main" val="3957962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74BC3A4-A1C5-4EB2-86F1-15BEF6236E96}" type="slidenum">
              <a:rPr lang="zh-CN" altLang="en-US" smtClean="0"/>
              <a:t>1</a:t>
            </a:fld>
            <a:endParaRPr lang="zh-CN" altLang="en-US"/>
          </a:p>
        </p:txBody>
      </p:sp>
    </p:spTree>
    <p:extLst>
      <p:ext uri="{BB962C8B-B14F-4D97-AF65-F5344CB8AC3E}">
        <p14:creationId xmlns:p14="http://schemas.microsoft.com/office/powerpoint/2010/main" val="326470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6ED96D-8EC4-4264-88FC-E4DBE1EA4B44}" type="slidenum">
              <a:rPr lang="zh-CN" altLang="en-US" smtClean="0"/>
              <a:t>19</a:t>
            </a:fld>
            <a:endParaRPr lang="zh-CN" altLang="en-US"/>
          </a:p>
        </p:txBody>
      </p:sp>
    </p:spTree>
    <p:extLst>
      <p:ext uri="{BB962C8B-B14F-4D97-AF65-F5344CB8AC3E}">
        <p14:creationId xmlns:p14="http://schemas.microsoft.com/office/powerpoint/2010/main" val="3692281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123766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74BC3A4-A1C5-4EB2-86F1-15BEF6236E96}" type="slidenum">
              <a:rPr lang="zh-CN" altLang="en-US" smtClean="0"/>
              <a:t>21</a:t>
            </a:fld>
            <a:endParaRPr lang="zh-CN" altLang="en-US"/>
          </a:p>
        </p:txBody>
      </p:sp>
    </p:spTree>
    <p:extLst>
      <p:ext uri="{BB962C8B-B14F-4D97-AF65-F5344CB8AC3E}">
        <p14:creationId xmlns:p14="http://schemas.microsoft.com/office/powerpoint/2010/main" val="3219875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6ED96D-8EC4-4264-88FC-E4DBE1EA4B44}" type="slidenum">
              <a:rPr lang="zh-CN" altLang="en-US" smtClean="0"/>
              <a:t>2</a:t>
            </a:fld>
            <a:endParaRPr lang="zh-CN" altLang="en-US"/>
          </a:p>
        </p:txBody>
      </p:sp>
    </p:spTree>
    <p:extLst>
      <p:ext uri="{BB962C8B-B14F-4D97-AF65-F5344CB8AC3E}">
        <p14:creationId xmlns:p14="http://schemas.microsoft.com/office/powerpoint/2010/main" val="4205389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6ED96D-8EC4-4264-88FC-E4DBE1EA4B44}" type="slidenum">
              <a:rPr lang="zh-CN" altLang="en-US" smtClean="0"/>
              <a:t>6</a:t>
            </a:fld>
            <a:endParaRPr lang="zh-CN" altLang="en-US"/>
          </a:p>
        </p:txBody>
      </p:sp>
    </p:spTree>
    <p:extLst>
      <p:ext uri="{BB962C8B-B14F-4D97-AF65-F5344CB8AC3E}">
        <p14:creationId xmlns:p14="http://schemas.microsoft.com/office/powerpoint/2010/main" val="3105008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678924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807580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6ED96D-8EC4-4264-88FC-E4DBE1EA4B44}" type="slidenum">
              <a:rPr lang="zh-CN" altLang="en-US" smtClean="0"/>
              <a:t>18</a:t>
            </a:fld>
            <a:endParaRPr lang="zh-CN" altLang="en-US"/>
          </a:p>
        </p:txBody>
      </p:sp>
    </p:spTree>
    <p:extLst>
      <p:ext uri="{BB962C8B-B14F-4D97-AF65-F5344CB8AC3E}">
        <p14:creationId xmlns:p14="http://schemas.microsoft.com/office/powerpoint/2010/main" val="2241135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795547"/>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4790"/>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691984"/>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668592"/>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664933"/>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4533" y="-1392865"/>
            <a:ext cx="3347484" cy="3347484"/>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8036413" y="2957982"/>
            <a:ext cx="5996963" cy="5996963"/>
          </a:xfrm>
          <a:prstGeom prst="rect">
            <a:avLst/>
          </a:prstGeom>
        </p:spPr>
      </p:pic>
    </p:spTree>
    <p:extLst>
      <p:ext uri="{BB962C8B-B14F-4D97-AF65-F5344CB8AC3E}">
        <p14:creationId xmlns:p14="http://schemas.microsoft.com/office/powerpoint/2010/main" val="3218900828"/>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37F224-39FE-40F9-80D4-148FEF8DBB35}"/>
              </a:ext>
            </a:extLst>
          </p:cNvPr>
          <p:cNvSpPr/>
          <p:nvPr userDrawn="1"/>
        </p:nvSpPr>
        <p:spPr>
          <a:xfrm rot="5400000">
            <a:off x="-252633" y="252633"/>
            <a:ext cx="813043" cy="307777"/>
          </a:xfrm>
          <a:prstGeom prst="rect">
            <a:avLst/>
          </a:prstGeom>
          <a:noFill/>
        </p:spPr>
        <p:txBody>
          <a:bodyPr wrap="none" lIns="91440" tIns="45720" rIns="91440" bIns="45720">
            <a:spAutoFit/>
          </a:bodyPr>
          <a:lstStyle/>
          <a:p>
            <a:pPr algn="ctr"/>
            <a:r>
              <a:rPr lang="en-US" sz="1400" b="1" cap="none" spc="0">
                <a:ln w="0"/>
                <a:solidFill>
                  <a:schemeClr val="bg2"/>
                </a:solidFill>
                <a:effectLst>
                  <a:outerShdw blurRad="38100" dist="19050" dir="2700000" algn="tl" rotWithShape="0">
                    <a:schemeClr val="dk1">
                      <a:alpha val="40000"/>
                    </a:schemeClr>
                  </a:outerShdw>
                </a:effectLst>
                <a:latin typeface="UTM Essendine Caps" panose="02040603050506020204" pitchFamily="18" charset="0"/>
              </a:rPr>
              <a:t>KTUTS</a:t>
            </a:r>
          </a:p>
        </p:txBody>
      </p:sp>
      <p:sp>
        <p:nvSpPr>
          <p:cNvPr id="6" name="Rectangle 5">
            <a:extLst>
              <a:ext uri="{FF2B5EF4-FFF2-40B4-BE49-F238E27FC236}">
                <a16:creationId xmlns:a16="http://schemas.microsoft.com/office/drawing/2014/main" id="{67B922B6-C436-4E5C-B07B-E1A06FE9F2DE}"/>
              </a:ext>
            </a:extLst>
          </p:cNvPr>
          <p:cNvSpPr/>
          <p:nvPr userDrawn="1"/>
        </p:nvSpPr>
        <p:spPr>
          <a:xfrm rot="16200000">
            <a:off x="11631590" y="6103258"/>
            <a:ext cx="813043" cy="307777"/>
          </a:xfrm>
          <a:prstGeom prst="rect">
            <a:avLst/>
          </a:prstGeom>
          <a:noFill/>
        </p:spPr>
        <p:txBody>
          <a:bodyPr wrap="none" lIns="91440" tIns="45720" rIns="91440" bIns="45720">
            <a:spAutoFit/>
          </a:bodyPr>
          <a:lstStyle/>
          <a:p>
            <a:pPr algn="ctr"/>
            <a:r>
              <a:rPr lang="en-US" sz="1400" b="1" cap="none" spc="0">
                <a:ln w="0"/>
                <a:solidFill>
                  <a:schemeClr val="bg2"/>
                </a:solidFill>
                <a:effectLst>
                  <a:outerShdw blurRad="38100" dist="19050" dir="2700000" algn="tl" rotWithShape="0">
                    <a:schemeClr val="dk1">
                      <a:alpha val="40000"/>
                    </a:schemeClr>
                  </a:outerShdw>
                </a:effectLst>
                <a:latin typeface="UTM Essendine Caps" panose="02040603050506020204" pitchFamily="18" charset="0"/>
              </a:rPr>
              <a:t>KTUTS</a:t>
            </a:r>
          </a:p>
        </p:txBody>
      </p:sp>
    </p:spTree>
    <p:extLst>
      <p:ext uri="{BB962C8B-B14F-4D97-AF65-F5344CB8AC3E}">
        <p14:creationId xmlns:p14="http://schemas.microsoft.com/office/powerpoint/2010/main" val="2819808336"/>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teamKTUTS" TargetMode="Externa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8364200" y="19837400"/>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789271" y="-12575395"/>
            <a:ext cx="1881378" cy="1625303"/>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1"/>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163232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7.xml"/><Relationship Id="rId1" Type="http://schemas.openxmlformats.org/officeDocument/2006/relationships/tags" Target="../tags/tag9.xml"/><Relationship Id="rId5" Type="http://schemas.microsoft.com/office/2007/relationships/hdphoto" Target="../media/hdphoto3.wdp"/><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1.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tags" Target="../tags/tag13.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notesSlide" Target="../notesSlides/notesSlide4.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notesSlide" Target="../notesSlides/notesSlide5.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jp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E92A8C3-1C12-4824-A30E-9C662573A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000927" y="0"/>
            <a:ext cx="5275384" cy="6858000"/>
          </a:xfrm>
          <a:prstGeom prst="rect">
            <a:avLst/>
          </a:prstGeom>
        </p:spPr>
      </p:pic>
      <p:pic>
        <p:nvPicPr>
          <p:cNvPr id="20" name="图片 19">
            <a:extLst>
              <a:ext uri="{FF2B5EF4-FFF2-40B4-BE49-F238E27FC236}">
                <a16:creationId xmlns:a16="http://schemas.microsoft.com/office/drawing/2014/main" id="{463F32AB-365D-4F2F-8659-38CEC9127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91" y="-122794"/>
            <a:ext cx="5275384" cy="6858000"/>
          </a:xfrm>
          <a:prstGeom prst="rect">
            <a:avLst/>
          </a:prstGeom>
        </p:spPr>
      </p:pic>
      <p:grpSp>
        <p:nvGrpSpPr>
          <p:cNvPr id="4" name="组合 3">
            <a:extLst>
              <a:ext uri="{FF2B5EF4-FFF2-40B4-BE49-F238E27FC236}">
                <a16:creationId xmlns:a16="http://schemas.microsoft.com/office/drawing/2014/main" id="{6EA2BC16-BF1D-49B3-96FD-DF39C9FCD89A}"/>
              </a:ext>
            </a:extLst>
          </p:cNvPr>
          <p:cNvGrpSpPr/>
          <p:nvPr/>
        </p:nvGrpSpPr>
        <p:grpSpPr>
          <a:xfrm>
            <a:off x="1712238" y="-853269"/>
            <a:ext cx="9875520" cy="8937639"/>
            <a:chOff x="2235200" y="-152400"/>
            <a:chExt cx="8026698" cy="7264400"/>
          </a:xfrm>
        </p:grpSpPr>
        <p:pic>
          <p:nvPicPr>
            <p:cNvPr id="2" name="图片 1">
              <a:extLst>
                <a:ext uri="{FF2B5EF4-FFF2-40B4-BE49-F238E27FC236}">
                  <a16:creationId xmlns:a16="http://schemas.microsoft.com/office/drawing/2014/main" id="{1846617B-BE07-46EF-B16E-F12E14F0EF88}"/>
                </a:ext>
              </a:extLst>
            </p:cNvPr>
            <p:cNvPicPr>
              <a:picLocks noChangeAspect="1"/>
            </p:cNvPicPr>
            <p:nvPr/>
          </p:nvPicPr>
          <p:blipFill rotWithShape="1">
            <a:blip r:embed="rId4">
              <a:extLst>
                <a:ext uri="{28A0092B-C50C-407E-A947-70E740481C1C}">
                  <a14:useLocalDpi xmlns:a14="http://schemas.microsoft.com/office/drawing/2010/main" val="0"/>
                </a:ext>
              </a:extLst>
            </a:blip>
            <a:srcRect t="12691" b="8942"/>
            <a:stretch/>
          </p:blipFill>
          <p:spPr>
            <a:xfrm>
              <a:off x="2235200" y="-152400"/>
              <a:ext cx="8026698" cy="7264400"/>
            </a:xfrm>
            <a:prstGeom prst="rect">
              <a:avLst/>
            </a:prstGeom>
          </p:spPr>
        </p:pic>
        <p:sp>
          <p:nvSpPr>
            <p:cNvPr id="3" name="矩形 2">
              <a:extLst>
                <a:ext uri="{FF2B5EF4-FFF2-40B4-BE49-F238E27FC236}">
                  <a16:creationId xmlns:a16="http://schemas.microsoft.com/office/drawing/2014/main" id="{24894C49-695D-4626-9C69-54F54E69D548}"/>
                </a:ext>
              </a:extLst>
            </p:cNvPr>
            <p:cNvSpPr/>
            <p:nvPr/>
          </p:nvSpPr>
          <p:spPr>
            <a:xfrm>
              <a:off x="4663440" y="2763520"/>
              <a:ext cx="345440" cy="309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grpSp>
      <p:pic>
        <p:nvPicPr>
          <p:cNvPr id="16" name="图片 15" descr="图片包含 植物, 树叶&#10;&#10;自动生成的说明">
            <a:extLst>
              <a:ext uri="{FF2B5EF4-FFF2-40B4-BE49-F238E27FC236}">
                <a16:creationId xmlns:a16="http://schemas.microsoft.com/office/drawing/2014/main" id="{B0E3E41B-0BE6-465B-9624-B8792DAD733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56401" y="-226119"/>
            <a:ext cx="3929792" cy="7472798"/>
          </a:xfrm>
          <a:prstGeom prst="rect">
            <a:avLst/>
          </a:prstGeom>
        </p:spPr>
      </p:pic>
      <p:pic>
        <p:nvPicPr>
          <p:cNvPr id="19" name="图片 18" descr="图片包含 植物, 树叶&#10;&#10;自动生成的说明">
            <a:extLst>
              <a:ext uri="{FF2B5EF4-FFF2-40B4-BE49-F238E27FC236}">
                <a16:creationId xmlns:a16="http://schemas.microsoft.com/office/drawing/2014/main" id="{3ADB881D-9FF9-4C02-8124-BBFFF22B1FE7}"/>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953359" y="-307399"/>
            <a:ext cx="3752032" cy="7472798"/>
          </a:xfrm>
          <a:prstGeom prst="rect">
            <a:avLst/>
          </a:prstGeom>
        </p:spPr>
      </p:pic>
      <p:pic>
        <p:nvPicPr>
          <p:cNvPr id="22" name="图片 21" descr="图片包含 鲜花, 就坐, 小, 餐桌&#10;&#10;自动生成的说明">
            <a:extLst>
              <a:ext uri="{FF2B5EF4-FFF2-40B4-BE49-F238E27FC236}">
                <a16:creationId xmlns:a16="http://schemas.microsoft.com/office/drawing/2014/main" id="{DC40A961-93CF-42B7-B121-52179C820AD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07925" y="2835797"/>
            <a:ext cx="5181628" cy="5181628"/>
          </a:xfrm>
          <a:prstGeom prst="rect">
            <a:avLst/>
          </a:prstGeom>
        </p:spPr>
      </p:pic>
      <p:pic>
        <p:nvPicPr>
          <p:cNvPr id="23" name="图片 22" descr="图片包含 鲜花, 就坐, 小, 餐桌&#10;&#10;自动生成的说明">
            <a:extLst>
              <a:ext uri="{FF2B5EF4-FFF2-40B4-BE49-F238E27FC236}">
                <a16:creationId xmlns:a16="http://schemas.microsoft.com/office/drawing/2014/main" id="{61D9A2B3-9ABA-4C26-A998-030B6EE8734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05829" y="2844801"/>
            <a:ext cx="4222422" cy="5181628"/>
          </a:xfrm>
          <a:prstGeom prst="rect">
            <a:avLst/>
          </a:prstGeom>
        </p:spPr>
      </p:pic>
      <p:pic>
        <p:nvPicPr>
          <p:cNvPr id="18" name="图片 17">
            <a:extLst>
              <a:ext uri="{FF2B5EF4-FFF2-40B4-BE49-F238E27FC236}">
                <a16:creationId xmlns:a16="http://schemas.microsoft.com/office/drawing/2014/main" id="{EBB8008C-5D31-4242-8387-85FB5D1BF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303" y="1527804"/>
            <a:ext cx="5275384" cy="6858000"/>
          </a:xfrm>
          <a:prstGeom prst="rect">
            <a:avLst/>
          </a:prstGeom>
        </p:spPr>
      </p:pic>
      <p:grpSp>
        <p:nvGrpSpPr>
          <p:cNvPr id="14" name="Group 13">
            <a:extLst>
              <a:ext uri="{FF2B5EF4-FFF2-40B4-BE49-F238E27FC236}">
                <a16:creationId xmlns:a16="http://schemas.microsoft.com/office/drawing/2014/main" id="{5706A355-7AAB-4796-85E1-65B87DA8032B}"/>
              </a:ext>
            </a:extLst>
          </p:cNvPr>
          <p:cNvGrpSpPr/>
          <p:nvPr/>
        </p:nvGrpSpPr>
        <p:grpSpPr>
          <a:xfrm>
            <a:off x="4588006" y="178640"/>
            <a:ext cx="1106393" cy="2407599"/>
            <a:chOff x="4588006" y="178640"/>
            <a:chExt cx="1106393" cy="2407599"/>
          </a:xfrm>
        </p:grpSpPr>
        <p:sp>
          <p:nvSpPr>
            <p:cNvPr id="12" name="Rectangle 11">
              <a:extLst>
                <a:ext uri="{FF2B5EF4-FFF2-40B4-BE49-F238E27FC236}">
                  <a16:creationId xmlns:a16="http://schemas.microsoft.com/office/drawing/2014/main" id="{301F4A12-F285-4534-9B54-41C842A68EA2}"/>
                </a:ext>
              </a:extLst>
            </p:cNvPr>
            <p:cNvSpPr/>
            <p:nvPr/>
          </p:nvSpPr>
          <p:spPr>
            <a:xfrm>
              <a:off x="4588006" y="178640"/>
              <a:ext cx="1106393" cy="2407599"/>
            </a:xfrm>
            <a:prstGeom prst="rect">
              <a:avLst/>
            </a:prstGeom>
            <a:solidFill>
              <a:srgbClr val="B2C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7E59DED9-E123-43FE-BCD8-A15D9E31540F}"/>
                </a:ext>
              </a:extLst>
            </p:cNvPr>
            <p:cNvSpPr/>
            <p:nvPr/>
          </p:nvSpPr>
          <p:spPr>
            <a:xfrm>
              <a:off x="4588006" y="412943"/>
              <a:ext cx="1106393" cy="1938992"/>
            </a:xfrm>
            <a:prstGeom prst="rect">
              <a:avLst/>
            </a:prstGeom>
            <a:noFill/>
          </p:spPr>
          <p:txBody>
            <a:bodyPr wrap="none" lIns="91440" tIns="45720" rIns="91440" bIns="45720">
              <a:spAutoFit/>
            </a:bodyPr>
            <a:lstStyle/>
            <a:p>
              <a:pPr algn="ctr"/>
              <a: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t>Tập</a:t>
              </a:r>
              <a:b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br>
              <a: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t>làm</a:t>
              </a:r>
              <a:b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br>
              <a: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t>văn</a:t>
              </a:r>
              <a:endParaRPr lang="en-US" sz="4000" b="0" cap="none" spc="0">
                <a:ln w="0"/>
                <a:solidFill>
                  <a:srgbClr val="38505B"/>
                </a:solidFill>
                <a:effectLst>
                  <a:outerShdw blurRad="38100" dist="19050" dir="2700000" algn="tl" rotWithShape="0">
                    <a:schemeClr val="dk1">
                      <a:alpha val="40000"/>
                    </a:schemeClr>
                  </a:outerShdw>
                </a:effectLst>
                <a:latin typeface="UTM Cookies" panose="02040603050506020204" pitchFamily="18" charset="0"/>
              </a:endParaRPr>
            </a:p>
          </p:txBody>
        </p:sp>
      </p:grpSp>
      <p:sp>
        <p:nvSpPr>
          <p:cNvPr id="24" name="Rectangle 23">
            <a:extLst>
              <a:ext uri="{FF2B5EF4-FFF2-40B4-BE49-F238E27FC236}">
                <a16:creationId xmlns:a16="http://schemas.microsoft.com/office/drawing/2014/main" id="{96670011-B528-4D8D-BE9B-EC08A4DDE769}"/>
              </a:ext>
            </a:extLst>
          </p:cNvPr>
          <p:cNvSpPr/>
          <p:nvPr/>
        </p:nvSpPr>
        <p:spPr>
          <a:xfrm>
            <a:off x="4230078" y="2890665"/>
            <a:ext cx="4063933" cy="3785652"/>
          </a:xfrm>
          <a:prstGeom prst="rect">
            <a:avLst/>
          </a:prstGeom>
          <a:noFill/>
        </p:spPr>
        <p:txBody>
          <a:bodyPr wrap="none" lIns="91440" tIns="45720" rIns="91440" bIns="45720">
            <a:spAutoFit/>
          </a:bodyPr>
          <a:lstStyle/>
          <a:p>
            <a:pPr algn="ct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XÂY DỰNG </a:t>
            </a:r>
          </a:p>
          <a:p>
            <a:pPr algn="ct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ĐOẠN VĂN</a:t>
            </a:r>
            <a:b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b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MIÊU TẢ</a:t>
            </a:r>
          </a:p>
          <a:p>
            <a:pPr algn="ct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 CON VẬT</a:t>
            </a:r>
            <a:endParaRPr lang="en-US" sz="6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17" name="Picture 16">
            <a:extLst>
              <a:ext uri="{FF2B5EF4-FFF2-40B4-BE49-F238E27FC236}">
                <a16:creationId xmlns:a16="http://schemas.microsoft.com/office/drawing/2014/main" id="{FEFEBAB7-0B5E-44CE-9B5E-A9E737F86C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4474" y="25161"/>
            <a:ext cx="4005419" cy="3767655"/>
          </a:xfrm>
          <a:prstGeom prst="rect">
            <a:avLst/>
          </a:prstGeom>
        </p:spPr>
      </p:pic>
    </p:spTree>
    <p:extLst>
      <p:ext uri="{BB962C8B-B14F-4D97-AF65-F5344CB8AC3E}">
        <p14:creationId xmlns:p14="http://schemas.microsoft.com/office/powerpoint/2010/main" val="3582048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6" presetClass="entr" presetSubtype="21" fill="hold" nodeType="withEffect">
                                  <p:stCondLst>
                                    <p:cond delay="0"/>
                                  </p:stCondLst>
                                  <p:iterate type="wd">
                                    <p:tmPct val="10000"/>
                                  </p:iterate>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2" presetClass="entr" presetSubtype="0" fill="hold" grpId="0" nodeType="withEffect">
                                  <p:stCondLst>
                                    <p:cond delay="0"/>
                                  </p:stCondLst>
                                  <p:iterate type="wd">
                                    <p:tmPct val="10000"/>
                                  </p:iterate>
                                  <p:childTnLst>
                                    <p:set>
                                      <p:cBhvr>
                                        <p:cTn id="14" dur="1" fill="hold">
                                          <p:stCondLst>
                                            <p:cond delay="0"/>
                                          </p:stCondLst>
                                        </p:cTn>
                                        <p:tgtEl>
                                          <p:spTgt spid="24"/>
                                        </p:tgtEl>
                                        <p:attrNameLst>
                                          <p:attrName>style.visibility</p:attrName>
                                        </p:attrNameLst>
                                      </p:cBhvr>
                                      <p:to>
                                        <p:strVal val="visible"/>
                                      </p:to>
                                    </p:set>
                                    <p:animScale>
                                      <p:cBhvr>
                                        <p:cTn id="15" dur="5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500" decel="50000" fill="hold">
                                          <p:stCondLst>
                                            <p:cond delay="0"/>
                                          </p:stCondLst>
                                        </p:cTn>
                                        <p:tgtEl>
                                          <p:spTgt spid="24"/>
                                        </p:tgtEl>
                                        <p:attrNameLst>
                                          <p:attrName>ppt_x</p:attrName>
                                          <p:attrName>ppt_y</p:attrName>
                                        </p:attrNameLst>
                                      </p:cBhvr>
                                    </p:animMotion>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8">
            <a:extLst>
              <a:ext uri="{FF2B5EF4-FFF2-40B4-BE49-F238E27FC236}">
                <a16:creationId xmlns:a16="http://schemas.microsoft.com/office/drawing/2014/main" id="{0C2F7DBD-9704-4282-AC64-8B894264F86F}"/>
              </a:ext>
            </a:extLst>
          </p:cNvPr>
          <p:cNvPicPr>
            <a:picLocks noChangeAspect="1"/>
          </p:cNvPicPr>
          <p:nvPr/>
        </p:nvPicPr>
        <p:blipFill>
          <a:blip r:embed="rId2">
            <a:extLst>
              <a:ext uri="{28A0092B-C50C-407E-A947-70E740481C1C}">
                <a14:useLocalDpi xmlns:a14="http://schemas.microsoft.com/office/drawing/2010/main" val="0"/>
              </a:ext>
            </a:extLst>
          </a:blip>
          <a:srcRect t="20995" b="20995"/>
          <a:stretch>
            <a:fillRect/>
          </a:stretch>
        </p:blipFill>
        <p:spPr>
          <a:xfrm>
            <a:off x="0" y="0"/>
            <a:ext cx="12192000" cy="6858000"/>
          </a:xfrm>
          <a:prstGeom prst="rect">
            <a:avLst/>
          </a:prstGeom>
        </p:spPr>
      </p:pic>
      <p:pic>
        <p:nvPicPr>
          <p:cNvPr id="2" name="图片 34">
            <a:extLst>
              <a:ext uri="{FF2B5EF4-FFF2-40B4-BE49-F238E27FC236}">
                <a16:creationId xmlns:a16="http://schemas.microsoft.com/office/drawing/2014/main" id="{463C3494-BE64-402F-B739-C3057F078EE4}"/>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6" y="-36889"/>
            <a:ext cx="2683154" cy="2683154"/>
          </a:xfrm>
          <a:prstGeom prst="rect">
            <a:avLst/>
          </a:prstGeom>
        </p:spPr>
      </p:pic>
      <p:sp>
        <p:nvSpPr>
          <p:cNvPr id="3" name="Oval 6">
            <a:extLst>
              <a:ext uri="{FF2B5EF4-FFF2-40B4-BE49-F238E27FC236}">
                <a16:creationId xmlns:a16="http://schemas.microsoft.com/office/drawing/2014/main" id="{9AA8E205-FF64-430F-9AE6-1D454B7C5B21}"/>
              </a:ext>
            </a:extLst>
          </p:cNvPr>
          <p:cNvSpPr/>
          <p:nvPr/>
        </p:nvSpPr>
        <p:spPr>
          <a:xfrm>
            <a:off x="802216" y="359630"/>
            <a:ext cx="1847273" cy="1847273"/>
          </a:xfrm>
          <a:prstGeom prst="ellipse">
            <a:avLst/>
          </a:prstGeom>
          <a:solidFill>
            <a:srgbClr val="F0F0F0"/>
          </a:solidFill>
          <a:ln>
            <a:solidFill>
              <a:srgbClr val="BD5F68"/>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srgbClr val="BD5F68"/>
              </a:solidFill>
            </a:endParaRPr>
          </a:p>
        </p:txBody>
      </p:sp>
      <p:sp>
        <p:nvSpPr>
          <p:cNvPr id="4" name="Rectangle 3">
            <a:extLst>
              <a:ext uri="{FF2B5EF4-FFF2-40B4-BE49-F238E27FC236}">
                <a16:creationId xmlns:a16="http://schemas.microsoft.com/office/drawing/2014/main" id="{D3093D44-C8B1-44BC-B3E7-C76B01D6CC26}"/>
              </a:ext>
            </a:extLst>
          </p:cNvPr>
          <p:cNvSpPr/>
          <p:nvPr/>
        </p:nvSpPr>
        <p:spPr>
          <a:xfrm>
            <a:off x="985284" y="960100"/>
            <a:ext cx="1481135" cy="646331"/>
          </a:xfrm>
          <a:prstGeom prst="rect">
            <a:avLst/>
          </a:prstGeom>
          <a:noFill/>
        </p:spPr>
        <p:txBody>
          <a:bodyPr wrap="square" lIns="91440" tIns="45720" rIns="91440" bIns="45720">
            <a:spAutoFit/>
          </a:bodyPr>
          <a:lstStyle/>
          <a:p>
            <a:pPr algn="ctr"/>
            <a:r>
              <a:rPr lang="en-US" sz="3600" b="1">
                <a:ln w="0"/>
                <a:solidFill>
                  <a:srgbClr val="BD5F68"/>
                </a:solidFill>
                <a:latin typeface="UTM Avo" panose="02040603050506020204" pitchFamily="18" charset="0"/>
              </a:rPr>
              <a:t>Bài 2</a:t>
            </a:r>
            <a:endParaRPr lang="vi-VN" sz="3600" b="1">
              <a:ln w="0"/>
              <a:solidFill>
                <a:srgbClr val="BD5F68"/>
              </a:solidFill>
              <a:latin typeface="UTM Avo" panose="02040603050506020204" pitchFamily="18" charset="0"/>
            </a:endParaRPr>
          </a:p>
        </p:txBody>
      </p:sp>
      <p:sp>
        <p:nvSpPr>
          <p:cNvPr id="6" name="Rectangle: Single Corner Snipped 5">
            <a:extLst>
              <a:ext uri="{FF2B5EF4-FFF2-40B4-BE49-F238E27FC236}">
                <a16:creationId xmlns:a16="http://schemas.microsoft.com/office/drawing/2014/main" id="{9946CBBA-2787-4EC5-AF0B-AB298DB8F2FE}"/>
              </a:ext>
            </a:extLst>
          </p:cNvPr>
          <p:cNvSpPr>
            <a:spLocks noChangeAspect="1"/>
          </p:cNvSpPr>
          <p:nvPr/>
        </p:nvSpPr>
        <p:spPr>
          <a:xfrm>
            <a:off x="3048001" y="453838"/>
            <a:ext cx="9158237" cy="698755"/>
          </a:xfrm>
          <a:prstGeom prst="snip1Rect">
            <a:avLst/>
          </a:prstGeom>
          <a:noFill/>
          <a:ln w="38100">
            <a:noFill/>
          </a:ln>
        </p:spPr>
        <p:txBody>
          <a:bodyPr wrap="square" lIns="0" tIns="0" rIns="0" bIns="0" anchor="ctr" anchorCtr="1">
            <a:spAutoFit/>
          </a:bodyPr>
          <a:lstStyle/>
          <a:p>
            <a:pPr>
              <a:lnSpc>
                <a:spcPct val="150000"/>
              </a:lnSpc>
            </a:pPr>
            <a:r>
              <a:rPr lang="vi-VN" sz="3200" b="1">
                <a:ln w="0"/>
                <a:solidFill>
                  <a:srgbClr val="BD5F68"/>
                </a:solidFill>
                <a:latin typeface="UTM Avo" panose="02040603050506020204" pitchFamily="18" charset="0"/>
              </a:rPr>
              <a:t>Sắp xếp các câu </a:t>
            </a:r>
            <a:r>
              <a:rPr lang="en-US" sz="3200" b="1">
                <a:ln w="0"/>
                <a:solidFill>
                  <a:srgbClr val="BD5F68"/>
                </a:solidFill>
                <a:latin typeface="UTM Avo" panose="02040603050506020204" pitchFamily="18" charset="0"/>
              </a:rPr>
              <a:t>sau</a:t>
            </a:r>
            <a:r>
              <a:rPr lang="vi-VN" sz="3200" b="1">
                <a:ln w="0"/>
                <a:solidFill>
                  <a:srgbClr val="BD5F68"/>
                </a:solidFill>
                <a:latin typeface="UTM Avo" panose="02040603050506020204" pitchFamily="18" charset="0"/>
              </a:rPr>
              <a:t> thành một đoạn văn</a:t>
            </a:r>
            <a:r>
              <a:rPr lang="en-US" sz="3200" b="1">
                <a:ln w="0"/>
                <a:solidFill>
                  <a:srgbClr val="BD5F68"/>
                </a:solidFill>
                <a:latin typeface="UTM Avo" panose="02040603050506020204" pitchFamily="18" charset="0"/>
              </a:rPr>
              <a:t>:</a:t>
            </a:r>
            <a:endParaRPr lang="vi-VN" sz="3200" b="1">
              <a:ln w="0"/>
              <a:solidFill>
                <a:srgbClr val="BD5F68"/>
              </a:solidFill>
              <a:latin typeface="UTM Avo" panose="02040603050506020204" pitchFamily="18" charset="0"/>
            </a:endParaRPr>
          </a:p>
        </p:txBody>
      </p:sp>
      <p:sp>
        <p:nvSpPr>
          <p:cNvPr id="5" name="Rectangle 4">
            <a:extLst>
              <a:ext uri="{FF2B5EF4-FFF2-40B4-BE49-F238E27FC236}">
                <a16:creationId xmlns:a16="http://schemas.microsoft.com/office/drawing/2014/main" id="{0CD07B90-0D56-4F46-815E-4F3836E36751}"/>
              </a:ext>
            </a:extLst>
          </p:cNvPr>
          <p:cNvSpPr/>
          <p:nvPr/>
        </p:nvSpPr>
        <p:spPr>
          <a:xfrm>
            <a:off x="3067429" y="1606431"/>
            <a:ext cx="9064114" cy="4797731"/>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Single Corner Snipped 9">
            <a:extLst>
              <a:ext uri="{FF2B5EF4-FFF2-40B4-BE49-F238E27FC236}">
                <a16:creationId xmlns:a16="http://schemas.microsoft.com/office/drawing/2014/main" id="{2576960A-8211-4A56-9006-EB32D0415847}"/>
              </a:ext>
            </a:extLst>
          </p:cNvPr>
          <p:cNvSpPr>
            <a:spLocks noChangeAspect="1"/>
          </p:cNvSpPr>
          <p:nvPr/>
        </p:nvSpPr>
        <p:spPr>
          <a:xfrm>
            <a:off x="3242733" y="1283265"/>
            <a:ext cx="9158237" cy="4897683"/>
          </a:xfrm>
          <a:prstGeom prst="snip1Rect">
            <a:avLst/>
          </a:prstGeom>
          <a:noFill/>
          <a:ln w="38100">
            <a:noFill/>
          </a:ln>
        </p:spPr>
        <p:txBody>
          <a:bodyPr wrap="square" lIns="36000" tIns="36000" rIns="36000" bIns="36000" anchor="ctr" anchorCtr="0">
            <a:spAutoFit/>
          </a:bodyPr>
          <a:lstStyle/>
          <a:p>
            <a:pPr algn="just">
              <a:lnSpc>
                <a:spcPct val="150000"/>
              </a:lnSpc>
            </a:pPr>
            <a:r>
              <a:rPr lang="vi-VN" sz="2800">
                <a:ln w="0"/>
                <a:solidFill>
                  <a:srgbClr val="BD5F68"/>
                </a:solidFill>
                <a:latin typeface="UTM Avo" panose="02040603050506020204" pitchFamily="18" charset="0"/>
              </a:rPr>
              <a:t>a. Đôi mắt nâu trầm ngâm ngơ ngác nhìn xa, cái bụng mịn mượt, cổ yếm quàng chiếc tạp dề công nhân đầy hạt cườm lấp lánh biêng biếc.</a:t>
            </a:r>
          </a:p>
          <a:p>
            <a:pPr algn="just">
              <a:lnSpc>
                <a:spcPct val="150000"/>
              </a:lnSpc>
            </a:pPr>
            <a:r>
              <a:rPr lang="vi-VN" sz="2800">
                <a:ln w="0"/>
                <a:solidFill>
                  <a:srgbClr val="BD5F68"/>
                </a:solidFill>
                <a:latin typeface="UTM Avo" panose="02040603050506020204" pitchFamily="18" charset="0"/>
              </a:rPr>
              <a:t>b. Con chim gáy hiền lành, béo nục.</a:t>
            </a:r>
          </a:p>
          <a:p>
            <a:pPr algn="just">
              <a:lnSpc>
                <a:spcPct val="150000"/>
              </a:lnSpc>
            </a:pPr>
            <a:r>
              <a:rPr lang="vi-VN" sz="2800">
                <a:ln w="0"/>
                <a:solidFill>
                  <a:srgbClr val="BD5F68"/>
                </a:solidFill>
                <a:latin typeface="UTM Avo" panose="02040603050506020204" pitchFamily="18" charset="0"/>
              </a:rPr>
              <a:t>c. Chàng chim gáy nào giọng càng trong, càng dài thì quanh cổ càng được đeo nhiều vòng cườm đẹp.</a:t>
            </a:r>
          </a:p>
        </p:txBody>
      </p:sp>
      <p:pic>
        <p:nvPicPr>
          <p:cNvPr id="11" name="Picture 10">
            <a:extLst>
              <a:ext uri="{FF2B5EF4-FFF2-40B4-BE49-F238E27FC236}">
                <a16:creationId xmlns:a16="http://schemas.microsoft.com/office/drawing/2014/main" id="{AB091150-2246-4AEC-BF4F-70A27D79191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0457" y="2738478"/>
            <a:ext cx="2946515" cy="2946515"/>
          </a:xfrm>
          <a:prstGeom prst="teardrop">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66408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250" fill="hold"/>
                                        <p:tgtEl>
                                          <p:spTgt spid="4"/>
                                        </p:tgtEl>
                                        <p:attrNameLst>
                                          <p:attrName>ppt_w</p:attrName>
                                        </p:attrNameLst>
                                      </p:cBhvr>
                                      <p:tavLst>
                                        <p:tav tm="0">
                                          <p:val>
                                            <p:fltVal val="0"/>
                                          </p:val>
                                        </p:tav>
                                        <p:tav tm="100000">
                                          <p:val>
                                            <p:strVal val="#ppt_w"/>
                                          </p:val>
                                        </p:tav>
                                      </p:tavLst>
                                    </p:anim>
                                    <p:anim calcmode="lin" valueType="num">
                                      <p:cBhvr>
                                        <p:cTn id="12" dur="250" fill="hold"/>
                                        <p:tgtEl>
                                          <p:spTgt spid="4"/>
                                        </p:tgtEl>
                                        <p:attrNameLst>
                                          <p:attrName>ppt_h</p:attrName>
                                        </p:attrNameLst>
                                      </p:cBhvr>
                                      <p:tavLst>
                                        <p:tav tm="0">
                                          <p:val>
                                            <p:fltVal val="0"/>
                                          </p:val>
                                        </p:tav>
                                        <p:tav tm="100000">
                                          <p:val>
                                            <p:strVal val="#ppt_h"/>
                                          </p:val>
                                        </p:tav>
                                      </p:tavLst>
                                    </p:anim>
                                    <p:animEffect transition="in" filter="fade">
                                      <p:cBhvr>
                                        <p:cTn id="13" dur="250"/>
                                        <p:tgtEl>
                                          <p:spTgt spid="4"/>
                                        </p:tgtEl>
                                      </p:cBhvr>
                                    </p:animEffect>
                                  </p:childTnLst>
                                </p:cTn>
                              </p:par>
                              <p:par>
                                <p:cTn id="14" presetID="53" presetClass="entr" presetSubtype="16" fill="hold" grpId="0"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250" fill="hold"/>
                                        <p:tgtEl>
                                          <p:spTgt spid="6"/>
                                        </p:tgtEl>
                                        <p:attrNameLst>
                                          <p:attrName>ppt_w</p:attrName>
                                        </p:attrNameLst>
                                      </p:cBhvr>
                                      <p:tavLst>
                                        <p:tav tm="0">
                                          <p:val>
                                            <p:fltVal val="0"/>
                                          </p:val>
                                        </p:tav>
                                        <p:tav tm="100000">
                                          <p:val>
                                            <p:strVal val="#ppt_w"/>
                                          </p:val>
                                        </p:tav>
                                      </p:tavLst>
                                    </p:anim>
                                    <p:anim calcmode="lin" valueType="num">
                                      <p:cBhvr>
                                        <p:cTn id="17" dur="250" fill="hold"/>
                                        <p:tgtEl>
                                          <p:spTgt spid="6"/>
                                        </p:tgtEl>
                                        <p:attrNameLst>
                                          <p:attrName>ppt_h</p:attrName>
                                        </p:attrNameLst>
                                      </p:cBhvr>
                                      <p:tavLst>
                                        <p:tav tm="0">
                                          <p:val>
                                            <p:fltVal val="0"/>
                                          </p:val>
                                        </p:tav>
                                        <p:tav tm="100000">
                                          <p:val>
                                            <p:strVal val="#ppt_h"/>
                                          </p:val>
                                        </p:tav>
                                      </p:tavLst>
                                    </p:anim>
                                    <p:animEffect transition="in" filter="fade">
                                      <p:cBhvr>
                                        <p:cTn id="18" dur="250"/>
                                        <p:tgtEl>
                                          <p:spTgt spid="6"/>
                                        </p:tgtEl>
                                      </p:cBhvr>
                                    </p:animEffect>
                                  </p:childTnLst>
                                </p:cTn>
                              </p:par>
                              <p:par>
                                <p:cTn id="19" presetID="53" presetClass="entr" presetSubtype="16" fill="hold" grpId="0" nodeType="withEffect">
                                  <p:stCondLst>
                                    <p:cond delay="0"/>
                                  </p:stCondLst>
                                  <p:iterate type="wd">
                                    <p:tmPct val="10000"/>
                                  </p:iterate>
                                  <p:childTnLst>
                                    <p:set>
                                      <p:cBhvr>
                                        <p:cTn id="20" dur="1" fill="hold">
                                          <p:stCondLst>
                                            <p:cond delay="0"/>
                                          </p:stCondLst>
                                        </p:cTn>
                                        <p:tgtEl>
                                          <p:spTgt spid="10"/>
                                        </p:tgtEl>
                                        <p:attrNameLst>
                                          <p:attrName>style.visibility</p:attrName>
                                        </p:attrNameLst>
                                      </p:cBhvr>
                                      <p:to>
                                        <p:strVal val="visible"/>
                                      </p:to>
                                    </p:set>
                                    <p:anim calcmode="lin" valueType="num">
                                      <p:cBhvr>
                                        <p:cTn id="21" dur="250" fill="hold"/>
                                        <p:tgtEl>
                                          <p:spTgt spid="10"/>
                                        </p:tgtEl>
                                        <p:attrNameLst>
                                          <p:attrName>ppt_w</p:attrName>
                                        </p:attrNameLst>
                                      </p:cBhvr>
                                      <p:tavLst>
                                        <p:tav tm="0">
                                          <p:val>
                                            <p:fltVal val="0"/>
                                          </p:val>
                                        </p:tav>
                                        <p:tav tm="100000">
                                          <p:val>
                                            <p:strVal val="#ppt_w"/>
                                          </p:val>
                                        </p:tav>
                                      </p:tavLst>
                                    </p:anim>
                                    <p:anim calcmode="lin" valueType="num">
                                      <p:cBhvr>
                                        <p:cTn id="22" dur="250" fill="hold"/>
                                        <p:tgtEl>
                                          <p:spTgt spid="10"/>
                                        </p:tgtEl>
                                        <p:attrNameLst>
                                          <p:attrName>ppt_h</p:attrName>
                                        </p:attrNameLst>
                                      </p:cBhvr>
                                      <p:tavLst>
                                        <p:tav tm="0">
                                          <p:val>
                                            <p:fltVal val="0"/>
                                          </p:val>
                                        </p:tav>
                                        <p:tav tm="100000">
                                          <p:val>
                                            <p:strVal val="#ppt_h"/>
                                          </p:val>
                                        </p:tav>
                                      </p:tavLst>
                                    </p:anim>
                                    <p:animEffect transition="in" filter="fade">
                                      <p:cBhvr>
                                        <p:cTn id="23"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t="-39000" b="-39000"/>
          </a:stretch>
        </a:blipFill>
        <a:effectLst/>
      </p:bgPr>
    </p:bg>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463C3494-BE64-402F-B739-C3057F078EE4}"/>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6" y="-36889"/>
            <a:ext cx="2683154" cy="2683154"/>
          </a:xfrm>
          <a:prstGeom prst="rect">
            <a:avLst/>
          </a:prstGeom>
        </p:spPr>
      </p:pic>
      <p:sp>
        <p:nvSpPr>
          <p:cNvPr id="3" name="Oval 6">
            <a:extLst>
              <a:ext uri="{FF2B5EF4-FFF2-40B4-BE49-F238E27FC236}">
                <a16:creationId xmlns:a16="http://schemas.microsoft.com/office/drawing/2014/main" id="{9AA8E205-FF64-430F-9AE6-1D454B7C5B21}"/>
              </a:ext>
            </a:extLst>
          </p:cNvPr>
          <p:cNvSpPr/>
          <p:nvPr/>
        </p:nvSpPr>
        <p:spPr>
          <a:xfrm>
            <a:off x="802216" y="359630"/>
            <a:ext cx="1847273" cy="1847273"/>
          </a:xfrm>
          <a:prstGeom prst="ellipse">
            <a:avLst/>
          </a:prstGeom>
          <a:solidFill>
            <a:srgbClr val="F0F0F0"/>
          </a:solidFill>
          <a:ln>
            <a:solidFill>
              <a:srgbClr val="BD5F68"/>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srgbClr val="BD5F68"/>
              </a:solidFill>
            </a:endParaRPr>
          </a:p>
        </p:txBody>
      </p:sp>
      <p:sp>
        <p:nvSpPr>
          <p:cNvPr id="4" name="Rectangle 3">
            <a:extLst>
              <a:ext uri="{FF2B5EF4-FFF2-40B4-BE49-F238E27FC236}">
                <a16:creationId xmlns:a16="http://schemas.microsoft.com/office/drawing/2014/main" id="{D3093D44-C8B1-44BC-B3E7-C76B01D6CC26}"/>
              </a:ext>
            </a:extLst>
          </p:cNvPr>
          <p:cNvSpPr/>
          <p:nvPr/>
        </p:nvSpPr>
        <p:spPr>
          <a:xfrm>
            <a:off x="985284" y="960100"/>
            <a:ext cx="1481135" cy="646331"/>
          </a:xfrm>
          <a:prstGeom prst="rect">
            <a:avLst/>
          </a:prstGeom>
          <a:noFill/>
        </p:spPr>
        <p:txBody>
          <a:bodyPr wrap="square" lIns="91440" tIns="45720" rIns="91440" bIns="45720">
            <a:spAutoFit/>
          </a:bodyPr>
          <a:lstStyle/>
          <a:p>
            <a:pPr algn="ctr"/>
            <a:r>
              <a:rPr lang="en-US" sz="3600" b="1">
                <a:ln w="0"/>
                <a:solidFill>
                  <a:srgbClr val="BD5F68"/>
                </a:solidFill>
                <a:latin typeface="UTM Avo" panose="02040603050506020204" pitchFamily="18" charset="0"/>
              </a:rPr>
              <a:t>Bài 2</a:t>
            </a:r>
            <a:endParaRPr lang="vi-VN" sz="3600" b="1">
              <a:ln w="0"/>
              <a:solidFill>
                <a:srgbClr val="BD5F68"/>
              </a:solidFill>
              <a:latin typeface="UTM Avo" panose="02040603050506020204" pitchFamily="18" charset="0"/>
            </a:endParaRPr>
          </a:p>
        </p:txBody>
      </p:sp>
      <p:sp>
        <p:nvSpPr>
          <p:cNvPr id="6" name="Rectangle: Single Corner Snipped 5">
            <a:extLst>
              <a:ext uri="{FF2B5EF4-FFF2-40B4-BE49-F238E27FC236}">
                <a16:creationId xmlns:a16="http://schemas.microsoft.com/office/drawing/2014/main" id="{9946CBBA-2787-4EC5-AF0B-AB298DB8F2FE}"/>
              </a:ext>
            </a:extLst>
          </p:cNvPr>
          <p:cNvSpPr>
            <a:spLocks noChangeAspect="1"/>
          </p:cNvSpPr>
          <p:nvPr/>
        </p:nvSpPr>
        <p:spPr>
          <a:xfrm>
            <a:off x="3033763" y="714258"/>
            <a:ext cx="9158237" cy="698755"/>
          </a:xfrm>
          <a:prstGeom prst="snip1Rect">
            <a:avLst/>
          </a:prstGeom>
          <a:noFill/>
          <a:ln w="38100">
            <a:noFill/>
          </a:ln>
        </p:spPr>
        <p:txBody>
          <a:bodyPr wrap="square" lIns="0" tIns="0" rIns="0" bIns="0" anchor="ctr" anchorCtr="1">
            <a:spAutoFit/>
          </a:bodyPr>
          <a:lstStyle/>
          <a:p>
            <a:pPr>
              <a:lnSpc>
                <a:spcPct val="150000"/>
              </a:lnSpc>
            </a:pPr>
            <a:r>
              <a:rPr lang="vi-VN" sz="3200" b="1">
                <a:ln w="0"/>
                <a:solidFill>
                  <a:srgbClr val="BD5F68"/>
                </a:solidFill>
                <a:latin typeface="UTM Avo" panose="02040603050506020204" pitchFamily="18" charset="0"/>
              </a:rPr>
              <a:t>Sắp xếp các câu </a:t>
            </a:r>
            <a:r>
              <a:rPr lang="en-US" sz="3200" b="1">
                <a:ln w="0"/>
                <a:solidFill>
                  <a:srgbClr val="BD5F68"/>
                </a:solidFill>
                <a:latin typeface="UTM Avo" panose="02040603050506020204" pitchFamily="18" charset="0"/>
              </a:rPr>
              <a:t>sau</a:t>
            </a:r>
            <a:r>
              <a:rPr lang="vi-VN" sz="3200" b="1">
                <a:ln w="0"/>
                <a:solidFill>
                  <a:srgbClr val="BD5F68"/>
                </a:solidFill>
                <a:latin typeface="UTM Avo" panose="02040603050506020204" pitchFamily="18" charset="0"/>
              </a:rPr>
              <a:t> thành một đoạn văn</a:t>
            </a:r>
            <a:r>
              <a:rPr lang="en-US" sz="3200" b="1">
                <a:ln w="0"/>
                <a:solidFill>
                  <a:srgbClr val="BD5F68"/>
                </a:solidFill>
                <a:latin typeface="UTM Avo" panose="02040603050506020204" pitchFamily="18" charset="0"/>
              </a:rPr>
              <a:t>:</a:t>
            </a:r>
            <a:endParaRPr lang="vi-VN" sz="3200" b="1">
              <a:ln w="0"/>
              <a:solidFill>
                <a:srgbClr val="BD5F68"/>
              </a:solidFill>
              <a:latin typeface="UTM Avo" panose="02040603050506020204" pitchFamily="18" charset="0"/>
            </a:endParaRPr>
          </a:p>
        </p:txBody>
      </p:sp>
      <p:sp>
        <p:nvSpPr>
          <p:cNvPr id="5" name="Rectangle 4">
            <a:extLst>
              <a:ext uri="{FF2B5EF4-FFF2-40B4-BE49-F238E27FC236}">
                <a16:creationId xmlns:a16="http://schemas.microsoft.com/office/drawing/2014/main" id="{0CD07B90-0D56-4F46-815E-4F3836E36751}"/>
              </a:ext>
            </a:extLst>
          </p:cNvPr>
          <p:cNvSpPr/>
          <p:nvPr/>
        </p:nvSpPr>
        <p:spPr>
          <a:xfrm>
            <a:off x="151377" y="2545231"/>
            <a:ext cx="5811274" cy="4211734"/>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0" name="Rectangle 9">
            <a:extLst>
              <a:ext uri="{FF2B5EF4-FFF2-40B4-BE49-F238E27FC236}">
                <a16:creationId xmlns:a16="http://schemas.microsoft.com/office/drawing/2014/main" id="{2576960A-8211-4A56-9006-EB32D0415847}"/>
              </a:ext>
            </a:extLst>
          </p:cNvPr>
          <p:cNvSpPr>
            <a:spLocks noChangeAspect="1"/>
          </p:cNvSpPr>
          <p:nvPr/>
        </p:nvSpPr>
        <p:spPr>
          <a:xfrm>
            <a:off x="284727" y="2800756"/>
            <a:ext cx="5544575" cy="3700684"/>
          </a:xfrm>
          <a:prstGeom prst="rect">
            <a:avLst/>
          </a:prstGeom>
          <a:noFill/>
          <a:ln w="38100">
            <a:noFill/>
          </a:ln>
        </p:spPr>
        <p:txBody>
          <a:bodyPr wrap="square" lIns="36000" tIns="36000" rIns="36000" bIns="36000" anchor="ctr" anchorCtr="0">
            <a:spAutoFit/>
          </a:bodyPr>
          <a:lstStyle/>
          <a:p>
            <a:pPr algn="just">
              <a:lnSpc>
                <a:spcPct val="150000"/>
              </a:lnSpc>
            </a:pPr>
            <a:r>
              <a:rPr lang="vi-VN" sz="2000">
                <a:ln w="0"/>
                <a:solidFill>
                  <a:srgbClr val="002060"/>
                </a:solidFill>
                <a:latin typeface="UTM Avo" panose="02040603050506020204" pitchFamily="18" charset="0"/>
              </a:rPr>
              <a:t>a. Đôi mắt nâu trầm ngâm ngơ ngác nhìn xa, cái bụng mịn mượt, cổ yếm quàng chiếc tạp dề công nhân đầy hạt cườm lấp lánh biêng biếc.</a:t>
            </a:r>
          </a:p>
          <a:p>
            <a:pPr algn="just">
              <a:lnSpc>
                <a:spcPct val="150000"/>
              </a:lnSpc>
            </a:pPr>
            <a:r>
              <a:rPr lang="vi-VN" sz="2000">
                <a:ln w="0"/>
                <a:solidFill>
                  <a:schemeClr val="accent6">
                    <a:lumMod val="50000"/>
                  </a:schemeClr>
                </a:solidFill>
                <a:latin typeface="UTM Avo" panose="02040603050506020204" pitchFamily="18" charset="0"/>
              </a:rPr>
              <a:t>b. Con chim gáy hiền lành, béo nục.</a:t>
            </a:r>
          </a:p>
          <a:p>
            <a:pPr algn="just">
              <a:lnSpc>
                <a:spcPct val="150000"/>
              </a:lnSpc>
            </a:pPr>
            <a:r>
              <a:rPr lang="vi-VN" sz="2000">
                <a:ln w="0"/>
                <a:solidFill>
                  <a:srgbClr val="C00000"/>
                </a:solidFill>
                <a:latin typeface="UTM Avo" panose="02040603050506020204" pitchFamily="18" charset="0"/>
              </a:rPr>
              <a:t>c. Chàng chim gáy nào giọng càng trong, càng dài thì quanh cổ càng được đeo nhiều vòng cườm đẹp.</a:t>
            </a:r>
          </a:p>
        </p:txBody>
      </p:sp>
      <p:pic>
        <p:nvPicPr>
          <p:cNvPr id="11" name="Picture 10">
            <a:extLst>
              <a:ext uri="{FF2B5EF4-FFF2-40B4-BE49-F238E27FC236}">
                <a16:creationId xmlns:a16="http://schemas.microsoft.com/office/drawing/2014/main" id="{AB091150-2246-4AEC-BF4F-70A27D79191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635243" y="2967078"/>
            <a:ext cx="2946515" cy="2946515"/>
          </a:xfrm>
          <a:prstGeom prst="teardrop">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id="{8ECBE3E6-3864-4B04-8F8B-BB22811D7F15}"/>
              </a:ext>
            </a:extLst>
          </p:cNvPr>
          <p:cNvSpPr/>
          <p:nvPr/>
        </p:nvSpPr>
        <p:spPr>
          <a:xfrm>
            <a:off x="6218289" y="2589993"/>
            <a:ext cx="5811274" cy="4211734"/>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7" name="Right Brace 6">
            <a:extLst>
              <a:ext uri="{FF2B5EF4-FFF2-40B4-BE49-F238E27FC236}">
                <a16:creationId xmlns:a16="http://schemas.microsoft.com/office/drawing/2014/main" id="{A91C6BC7-E5F9-4A5C-8EFE-BB84831C0653}"/>
              </a:ext>
            </a:extLst>
          </p:cNvPr>
          <p:cNvSpPr/>
          <p:nvPr/>
        </p:nvSpPr>
        <p:spPr>
          <a:xfrm>
            <a:off x="5829302" y="2967078"/>
            <a:ext cx="388987" cy="1619436"/>
          </a:xfrm>
          <a:prstGeom prst="rightBrace">
            <a:avLst>
              <a:gd name="adj1" fmla="val 35774"/>
              <a:gd name="adj2" fmla="val 46415"/>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684EDC59-3A2E-4E4F-8DAA-BC80648EB3A4}"/>
              </a:ext>
            </a:extLst>
          </p:cNvPr>
          <p:cNvSpPr>
            <a:spLocks noChangeAspect="1"/>
          </p:cNvSpPr>
          <p:nvPr/>
        </p:nvSpPr>
        <p:spPr>
          <a:xfrm>
            <a:off x="6978188" y="3311448"/>
            <a:ext cx="4656856" cy="930695"/>
          </a:xfrm>
          <a:prstGeom prst="rect">
            <a:avLst/>
          </a:prstGeom>
          <a:noFill/>
          <a:ln w="38100">
            <a:noFill/>
          </a:ln>
        </p:spPr>
        <p:txBody>
          <a:bodyPr wrap="square" lIns="36000" tIns="36000" rIns="36000" bIns="36000" anchor="ctr" anchorCtr="0">
            <a:spAutoFit/>
          </a:bodyPr>
          <a:lstStyle/>
          <a:p>
            <a:pPr algn="just">
              <a:lnSpc>
                <a:spcPct val="150000"/>
              </a:lnSpc>
            </a:pPr>
            <a:r>
              <a:rPr lang="en-US" sz="2000">
                <a:ln w="0"/>
                <a:solidFill>
                  <a:srgbClr val="002060"/>
                </a:solidFill>
                <a:latin typeface="UTM Avo" panose="02040603050506020204" pitchFamily="18" charset="0"/>
              </a:rPr>
              <a:t>Miêu tả đôi mắt, bụng, cổ của con chim gáy.</a:t>
            </a:r>
            <a:endParaRPr lang="vi-VN" sz="2000">
              <a:ln w="0"/>
              <a:solidFill>
                <a:srgbClr val="C00000"/>
              </a:solidFill>
              <a:latin typeface="UTM Avo" panose="02040603050506020204" pitchFamily="18" charset="0"/>
            </a:endParaRPr>
          </a:p>
        </p:txBody>
      </p:sp>
      <p:sp>
        <p:nvSpPr>
          <p:cNvPr id="16" name="Rectangle 15">
            <a:extLst>
              <a:ext uri="{FF2B5EF4-FFF2-40B4-BE49-F238E27FC236}">
                <a16:creationId xmlns:a16="http://schemas.microsoft.com/office/drawing/2014/main" id="{58E2896F-7A01-4954-863A-0A08CAE4E3F3}"/>
              </a:ext>
            </a:extLst>
          </p:cNvPr>
          <p:cNvSpPr>
            <a:spLocks noChangeAspect="1"/>
          </p:cNvSpPr>
          <p:nvPr/>
        </p:nvSpPr>
        <p:spPr>
          <a:xfrm>
            <a:off x="6917044" y="4729082"/>
            <a:ext cx="4717999" cy="469030"/>
          </a:xfrm>
          <a:prstGeom prst="rect">
            <a:avLst/>
          </a:prstGeom>
          <a:noFill/>
          <a:ln w="38100">
            <a:noFill/>
          </a:ln>
        </p:spPr>
        <p:txBody>
          <a:bodyPr wrap="square" lIns="36000" tIns="36000" rIns="36000" bIns="36000" anchor="ctr" anchorCtr="0">
            <a:spAutoFit/>
          </a:bodyPr>
          <a:lstStyle/>
          <a:p>
            <a:pPr algn="just">
              <a:lnSpc>
                <a:spcPct val="150000"/>
              </a:lnSpc>
            </a:pPr>
            <a:r>
              <a:rPr lang="en-US" sz="2000">
                <a:ln w="0"/>
                <a:solidFill>
                  <a:schemeClr val="accent6">
                    <a:lumMod val="50000"/>
                  </a:schemeClr>
                </a:solidFill>
                <a:latin typeface="UTM Avo" panose="02040603050506020204" pitchFamily="18" charset="0"/>
              </a:rPr>
              <a:t>Nhận xét bao quát về con chim gáy.</a:t>
            </a:r>
            <a:endParaRPr lang="vi-VN" sz="2000">
              <a:ln w="0"/>
              <a:solidFill>
                <a:schemeClr val="accent6">
                  <a:lumMod val="50000"/>
                </a:schemeClr>
              </a:solidFill>
              <a:latin typeface="UTM Avo" panose="02040603050506020204" pitchFamily="18" charset="0"/>
            </a:endParaRPr>
          </a:p>
        </p:txBody>
      </p:sp>
      <p:sp>
        <p:nvSpPr>
          <p:cNvPr id="17" name="Arrow: Right 16">
            <a:extLst>
              <a:ext uri="{FF2B5EF4-FFF2-40B4-BE49-F238E27FC236}">
                <a16:creationId xmlns:a16="http://schemas.microsoft.com/office/drawing/2014/main" id="{F11862D1-8F66-4227-A516-8DBDB7E36E1B}"/>
              </a:ext>
            </a:extLst>
          </p:cNvPr>
          <p:cNvSpPr/>
          <p:nvPr/>
        </p:nvSpPr>
        <p:spPr>
          <a:xfrm>
            <a:off x="4885402" y="4769092"/>
            <a:ext cx="1254588" cy="434026"/>
          </a:xfrm>
          <a:prstGeom prst="rightArrow">
            <a:avLst/>
          </a:prstGeom>
          <a:solidFill>
            <a:schemeClr val="accent6">
              <a:lumMod val="50000"/>
            </a:schemeClr>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a:extLst>
              <a:ext uri="{FF2B5EF4-FFF2-40B4-BE49-F238E27FC236}">
                <a16:creationId xmlns:a16="http://schemas.microsoft.com/office/drawing/2014/main" id="{FE8E2DE9-6B91-4D6A-8B39-7B4957BF2713}"/>
              </a:ext>
            </a:extLst>
          </p:cNvPr>
          <p:cNvSpPr/>
          <p:nvPr/>
        </p:nvSpPr>
        <p:spPr>
          <a:xfrm>
            <a:off x="5832068" y="5198112"/>
            <a:ext cx="388987" cy="1397532"/>
          </a:xfrm>
          <a:prstGeom prst="rightBrace">
            <a:avLst>
              <a:gd name="adj1" fmla="val 35774"/>
              <a:gd name="adj2" fmla="val 46415"/>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8C87D0AC-D890-46DF-8CE2-32BACE095495}"/>
              </a:ext>
            </a:extLst>
          </p:cNvPr>
          <p:cNvSpPr>
            <a:spLocks noChangeAspect="1"/>
          </p:cNvSpPr>
          <p:nvPr/>
        </p:nvSpPr>
        <p:spPr>
          <a:xfrm>
            <a:off x="6978188" y="5371599"/>
            <a:ext cx="4656854" cy="930695"/>
          </a:xfrm>
          <a:prstGeom prst="rect">
            <a:avLst/>
          </a:prstGeom>
          <a:noFill/>
          <a:ln w="38100">
            <a:noFill/>
          </a:ln>
        </p:spPr>
        <p:txBody>
          <a:bodyPr wrap="square" lIns="36000" tIns="36000" rIns="36000" bIns="36000" anchor="ctr" anchorCtr="0">
            <a:spAutoFit/>
          </a:bodyPr>
          <a:lstStyle/>
          <a:p>
            <a:pPr algn="just">
              <a:lnSpc>
                <a:spcPct val="150000"/>
              </a:lnSpc>
            </a:pPr>
            <a:r>
              <a:rPr lang="en-US" sz="2000">
                <a:ln w="0"/>
                <a:solidFill>
                  <a:srgbClr val="C00000"/>
                </a:solidFill>
                <a:latin typeface="UTM Avo" panose="02040603050506020204" pitchFamily="18" charset="0"/>
              </a:rPr>
              <a:t>Đặc điểm: giọng chim gáy càng trong càng nhiều vòng cườm.</a:t>
            </a:r>
            <a:endParaRPr lang="vi-VN" sz="2000">
              <a:ln w="0"/>
              <a:solidFill>
                <a:srgbClr val="C00000"/>
              </a:solidFill>
              <a:latin typeface="UTM Avo" panose="02040603050506020204" pitchFamily="18" charset="0"/>
            </a:endParaRPr>
          </a:p>
        </p:txBody>
      </p:sp>
      <p:sp>
        <p:nvSpPr>
          <p:cNvPr id="8" name="Oval 7">
            <a:extLst>
              <a:ext uri="{FF2B5EF4-FFF2-40B4-BE49-F238E27FC236}">
                <a16:creationId xmlns:a16="http://schemas.microsoft.com/office/drawing/2014/main" id="{2F6D1DBE-95F5-434D-A69A-E7D4BBEA14F3}"/>
              </a:ext>
            </a:extLst>
          </p:cNvPr>
          <p:cNvSpPr/>
          <p:nvPr/>
        </p:nvSpPr>
        <p:spPr>
          <a:xfrm>
            <a:off x="6173145" y="4729082"/>
            <a:ext cx="698755" cy="698755"/>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UTM Avo" panose="02040603050506020204" pitchFamily="18" charset="0"/>
              </a:rPr>
              <a:t>1</a:t>
            </a:r>
          </a:p>
        </p:txBody>
      </p:sp>
      <p:sp>
        <p:nvSpPr>
          <p:cNvPr id="23" name="Oval 22">
            <a:extLst>
              <a:ext uri="{FF2B5EF4-FFF2-40B4-BE49-F238E27FC236}">
                <a16:creationId xmlns:a16="http://schemas.microsoft.com/office/drawing/2014/main" id="{BEE951AE-2058-4BDC-8B90-93A4576A128E}"/>
              </a:ext>
            </a:extLst>
          </p:cNvPr>
          <p:cNvSpPr/>
          <p:nvPr/>
        </p:nvSpPr>
        <p:spPr>
          <a:xfrm>
            <a:off x="6139990" y="3892765"/>
            <a:ext cx="698755" cy="69875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UTM Avo" panose="02040603050506020204" pitchFamily="18" charset="0"/>
              </a:rPr>
              <a:t>2</a:t>
            </a:r>
          </a:p>
        </p:txBody>
      </p:sp>
      <p:sp>
        <p:nvSpPr>
          <p:cNvPr id="24" name="Oval 23">
            <a:extLst>
              <a:ext uri="{FF2B5EF4-FFF2-40B4-BE49-F238E27FC236}">
                <a16:creationId xmlns:a16="http://schemas.microsoft.com/office/drawing/2014/main" id="{D83D64F9-4471-4E0E-BF40-080BA2009B12}"/>
              </a:ext>
            </a:extLst>
          </p:cNvPr>
          <p:cNvSpPr/>
          <p:nvPr/>
        </p:nvSpPr>
        <p:spPr>
          <a:xfrm>
            <a:off x="6151614" y="5949556"/>
            <a:ext cx="698755" cy="69875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UTM Avo" panose="02040603050506020204" pitchFamily="18" charset="0"/>
              </a:rPr>
              <a:t>3</a:t>
            </a:r>
          </a:p>
        </p:txBody>
      </p:sp>
    </p:spTree>
    <p:extLst>
      <p:ext uri="{BB962C8B-B14F-4D97-AF65-F5344CB8AC3E}">
        <p14:creationId xmlns:p14="http://schemas.microsoft.com/office/powerpoint/2010/main" val="737040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25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outHorizontal)">
                                      <p:cBhvr>
                                        <p:cTn id="17" dur="25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25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outHorizontal)">
                                      <p:cBhvr>
                                        <p:cTn id="27" dur="25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25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anim calcmode="lin" valueType="num">
                                      <p:cBhvr>
                                        <p:cTn id="38" dur="250" fill="hold"/>
                                        <p:tgtEl>
                                          <p:spTgt spid="8"/>
                                        </p:tgtEl>
                                        <p:attrNameLst>
                                          <p:attrName>ppt_x</p:attrName>
                                        </p:attrNameLst>
                                      </p:cBhvr>
                                      <p:tavLst>
                                        <p:tav tm="0">
                                          <p:val>
                                            <p:strVal val="#ppt_x"/>
                                          </p:val>
                                        </p:tav>
                                        <p:tav tm="100000">
                                          <p:val>
                                            <p:strVal val="#ppt_x"/>
                                          </p:val>
                                        </p:tav>
                                      </p:tavLst>
                                    </p:anim>
                                    <p:anim calcmode="lin" valueType="num">
                                      <p:cBhvr>
                                        <p:cTn id="39"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250"/>
                                        <p:tgtEl>
                                          <p:spTgt spid="23"/>
                                        </p:tgtEl>
                                      </p:cBhvr>
                                    </p:animEffect>
                                    <p:anim calcmode="lin" valueType="num">
                                      <p:cBhvr>
                                        <p:cTn id="45" dur="250" fill="hold"/>
                                        <p:tgtEl>
                                          <p:spTgt spid="23"/>
                                        </p:tgtEl>
                                        <p:attrNameLst>
                                          <p:attrName>ppt_x</p:attrName>
                                        </p:attrNameLst>
                                      </p:cBhvr>
                                      <p:tavLst>
                                        <p:tav tm="0">
                                          <p:val>
                                            <p:strVal val="#ppt_x"/>
                                          </p:val>
                                        </p:tav>
                                        <p:tav tm="100000">
                                          <p:val>
                                            <p:strVal val="#ppt_x"/>
                                          </p:val>
                                        </p:tav>
                                      </p:tavLst>
                                    </p:anim>
                                    <p:anim calcmode="lin" valueType="num">
                                      <p:cBhvr>
                                        <p:cTn id="46" dur="25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250"/>
                                        <p:tgtEl>
                                          <p:spTgt spid="24"/>
                                        </p:tgtEl>
                                      </p:cBhvr>
                                    </p:animEffect>
                                    <p:anim calcmode="lin" valueType="num">
                                      <p:cBhvr>
                                        <p:cTn id="52" dur="250" fill="hold"/>
                                        <p:tgtEl>
                                          <p:spTgt spid="24"/>
                                        </p:tgtEl>
                                        <p:attrNameLst>
                                          <p:attrName>ppt_x</p:attrName>
                                        </p:attrNameLst>
                                      </p:cBhvr>
                                      <p:tavLst>
                                        <p:tav tm="0">
                                          <p:val>
                                            <p:strVal val="#ppt_x"/>
                                          </p:val>
                                        </p:tav>
                                        <p:tav tm="100000">
                                          <p:val>
                                            <p:strVal val="#ppt_x"/>
                                          </p:val>
                                        </p:tav>
                                      </p:tavLst>
                                    </p:anim>
                                    <p:anim calcmode="lin" valueType="num">
                                      <p:cBhvr>
                                        <p:cTn id="53" dur="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P spid="16" grpId="0"/>
      <p:bldP spid="17" grpId="0" animBg="1"/>
      <p:bldP spid="18" grpId="0" animBg="1"/>
      <p:bldP spid="19" grpId="0"/>
      <p:bldP spid="8"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8">
            <a:extLst>
              <a:ext uri="{FF2B5EF4-FFF2-40B4-BE49-F238E27FC236}">
                <a16:creationId xmlns:a16="http://schemas.microsoft.com/office/drawing/2014/main" id="{0C2F7DBD-9704-4282-AC64-8B894264F86F}"/>
              </a:ext>
            </a:extLst>
          </p:cNvPr>
          <p:cNvPicPr>
            <a:picLocks noChangeAspect="1"/>
          </p:cNvPicPr>
          <p:nvPr/>
        </p:nvPicPr>
        <p:blipFill>
          <a:blip r:embed="rId2">
            <a:extLst>
              <a:ext uri="{28A0092B-C50C-407E-A947-70E740481C1C}">
                <a14:useLocalDpi xmlns:a14="http://schemas.microsoft.com/office/drawing/2010/main" val="0"/>
              </a:ext>
            </a:extLst>
          </a:blip>
          <a:srcRect t="20995" b="20995"/>
          <a:stretch>
            <a:fillRect/>
          </a:stretch>
        </p:blipFill>
        <p:spPr>
          <a:xfrm>
            <a:off x="0" y="0"/>
            <a:ext cx="12192000" cy="6858000"/>
          </a:xfrm>
          <a:prstGeom prst="rect">
            <a:avLst/>
          </a:prstGeom>
        </p:spPr>
      </p:pic>
      <p:pic>
        <p:nvPicPr>
          <p:cNvPr id="2" name="图片 34">
            <a:extLst>
              <a:ext uri="{FF2B5EF4-FFF2-40B4-BE49-F238E27FC236}">
                <a16:creationId xmlns:a16="http://schemas.microsoft.com/office/drawing/2014/main" id="{463C3494-BE64-402F-B739-C3057F078EE4}"/>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6" y="-36889"/>
            <a:ext cx="2683154" cy="2683154"/>
          </a:xfrm>
          <a:prstGeom prst="rect">
            <a:avLst/>
          </a:prstGeom>
        </p:spPr>
      </p:pic>
      <p:sp>
        <p:nvSpPr>
          <p:cNvPr id="3" name="Oval 6">
            <a:extLst>
              <a:ext uri="{FF2B5EF4-FFF2-40B4-BE49-F238E27FC236}">
                <a16:creationId xmlns:a16="http://schemas.microsoft.com/office/drawing/2014/main" id="{9AA8E205-FF64-430F-9AE6-1D454B7C5B21}"/>
              </a:ext>
            </a:extLst>
          </p:cNvPr>
          <p:cNvSpPr/>
          <p:nvPr/>
        </p:nvSpPr>
        <p:spPr>
          <a:xfrm>
            <a:off x="802216" y="359630"/>
            <a:ext cx="1847273" cy="1847273"/>
          </a:xfrm>
          <a:prstGeom prst="ellipse">
            <a:avLst/>
          </a:prstGeom>
          <a:solidFill>
            <a:srgbClr val="F0F0F0"/>
          </a:solidFill>
          <a:ln>
            <a:solidFill>
              <a:srgbClr val="BD5F68"/>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srgbClr val="BD5F68"/>
              </a:solidFill>
            </a:endParaRPr>
          </a:p>
        </p:txBody>
      </p:sp>
      <p:sp>
        <p:nvSpPr>
          <p:cNvPr id="4" name="Rectangle 3">
            <a:extLst>
              <a:ext uri="{FF2B5EF4-FFF2-40B4-BE49-F238E27FC236}">
                <a16:creationId xmlns:a16="http://schemas.microsoft.com/office/drawing/2014/main" id="{D3093D44-C8B1-44BC-B3E7-C76B01D6CC26}"/>
              </a:ext>
            </a:extLst>
          </p:cNvPr>
          <p:cNvSpPr/>
          <p:nvPr/>
        </p:nvSpPr>
        <p:spPr>
          <a:xfrm>
            <a:off x="985284" y="960100"/>
            <a:ext cx="1481135" cy="646331"/>
          </a:xfrm>
          <a:prstGeom prst="rect">
            <a:avLst/>
          </a:prstGeom>
          <a:noFill/>
        </p:spPr>
        <p:txBody>
          <a:bodyPr wrap="square" lIns="91440" tIns="45720" rIns="91440" bIns="45720">
            <a:spAutoFit/>
          </a:bodyPr>
          <a:lstStyle/>
          <a:p>
            <a:pPr algn="ctr"/>
            <a:r>
              <a:rPr lang="en-US" sz="3600" b="1">
                <a:ln w="0"/>
                <a:solidFill>
                  <a:srgbClr val="BD5F68"/>
                </a:solidFill>
                <a:latin typeface="UTM Avo" panose="02040603050506020204" pitchFamily="18" charset="0"/>
              </a:rPr>
              <a:t>Bài 2</a:t>
            </a:r>
            <a:endParaRPr lang="vi-VN" sz="3600" b="1">
              <a:ln w="0"/>
              <a:solidFill>
                <a:srgbClr val="BD5F68"/>
              </a:solidFill>
              <a:latin typeface="UTM Avo" panose="02040603050506020204" pitchFamily="18" charset="0"/>
            </a:endParaRPr>
          </a:p>
        </p:txBody>
      </p:sp>
      <p:sp>
        <p:nvSpPr>
          <p:cNvPr id="6" name="Rectangle: Single Corner Snipped 5">
            <a:extLst>
              <a:ext uri="{FF2B5EF4-FFF2-40B4-BE49-F238E27FC236}">
                <a16:creationId xmlns:a16="http://schemas.microsoft.com/office/drawing/2014/main" id="{9946CBBA-2787-4EC5-AF0B-AB298DB8F2FE}"/>
              </a:ext>
            </a:extLst>
          </p:cNvPr>
          <p:cNvSpPr>
            <a:spLocks noChangeAspect="1"/>
          </p:cNvSpPr>
          <p:nvPr/>
        </p:nvSpPr>
        <p:spPr>
          <a:xfrm>
            <a:off x="3048001" y="453838"/>
            <a:ext cx="9158237" cy="698755"/>
          </a:xfrm>
          <a:prstGeom prst="snip1Rect">
            <a:avLst/>
          </a:prstGeom>
          <a:noFill/>
          <a:ln w="38100">
            <a:noFill/>
          </a:ln>
        </p:spPr>
        <p:txBody>
          <a:bodyPr wrap="square" lIns="0" tIns="0" rIns="0" bIns="0" anchor="ctr" anchorCtr="1">
            <a:spAutoFit/>
          </a:bodyPr>
          <a:lstStyle/>
          <a:p>
            <a:pPr>
              <a:lnSpc>
                <a:spcPct val="150000"/>
              </a:lnSpc>
            </a:pPr>
            <a:r>
              <a:rPr lang="vi-VN" sz="3200" b="1">
                <a:ln w="0"/>
                <a:solidFill>
                  <a:srgbClr val="BD5F68"/>
                </a:solidFill>
                <a:latin typeface="UTM Avo" panose="02040603050506020204" pitchFamily="18" charset="0"/>
              </a:rPr>
              <a:t>Sắp xếp các câu </a:t>
            </a:r>
            <a:r>
              <a:rPr lang="en-US" sz="3200" b="1">
                <a:ln w="0"/>
                <a:solidFill>
                  <a:srgbClr val="BD5F68"/>
                </a:solidFill>
                <a:latin typeface="UTM Avo" panose="02040603050506020204" pitchFamily="18" charset="0"/>
              </a:rPr>
              <a:t>sau</a:t>
            </a:r>
            <a:r>
              <a:rPr lang="vi-VN" sz="3200" b="1">
                <a:ln w="0"/>
                <a:solidFill>
                  <a:srgbClr val="BD5F68"/>
                </a:solidFill>
                <a:latin typeface="UTM Avo" panose="02040603050506020204" pitchFamily="18" charset="0"/>
              </a:rPr>
              <a:t> thành một đoạn văn</a:t>
            </a:r>
            <a:r>
              <a:rPr lang="en-US" sz="3200" b="1">
                <a:ln w="0"/>
                <a:solidFill>
                  <a:srgbClr val="BD5F68"/>
                </a:solidFill>
                <a:latin typeface="UTM Avo" panose="02040603050506020204" pitchFamily="18" charset="0"/>
              </a:rPr>
              <a:t>:</a:t>
            </a:r>
            <a:endParaRPr lang="vi-VN" sz="3200" b="1">
              <a:ln w="0"/>
              <a:solidFill>
                <a:srgbClr val="BD5F68"/>
              </a:solidFill>
              <a:latin typeface="UTM Avo" panose="02040603050506020204" pitchFamily="18" charset="0"/>
            </a:endParaRPr>
          </a:p>
        </p:txBody>
      </p:sp>
      <p:sp>
        <p:nvSpPr>
          <p:cNvPr id="5" name="Rectangle 4">
            <a:extLst>
              <a:ext uri="{FF2B5EF4-FFF2-40B4-BE49-F238E27FC236}">
                <a16:creationId xmlns:a16="http://schemas.microsoft.com/office/drawing/2014/main" id="{0CD07B90-0D56-4F46-815E-4F3836E36751}"/>
              </a:ext>
            </a:extLst>
          </p:cNvPr>
          <p:cNvSpPr/>
          <p:nvPr/>
        </p:nvSpPr>
        <p:spPr>
          <a:xfrm>
            <a:off x="3067429" y="1606431"/>
            <a:ext cx="8740295" cy="4797731"/>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Single Corner Snipped 9">
            <a:extLst>
              <a:ext uri="{FF2B5EF4-FFF2-40B4-BE49-F238E27FC236}">
                <a16:creationId xmlns:a16="http://schemas.microsoft.com/office/drawing/2014/main" id="{2576960A-8211-4A56-9006-EB32D0415847}"/>
              </a:ext>
            </a:extLst>
          </p:cNvPr>
          <p:cNvSpPr>
            <a:spLocks noChangeAspect="1"/>
          </p:cNvSpPr>
          <p:nvPr/>
        </p:nvSpPr>
        <p:spPr>
          <a:xfrm>
            <a:off x="3242733" y="1283265"/>
            <a:ext cx="9158237" cy="4897683"/>
          </a:xfrm>
          <a:prstGeom prst="snip1Rect">
            <a:avLst/>
          </a:prstGeom>
          <a:noFill/>
          <a:ln w="38100">
            <a:noFill/>
          </a:ln>
        </p:spPr>
        <p:txBody>
          <a:bodyPr wrap="square" lIns="36000" tIns="36000" rIns="36000" bIns="36000" anchor="ctr" anchorCtr="0">
            <a:spAutoFit/>
          </a:bodyPr>
          <a:lstStyle/>
          <a:p>
            <a:pPr algn="just">
              <a:lnSpc>
                <a:spcPct val="150000"/>
              </a:lnSpc>
            </a:pPr>
            <a:r>
              <a:rPr lang="vi-VN" sz="2800">
                <a:ln w="0"/>
                <a:solidFill>
                  <a:srgbClr val="BD5F68"/>
                </a:solidFill>
                <a:latin typeface="UTM Avo" panose="02040603050506020204" pitchFamily="18" charset="0"/>
              </a:rPr>
              <a:t>a. Đôi mắt nâu trầm ngâm ngơ ngác nhìn xa, cái bụng mịn mượt, cổ yếm quàng chiếc tạp dề công nhân đầy hạt cườm lấp lánh biêng biếc.</a:t>
            </a:r>
          </a:p>
          <a:p>
            <a:pPr algn="just">
              <a:lnSpc>
                <a:spcPct val="150000"/>
              </a:lnSpc>
            </a:pPr>
            <a:r>
              <a:rPr lang="vi-VN" sz="2800">
                <a:ln w="0"/>
                <a:solidFill>
                  <a:srgbClr val="BD5F68"/>
                </a:solidFill>
                <a:latin typeface="UTM Avo" panose="02040603050506020204" pitchFamily="18" charset="0"/>
              </a:rPr>
              <a:t>b. Con chim gáy hiền lành, béo nục.</a:t>
            </a:r>
          </a:p>
          <a:p>
            <a:pPr algn="just">
              <a:lnSpc>
                <a:spcPct val="150000"/>
              </a:lnSpc>
            </a:pPr>
            <a:r>
              <a:rPr lang="vi-VN" sz="2800">
                <a:ln w="0"/>
                <a:solidFill>
                  <a:srgbClr val="BD5F68"/>
                </a:solidFill>
                <a:latin typeface="UTM Avo" panose="02040603050506020204" pitchFamily="18" charset="0"/>
              </a:rPr>
              <a:t>c. Chàng chim gáy nào giọng càng trong, càng dài thì quanh cổ càng được đeo nhiều vòng cườm đẹp.</a:t>
            </a:r>
          </a:p>
        </p:txBody>
      </p:sp>
      <p:pic>
        <p:nvPicPr>
          <p:cNvPr id="11" name="Picture 10">
            <a:extLst>
              <a:ext uri="{FF2B5EF4-FFF2-40B4-BE49-F238E27FC236}">
                <a16:creationId xmlns:a16="http://schemas.microsoft.com/office/drawing/2014/main" id="{AB091150-2246-4AEC-BF4F-70A27D79191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0457" y="2738478"/>
            <a:ext cx="2946515" cy="2946515"/>
          </a:xfrm>
          <a:prstGeom prst="teardrop">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41303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8">
            <a:extLst>
              <a:ext uri="{FF2B5EF4-FFF2-40B4-BE49-F238E27FC236}">
                <a16:creationId xmlns:a16="http://schemas.microsoft.com/office/drawing/2014/main" id="{0C2F7DBD-9704-4282-AC64-8B894264F86F}"/>
              </a:ext>
            </a:extLst>
          </p:cNvPr>
          <p:cNvPicPr>
            <a:picLocks noChangeAspect="1"/>
          </p:cNvPicPr>
          <p:nvPr/>
        </p:nvPicPr>
        <p:blipFill>
          <a:blip r:embed="rId2">
            <a:extLst>
              <a:ext uri="{28A0092B-C50C-407E-A947-70E740481C1C}">
                <a14:useLocalDpi xmlns:a14="http://schemas.microsoft.com/office/drawing/2010/main" val="0"/>
              </a:ext>
            </a:extLst>
          </a:blip>
          <a:srcRect t="20995" b="20995"/>
          <a:stretch>
            <a:fillRect/>
          </a:stretch>
        </p:blipFill>
        <p:spPr>
          <a:xfrm>
            <a:off x="0" y="0"/>
            <a:ext cx="12192000" cy="6858000"/>
          </a:xfrm>
          <a:prstGeom prst="rect">
            <a:avLst/>
          </a:prstGeom>
        </p:spPr>
      </p:pic>
      <p:pic>
        <p:nvPicPr>
          <p:cNvPr id="2" name="图片 34">
            <a:extLst>
              <a:ext uri="{FF2B5EF4-FFF2-40B4-BE49-F238E27FC236}">
                <a16:creationId xmlns:a16="http://schemas.microsoft.com/office/drawing/2014/main" id="{463C3494-BE64-402F-B739-C3057F078EE4}"/>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6" y="-36889"/>
            <a:ext cx="2683154" cy="2683154"/>
          </a:xfrm>
          <a:prstGeom prst="rect">
            <a:avLst/>
          </a:prstGeom>
        </p:spPr>
      </p:pic>
      <p:sp>
        <p:nvSpPr>
          <p:cNvPr id="3" name="Oval 6">
            <a:extLst>
              <a:ext uri="{FF2B5EF4-FFF2-40B4-BE49-F238E27FC236}">
                <a16:creationId xmlns:a16="http://schemas.microsoft.com/office/drawing/2014/main" id="{9AA8E205-FF64-430F-9AE6-1D454B7C5B21}"/>
              </a:ext>
            </a:extLst>
          </p:cNvPr>
          <p:cNvSpPr/>
          <p:nvPr/>
        </p:nvSpPr>
        <p:spPr>
          <a:xfrm>
            <a:off x="802216" y="359630"/>
            <a:ext cx="1847273" cy="1847273"/>
          </a:xfrm>
          <a:prstGeom prst="ellipse">
            <a:avLst/>
          </a:prstGeom>
          <a:solidFill>
            <a:srgbClr val="F0F0F0"/>
          </a:solidFill>
          <a:ln>
            <a:solidFill>
              <a:srgbClr val="BD5F68"/>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D5F68"/>
              </a:solidFill>
              <a:effectLst/>
              <a:uLnTx/>
              <a:uFillTx/>
              <a:latin typeface="印品黑体" panose="00000500000000000000" pitchFamily="2" charset="-122"/>
              <a:ea typeface="+mn-ea"/>
              <a:cs typeface="+mn-cs"/>
            </a:endParaRPr>
          </a:p>
        </p:txBody>
      </p:sp>
      <p:sp>
        <p:nvSpPr>
          <p:cNvPr id="4" name="Rectangle 3">
            <a:extLst>
              <a:ext uri="{FF2B5EF4-FFF2-40B4-BE49-F238E27FC236}">
                <a16:creationId xmlns:a16="http://schemas.microsoft.com/office/drawing/2014/main" id="{D3093D44-C8B1-44BC-B3E7-C76B01D6CC26}"/>
              </a:ext>
            </a:extLst>
          </p:cNvPr>
          <p:cNvSpPr/>
          <p:nvPr/>
        </p:nvSpPr>
        <p:spPr>
          <a:xfrm>
            <a:off x="985284" y="960100"/>
            <a:ext cx="1481135" cy="646331"/>
          </a:xfrm>
          <a:prstGeom prst="rect">
            <a:avLst/>
          </a:prstGeom>
          <a:noFill/>
        </p:spPr>
        <p:txBody>
          <a:bodyPr wrap="square" lIns="91440" tIns="45720" rIns="91440" bIns="45720">
            <a:spAutoFit/>
          </a:bodyPr>
          <a:lstStyle/>
          <a:p>
            <a:pPr algn="ctr"/>
            <a:r>
              <a:rPr lang="en-US" sz="3600" b="1">
                <a:ln w="0"/>
                <a:solidFill>
                  <a:srgbClr val="BD5F68"/>
                </a:solidFill>
                <a:latin typeface="UTM Avo" panose="02040603050506020204" pitchFamily="18" charset="0"/>
              </a:rPr>
              <a:t>Bài 2</a:t>
            </a:r>
            <a:endParaRPr lang="vi-VN" sz="3600" b="1">
              <a:ln w="0"/>
              <a:solidFill>
                <a:srgbClr val="BD5F68"/>
              </a:solidFill>
              <a:latin typeface="UTM Avo" panose="02040603050506020204" pitchFamily="18" charset="0"/>
            </a:endParaRPr>
          </a:p>
        </p:txBody>
      </p:sp>
      <p:sp>
        <p:nvSpPr>
          <p:cNvPr id="6" name="Rectangle: Single Corner Snipped 5">
            <a:extLst>
              <a:ext uri="{FF2B5EF4-FFF2-40B4-BE49-F238E27FC236}">
                <a16:creationId xmlns:a16="http://schemas.microsoft.com/office/drawing/2014/main" id="{9946CBBA-2787-4EC5-AF0B-AB298DB8F2FE}"/>
              </a:ext>
            </a:extLst>
          </p:cNvPr>
          <p:cNvSpPr>
            <a:spLocks noChangeAspect="1"/>
          </p:cNvSpPr>
          <p:nvPr/>
        </p:nvSpPr>
        <p:spPr>
          <a:xfrm>
            <a:off x="3048001" y="453838"/>
            <a:ext cx="9158237" cy="698755"/>
          </a:xfrm>
          <a:prstGeom prst="snip1Rect">
            <a:avLst/>
          </a:prstGeom>
          <a:noFill/>
          <a:ln w="38100">
            <a:noFill/>
          </a:ln>
        </p:spPr>
        <p:txBody>
          <a:bodyPr wrap="square" lIns="0" tIns="0" rIns="0" bIns="0" anchor="ctr" anchorCtr="1">
            <a:spAutoFit/>
          </a:bodyPr>
          <a:lstStyle/>
          <a:p>
            <a:pPr>
              <a:lnSpc>
                <a:spcPct val="150000"/>
              </a:lnSpc>
            </a:pPr>
            <a:r>
              <a:rPr lang="vi-VN" sz="3200" b="1">
                <a:ln w="0"/>
                <a:solidFill>
                  <a:srgbClr val="BD5F68"/>
                </a:solidFill>
                <a:latin typeface="UTM Avo" panose="02040603050506020204" pitchFamily="18" charset="0"/>
              </a:rPr>
              <a:t>Sắp xếp các câu </a:t>
            </a:r>
            <a:r>
              <a:rPr lang="en-US" sz="3200" b="1">
                <a:ln w="0"/>
                <a:solidFill>
                  <a:srgbClr val="BD5F68"/>
                </a:solidFill>
                <a:latin typeface="UTM Avo" panose="02040603050506020204" pitchFamily="18" charset="0"/>
              </a:rPr>
              <a:t>sau</a:t>
            </a:r>
            <a:r>
              <a:rPr lang="vi-VN" sz="3200" b="1">
                <a:ln w="0"/>
                <a:solidFill>
                  <a:srgbClr val="BD5F68"/>
                </a:solidFill>
                <a:latin typeface="UTM Avo" panose="02040603050506020204" pitchFamily="18" charset="0"/>
              </a:rPr>
              <a:t> thành một đoạn văn</a:t>
            </a:r>
            <a:r>
              <a:rPr lang="en-US" sz="3200" b="1">
                <a:ln w="0"/>
                <a:solidFill>
                  <a:srgbClr val="BD5F68"/>
                </a:solidFill>
                <a:latin typeface="UTM Avo" panose="02040603050506020204" pitchFamily="18" charset="0"/>
              </a:rPr>
              <a:t>:</a:t>
            </a:r>
            <a:endParaRPr lang="vi-VN" sz="3200" b="1">
              <a:ln w="0"/>
              <a:solidFill>
                <a:srgbClr val="BD5F68"/>
              </a:solidFill>
              <a:latin typeface="UTM Avo" panose="02040603050506020204" pitchFamily="18" charset="0"/>
            </a:endParaRPr>
          </a:p>
        </p:txBody>
      </p:sp>
      <p:sp>
        <p:nvSpPr>
          <p:cNvPr id="5" name="Rectangle 4">
            <a:extLst>
              <a:ext uri="{FF2B5EF4-FFF2-40B4-BE49-F238E27FC236}">
                <a16:creationId xmlns:a16="http://schemas.microsoft.com/office/drawing/2014/main" id="{0CD07B90-0D56-4F46-815E-4F3836E36751}"/>
              </a:ext>
            </a:extLst>
          </p:cNvPr>
          <p:cNvSpPr/>
          <p:nvPr/>
        </p:nvSpPr>
        <p:spPr>
          <a:xfrm>
            <a:off x="3067429" y="1606431"/>
            <a:ext cx="8740295" cy="4797731"/>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Single Corner Snipped 9">
            <a:extLst>
              <a:ext uri="{FF2B5EF4-FFF2-40B4-BE49-F238E27FC236}">
                <a16:creationId xmlns:a16="http://schemas.microsoft.com/office/drawing/2014/main" id="{2576960A-8211-4A56-9006-EB32D0415847}"/>
              </a:ext>
            </a:extLst>
          </p:cNvPr>
          <p:cNvSpPr>
            <a:spLocks noChangeAspect="1"/>
          </p:cNvSpPr>
          <p:nvPr/>
        </p:nvSpPr>
        <p:spPr>
          <a:xfrm>
            <a:off x="3242733" y="1283265"/>
            <a:ext cx="8564991" cy="4897683"/>
          </a:xfrm>
          <a:prstGeom prst="snip1Rect">
            <a:avLst/>
          </a:prstGeom>
          <a:noFill/>
          <a:ln w="38100">
            <a:noFill/>
          </a:ln>
        </p:spPr>
        <p:txBody>
          <a:bodyPr wrap="square" lIns="36000" tIns="36000" rIns="36000" bIns="36000" anchor="ctr" anchorCtr="0">
            <a:spAutoFit/>
          </a:bodyPr>
          <a:lstStyle/>
          <a:p>
            <a:pPr algn="just">
              <a:lnSpc>
                <a:spcPct val="150000"/>
              </a:lnSpc>
            </a:pPr>
            <a:r>
              <a:rPr lang="en-US" sz="2800">
                <a:ln w="0"/>
                <a:solidFill>
                  <a:srgbClr val="002060"/>
                </a:solidFill>
                <a:latin typeface="UTM Avo" panose="02040603050506020204" pitchFamily="18" charset="0"/>
              </a:rPr>
              <a:t>	</a:t>
            </a:r>
            <a:r>
              <a:rPr lang="vi-VN" sz="2800">
                <a:ln w="0"/>
                <a:solidFill>
                  <a:srgbClr val="002060"/>
                </a:solidFill>
                <a:latin typeface="UTM Avo" panose="02040603050506020204" pitchFamily="18" charset="0"/>
              </a:rPr>
              <a:t>Con chim gáy hiền lành, béo nục. Đôi mắt nâu trầm ngâm ngơ ngác nhìn xa, cái bụng mịn mượt, cổ yếm quàng chiếc tạp dề công nhân đầy hạt cườm lấp lánh biêng biếc.</a:t>
            </a:r>
            <a:r>
              <a:rPr lang="en-US" sz="2800">
                <a:ln w="0"/>
                <a:solidFill>
                  <a:srgbClr val="002060"/>
                </a:solidFill>
                <a:latin typeface="UTM Avo" panose="02040603050506020204" pitchFamily="18" charset="0"/>
              </a:rPr>
              <a:t> </a:t>
            </a:r>
            <a:r>
              <a:rPr lang="vi-VN" sz="2800">
                <a:ln w="0"/>
                <a:solidFill>
                  <a:srgbClr val="002060"/>
                </a:solidFill>
                <a:latin typeface="UTM Avo" panose="02040603050506020204" pitchFamily="18" charset="0"/>
              </a:rPr>
              <a:t>Chàng chim gáy nào giọng càng trong, càng dài thì quanh cổ càng được đeo nhiều vòng cườm đẹp.</a:t>
            </a:r>
            <a:r>
              <a:rPr lang="en-US" sz="2800">
                <a:ln w="0"/>
                <a:noFill/>
                <a:latin typeface="UTM Avo" panose="02040603050506020204" pitchFamily="18" charset="0"/>
              </a:rPr>
              <a:t> abc</a:t>
            </a:r>
            <a:endParaRPr lang="vi-VN" sz="2800">
              <a:ln w="0"/>
              <a:noFill/>
              <a:latin typeface="UTM Avo" panose="02040603050506020204" pitchFamily="18" charset="0"/>
            </a:endParaRPr>
          </a:p>
        </p:txBody>
      </p:sp>
      <p:pic>
        <p:nvPicPr>
          <p:cNvPr id="11" name="Picture 10">
            <a:extLst>
              <a:ext uri="{FF2B5EF4-FFF2-40B4-BE49-F238E27FC236}">
                <a16:creationId xmlns:a16="http://schemas.microsoft.com/office/drawing/2014/main" id="{AB091150-2246-4AEC-BF4F-70A27D79191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64456" y="-513158"/>
            <a:ext cx="2946515" cy="2946515"/>
          </a:xfrm>
          <a:prstGeom prst="teardrop">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5C900243-F808-4ACD-9402-7EA1B57495F3}"/>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3262" y="2901834"/>
            <a:ext cx="2946515" cy="2946515"/>
          </a:xfrm>
          <a:prstGeom prst="teardrop">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39580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BE680720-105F-454F-BECB-78E2DC9659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0" y="0"/>
            <a:ext cx="12192000" cy="8113986"/>
          </a:xfrm>
          <a:prstGeom prst="rect">
            <a:avLst/>
          </a:prstGeom>
        </p:spPr>
      </p:pic>
      <p:pic>
        <p:nvPicPr>
          <p:cNvPr id="3" name="图片 30">
            <a:extLst>
              <a:ext uri="{FF2B5EF4-FFF2-40B4-BE49-F238E27FC236}">
                <a16:creationId xmlns:a16="http://schemas.microsoft.com/office/drawing/2014/main" id="{0AD9D093-031C-4342-B025-4BA32F9846A1}"/>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2281536" y="0"/>
            <a:ext cx="2002669" cy="2002669"/>
          </a:xfrm>
          <a:prstGeom prst="rect">
            <a:avLst/>
          </a:prstGeom>
        </p:spPr>
      </p:pic>
      <p:sp>
        <p:nvSpPr>
          <p:cNvPr id="4" name="PA_库_Circle ">
            <a:extLst>
              <a:ext uri="{FF2B5EF4-FFF2-40B4-BE49-F238E27FC236}">
                <a16:creationId xmlns:a16="http://schemas.microsoft.com/office/drawing/2014/main" id="{C8C9E31F-A604-48AC-A4A6-61E1A0089133}"/>
              </a:ext>
            </a:extLst>
          </p:cNvPr>
          <p:cNvSpPr/>
          <p:nvPr>
            <p:custDataLst>
              <p:tags r:id="rId1"/>
            </p:custDataLst>
          </p:nvPr>
        </p:nvSpPr>
        <p:spPr>
          <a:xfrm>
            <a:off x="2584271" y="302735"/>
            <a:ext cx="1397198" cy="1397198"/>
          </a:xfrm>
          <a:prstGeom prst="ellipse">
            <a:avLst/>
          </a:prstGeom>
          <a:solidFill>
            <a:srgbClr val="F8F7F3"/>
          </a:solidFill>
          <a:ln w="12700">
            <a:miter lim="400000"/>
          </a:ln>
        </p:spPr>
        <p:txBody>
          <a:bodyPr lIns="22860" rIns="22860" anchor="ctr" anchorCtr="0"/>
          <a:lstStyle/>
          <a:p>
            <a:pPr marL="0" marR="0" lvl="0" indent="0" algn="ctr"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r>
              <a:rPr kumimoji="0" lang="en-US" sz="2800" b="1" i="0" u="none" strike="noStrike" kern="1200" cap="none" spc="0" normalizeH="0" baseline="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rPr>
              <a:t>Bài</a:t>
            </a:r>
            <a:r>
              <a:rPr kumimoji="0" lang="en-US" sz="2800" b="1" i="0" u="none" strike="noStrike" kern="1200" cap="none" spc="0" normalizeH="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rPr>
              <a:t> 3</a:t>
            </a:r>
            <a:endParaRPr kumimoji="0" sz="2800" b="1" i="0" u="none" strike="noStrike" kern="1200" cap="none" spc="0" normalizeH="0" baseline="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endParaRPr>
          </a:p>
        </p:txBody>
      </p:sp>
      <p:sp>
        <p:nvSpPr>
          <p:cNvPr id="6" name="Rectangle 5">
            <a:extLst>
              <a:ext uri="{FF2B5EF4-FFF2-40B4-BE49-F238E27FC236}">
                <a16:creationId xmlns:a16="http://schemas.microsoft.com/office/drawing/2014/main" id="{99B85256-DB08-4673-A634-E728935A2CDF}"/>
              </a:ext>
            </a:extLst>
          </p:cNvPr>
          <p:cNvSpPr>
            <a:spLocks noChangeAspect="1"/>
          </p:cNvSpPr>
          <p:nvPr/>
        </p:nvSpPr>
        <p:spPr>
          <a:xfrm>
            <a:off x="3981469" y="205389"/>
            <a:ext cx="7312710" cy="1381468"/>
          </a:xfrm>
          <a:prstGeom prst="rect">
            <a:avLst/>
          </a:prstGeom>
          <a:noFill/>
          <a:ln w="38100">
            <a:noFill/>
          </a:ln>
        </p:spPr>
        <p:txBody>
          <a:bodyPr wrap="square" lIns="0" tIns="0" rIns="0" bIns="0" anchor="ctr" anchorCtr="1">
            <a:spAutoFit/>
          </a:bodyPr>
          <a:lstStyle/>
          <a:p>
            <a:pPr>
              <a:lnSpc>
                <a:spcPct val="150000"/>
              </a:lnSpc>
            </a:pPr>
            <a:r>
              <a:rPr lang="en-US" sz="3200" b="1">
                <a:ln w="0"/>
                <a:solidFill>
                  <a:srgbClr val="BD5F68"/>
                </a:solidFill>
                <a:latin typeface="UTM Avo" panose="02040603050506020204" pitchFamily="18" charset="0"/>
              </a:rPr>
              <a:t>Hãy v</a:t>
            </a:r>
            <a:r>
              <a:rPr lang="vi-VN" sz="3200" b="1">
                <a:ln w="0"/>
                <a:solidFill>
                  <a:srgbClr val="BD5F68"/>
                </a:solidFill>
                <a:latin typeface="UTM Avo" panose="02040603050506020204" pitchFamily="18" charset="0"/>
              </a:rPr>
              <a:t>iết </a:t>
            </a:r>
            <a:r>
              <a:rPr lang="en-US" sz="3200" b="1">
                <a:ln w="0"/>
                <a:solidFill>
                  <a:srgbClr val="BD5F68"/>
                </a:solidFill>
                <a:latin typeface="UTM Avo" panose="02040603050506020204" pitchFamily="18" charset="0"/>
              </a:rPr>
              <a:t>một </a:t>
            </a:r>
            <a:r>
              <a:rPr lang="vi-VN" sz="3200" b="1">
                <a:ln w="0"/>
                <a:solidFill>
                  <a:srgbClr val="BD5F68"/>
                </a:solidFill>
                <a:latin typeface="UTM Avo" panose="02040603050506020204" pitchFamily="18" charset="0"/>
              </a:rPr>
              <a:t>đoạn văn có chứa câu mở đoạn </a:t>
            </a:r>
            <a:r>
              <a:rPr lang="en-US" sz="3200" b="1">
                <a:ln w="0"/>
                <a:solidFill>
                  <a:srgbClr val="BD5F68"/>
                </a:solidFill>
                <a:latin typeface="UTM Avo" panose="02040603050506020204" pitchFamily="18" charset="0"/>
              </a:rPr>
              <a:t>như sau</a:t>
            </a:r>
            <a:r>
              <a:rPr lang="vi-VN" sz="3200" b="1">
                <a:ln w="0"/>
                <a:solidFill>
                  <a:srgbClr val="BD5F68"/>
                </a:solidFill>
                <a:latin typeface="UTM Avo" panose="02040603050506020204" pitchFamily="18" charset="0"/>
              </a:rPr>
              <a:t>:</a:t>
            </a:r>
          </a:p>
        </p:txBody>
      </p:sp>
      <p:sp>
        <p:nvSpPr>
          <p:cNvPr id="8" name="Rectangle 7">
            <a:extLst>
              <a:ext uri="{FF2B5EF4-FFF2-40B4-BE49-F238E27FC236}">
                <a16:creationId xmlns:a16="http://schemas.microsoft.com/office/drawing/2014/main" id="{4ABD18E0-A636-49C6-AD33-A0AAA37C3E96}"/>
              </a:ext>
            </a:extLst>
          </p:cNvPr>
          <p:cNvSpPr/>
          <p:nvPr/>
        </p:nvSpPr>
        <p:spPr>
          <a:xfrm>
            <a:off x="0" y="2100015"/>
            <a:ext cx="12192000" cy="5629618"/>
          </a:xfrm>
          <a:prstGeom prst="rect">
            <a:avLst/>
          </a:prstGeom>
          <a:solidFill>
            <a:srgbClr val="F8F7F3">
              <a:alpha val="80000"/>
            </a:srgbClr>
          </a:solidFill>
          <a:ln>
            <a:solidFill>
              <a:srgbClr val="F8F7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C2647"/>
              </a:solidFill>
            </a:endParaRPr>
          </a:p>
        </p:txBody>
      </p:sp>
      <p:sp>
        <p:nvSpPr>
          <p:cNvPr id="7" name="Rectangle 6">
            <a:extLst>
              <a:ext uri="{FF2B5EF4-FFF2-40B4-BE49-F238E27FC236}">
                <a16:creationId xmlns:a16="http://schemas.microsoft.com/office/drawing/2014/main" id="{9C0FC740-D47C-45D5-BA18-DEB6CF868515}"/>
              </a:ext>
            </a:extLst>
          </p:cNvPr>
          <p:cNvSpPr>
            <a:spLocks noChangeAspect="1"/>
          </p:cNvSpPr>
          <p:nvPr/>
        </p:nvSpPr>
        <p:spPr>
          <a:xfrm>
            <a:off x="-399248" y="2115745"/>
            <a:ext cx="11963400" cy="642805"/>
          </a:xfrm>
          <a:prstGeom prst="rect">
            <a:avLst/>
          </a:prstGeom>
          <a:noFill/>
          <a:ln w="38100">
            <a:noFill/>
          </a:ln>
        </p:spPr>
        <p:txBody>
          <a:bodyPr wrap="square" lIns="0" tIns="0" rIns="0" bIns="0" anchor="ctr" anchorCtr="1">
            <a:spAutoFit/>
          </a:bodyPr>
          <a:lstStyle/>
          <a:p>
            <a:pPr>
              <a:lnSpc>
                <a:spcPct val="150000"/>
              </a:lnSpc>
            </a:pPr>
            <a:r>
              <a:rPr lang="en-US" sz="3200" b="1">
                <a:ln w="0"/>
                <a:solidFill>
                  <a:srgbClr val="BD5F68"/>
                </a:solidFill>
                <a:latin typeface="UTM Avo" panose="02040603050506020204" pitchFamily="18" charset="0"/>
              </a:rPr>
              <a:t>Chú gà nhà em đã ra dáng một chú gà trống đẹp.</a:t>
            </a:r>
            <a:endParaRPr lang="vi-VN" sz="3200" b="1">
              <a:ln w="0"/>
              <a:solidFill>
                <a:srgbClr val="BD5F68"/>
              </a:solidFill>
              <a:latin typeface="UTM Avo" panose="02040603050506020204" pitchFamily="18" charset="0"/>
            </a:endParaRPr>
          </a:p>
        </p:txBody>
      </p:sp>
      <p:pic>
        <p:nvPicPr>
          <p:cNvPr id="10" name="Picture 9">
            <a:extLst>
              <a:ext uri="{FF2B5EF4-FFF2-40B4-BE49-F238E27FC236}">
                <a16:creationId xmlns:a16="http://schemas.microsoft.com/office/drawing/2014/main" id="{32B08C29-4786-4724-88BB-79910C90C034}"/>
              </a:ext>
            </a:extLst>
          </p:cNvPr>
          <p:cNvPicPr>
            <a:picLocks noChangeAspect="1"/>
          </p:cNvPicPr>
          <p:nvPr/>
        </p:nvPicPr>
        <p:blipFill rotWithShape="1">
          <a:blip r:embed="rId6">
            <a:extLst>
              <a:ext uri="{28A0092B-C50C-407E-A947-70E740481C1C}">
                <a14:useLocalDpi xmlns:a14="http://schemas.microsoft.com/office/drawing/2010/main" val="0"/>
              </a:ext>
            </a:extLst>
          </a:blip>
          <a:srcRect t="12713" b="20343"/>
          <a:stretch/>
        </p:blipFill>
        <p:spPr>
          <a:xfrm>
            <a:off x="5004049" y="2758550"/>
            <a:ext cx="6959351" cy="4658907"/>
          </a:xfrm>
          <a:prstGeom prst="rect">
            <a:avLst/>
          </a:prstGeom>
        </p:spPr>
      </p:pic>
      <p:sp>
        <p:nvSpPr>
          <p:cNvPr id="12" name="Speech Bubble: Oval 11">
            <a:extLst>
              <a:ext uri="{FF2B5EF4-FFF2-40B4-BE49-F238E27FC236}">
                <a16:creationId xmlns:a16="http://schemas.microsoft.com/office/drawing/2014/main" id="{434B1293-E76E-4F95-95C1-1B635757D4EC}"/>
              </a:ext>
            </a:extLst>
          </p:cNvPr>
          <p:cNvSpPr/>
          <p:nvPr/>
        </p:nvSpPr>
        <p:spPr>
          <a:xfrm>
            <a:off x="228600" y="3271522"/>
            <a:ext cx="5058697" cy="2212258"/>
          </a:xfrm>
          <a:prstGeom prst="wedgeEllipseCallout">
            <a:avLst>
              <a:gd name="adj1" fmla="val 69546"/>
              <a:gd name="adj2" fmla="val -20167"/>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C2647"/>
                </a:solidFill>
                <a:latin typeface="UTM Avo" panose="02040603050506020204" pitchFamily="18" charset="0"/>
              </a:rPr>
              <a:t>Bạn cần viết tiếp những câu văn miêu tả các bộ phận của mình đấy!</a:t>
            </a:r>
          </a:p>
        </p:txBody>
      </p:sp>
      <p:sp>
        <p:nvSpPr>
          <p:cNvPr id="11" name="Rectangle 10">
            <a:extLst>
              <a:ext uri="{FF2B5EF4-FFF2-40B4-BE49-F238E27FC236}">
                <a16:creationId xmlns:a16="http://schemas.microsoft.com/office/drawing/2014/main" id="{C8527D7A-877D-4F20-82CC-B7A0F04E7E27}"/>
              </a:ext>
            </a:extLst>
          </p:cNvPr>
          <p:cNvSpPr>
            <a:spLocks noChangeAspect="1"/>
          </p:cNvSpPr>
          <p:nvPr/>
        </p:nvSpPr>
        <p:spPr>
          <a:xfrm>
            <a:off x="0" y="5607021"/>
            <a:ext cx="11963400" cy="562398"/>
          </a:xfrm>
          <a:prstGeom prst="rect">
            <a:avLst/>
          </a:prstGeom>
          <a:solidFill>
            <a:schemeClr val="bg1"/>
          </a:solidFill>
          <a:ln w="38100">
            <a:noFill/>
          </a:ln>
        </p:spPr>
        <p:txBody>
          <a:bodyPr wrap="square" lIns="0" tIns="0" rIns="0" bIns="0" anchor="ctr" anchorCtr="1">
            <a:spAutoFit/>
          </a:bodyPr>
          <a:lstStyle/>
          <a:p>
            <a:pPr>
              <a:lnSpc>
                <a:spcPct val="150000"/>
              </a:lnSpc>
            </a:pPr>
            <a:r>
              <a:rPr lang="en-US" sz="2800" b="1">
                <a:ln w="0"/>
                <a:solidFill>
                  <a:srgbClr val="D74A0D"/>
                </a:solidFill>
                <a:latin typeface="UTM Avo" panose="02040603050506020204" pitchFamily="18" charset="0"/>
              </a:rPr>
              <a:t>Em xem video và quan sát thật kĩ trước khi bắt đầu viết nhé!</a:t>
            </a:r>
            <a:endParaRPr lang="vi-VN" sz="2800" b="1">
              <a:ln w="0"/>
              <a:solidFill>
                <a:srgbClr val="D74A0D"/>
              </a:solidFill>
              <a:latin typeface="UTM Avo" panose="02040603050506020204" pitchFamily="18" charset="0"/>
            </a:endParaRPr>
          </a:p>
        </p:txBody>
      </p:sp>
    </p:spTree>
    <p:extLst>
      <p:ext uri="{BB962C8B-B14F-4D97-AF65-F5344CB8AC3E}">
        <p14:creationId xmlns:p14="http://schemas.microsoft.com/office/powerpoint/2010/main" val="17148746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4">
                                            <p:txEl>
                                              <p:charRg st="4294967295" end="4294967295"/>
                                            </p:txEl>
                                          </p:spTgt>
                                        </p:tgtEl>
                                        <p:attrNameLst>
                                          <p:attrName>style.visibility</p:attrName>
                                        </p:attrNameLst>
                                      </p:cBhvr>
                                      <p:to>
                                        <p:strVal val="visible"/>
                                      </p:to>
                                    </p:set>
                                    <p:anim calcmode="lin" valueType="num">
                                      <p:cBhvr additive="base">
                                        <p:cTn id="7" dur="250" fill="hold"/>
                                        <p:tgtEl>
                                          <p:spTgt spid="4">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4">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4">
                                            <p:txEl>
                                              <p:charRg st="4294967295" end="4294967295"/>
                                            </p:txEl>
                                          </p:spTgt>
                                        </p:tgtEl>
                                        <p:attrNameLst>
                                          <p:attrName>style.visibility</p:attrName>
                                        </p:attrNameLst>
                                      </p:cBhvr>
                                      <p:to>
                                        <p:strVal val="visible"/>
                                      </p:to>
                                    </p:set>
                                    <p:anim to="" calcmode="lin" valueType="num">
                                      <p:cBhvr>
                                        <p:cTn id="10" dur="250" fill="hold">
                                          <p:stCondLst>
                                            <p:cond delay="0"/>
                                          </p:stCondLst>
                                        </p:cTn>
                                        <p:tgtEl>
                                          <p:spTgt spid="4">
                                            <p:txEl>
                                              <p:charRg st="4294967295" end="4294967295"/>
                                            </p:txEl>
                                          </p:spTgt>
                                        </p:tgtEl>
                                        <p:attrNameLst>
                                          <p:attrName>ppt_w</p:attrName>
                                        </p:attrNameLst>
                                      </p:cBhvr>
                                      <p:tavLst>
                                        <p:tav tm="0">
                                          <p:val>
                                            <p:strVal val="0"/>
                                          </p:val>
                                        </p:tav>
                                        <p:tav tm="100000">
                                          <p:val>
                                            <p:strVal val="#ppt_w"/>
                                          </p:val>
                                        </p:tav>
                                      </p:tavLst>
                                    </p:anim>
                                    <p:anim to="" calcmode="lin" valueType="num">
                                      <p:cBhvr>
                                        <p:cTn id="11" dur="250" fill="hold">
                                          <p:stCondLst>
                                            <p:cond delay="0"/>
                                          </p:stCondLst>
                                        </p:cTn>
                                        <p:tgtEl>
                                          <p:spTgt spid="4">
                                            <p:txEl>
                                              <p:charRg st="4294967295" end="4294967295"/>
                                            </p:txEl>
                                          </p:spTgt>
                                        </p:tgtEl>
                                        <p:attrNameLst>
                                          <p:attrName>ppt_h</p:attrName>
                                        </p:attrNameLst>
                                      </p:cBhvr>
                                      <p:tavLst>
                                        <p:tav tm="0">
                                          <p:val>
                                            <p:strVal val="0"/>
                                          </p:val>
                                        </p:tav>
                                        <p:tav tm="100000">
                                          <p:val>
                                            <p:strVal val="#ppt_h"/>
                                          </p:val>
                                        </p:tav>
                                      </p:tavLst>
                                    </p:anim>
                                    <p:animEffect filter="fade">
                                      <p:cBhvr>
                                        <p:cTn id="12" dur="250">
                                          <p:stCondLst>
                                            <p:cond delay="0"/>
                                          </p:stCondLst>
                                        </p:cTn>
                                        <p:tgtEl>
                                          <p:spTgt spid="4">
                                            <p:txEl>
                                              <p:charRg st="4294967295" end="4294967295"/>
                                            </p:txEl>
                                          </p:spTgt>
                                        </p:tgtEl>
                                      </p:cBhvr>
                                    </p:animEffect>
                                  </p:childTnLst>
                                </p:cTn>
                              </p:par>
                              <p:par>
                                <p:cTn id="13" presetID="16" presetClass="entr" presetSubtype="37"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25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4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Horizontal)">
                                      <p:cBhvr>
                                        <p:cTn id="20" dur="500"/>
                                        <p:tgtEl>
                                          <p:spTgt spid="6"/>
                                        </p:tgtEl>
                                      </p:cBhvr>
                                    </p:animEffect>
                                  </p:childTnLst>
                                </p:cTn>
                              </p:par>
                            </p:childTnLst>
                          </p:cTn>
                        </p:par>
                        <p:par>
                          <p:cTn id="21" fill="hold">
                            <p:stCondLst>
                              <p:cond delay="500"/>
                            </p:stCondLst>
                            <p:childTnLst>
                              <p:par>
                                <p:cTn id="22" presetID="16" presetClass="entr" presetSubtype="42"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out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25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iterate type="wd">
                                    <p:tmPct val="10000"/>
                                  </p:iterate>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anim calcmode="lin" valueType="num">
                                      <p:cBhvr>
                                        <p:cTn id="35" dur="250" fill="hold"/>
                                        <p:tgtEl>
                                          <p:spTgt spid="12"/>
                                        </p:tgtEl>
                                        <p:attrNameLst>
                                          <p:attrName>ppt_x</p:attrName>
                                        </p:attrNameLst>
                                      </p:cBhvr>
                                      <p:tavLst>
                                        <p:tav tm="0">
                                          <p:val>
                                            <p:strVal val="#ppt_x"/>
                                          </p:val>
                                        </p:tav>
                                        <p:tav tm="100000">
                                          <p:val>
                                            <p:strVal val="#ppt_x"/>
                                          </p:val>
                                        </p:tav>
                                      </p:tavLst>
                                    </p:anim>
                                    <p:anim calcmode="lin" valueType="num">
                                      <p:cBhvr>
                                        <p:cTn id="36" dur="25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625"/>
                            </p:stCondLst>
                            <p:childTnLst>
                              <p:par>
                                <p:cTn id="38" presetID="16" presetClass="entr" presetSubtype="42"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outHorizont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p:bldP spid="8" grpId="0" animBg="1"/>
      <p:bldP spid="7" grpId="0"/>
      <p:bldP spid="12"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6FED12-7F23-4738-B0C8-5AF18AD220F7}"/>
              </a:ext>
            </a:extLst>
          </p:cNvPr>
          <p:cNvSpPr>
            <a:spLocks noChangeAspect="1"/>
          </p:cNvSpPr>
          <p:nvPr/>
        </p:nvSpPr>
        <p:spPr>
          <a:xfrm>
            <a:off x="228600" y="2230570"/>
            <a:ext cx="11963400" cy="1381468"/>
          </a:xfrm>
          <a:prstGeom prst="rect">
            <a:avLst/>
          </a:prstGeom>
          <a:noFill/>
          <a:ln w="38100">
            <a:noFill/>
          </a:ln>
        </p:spPr>
        <p:txBody>
          <a:bodyPr wrap="square" lIns="0" tIns="0" rIns="0" bIns="0" anchor="ctr" anchorCtr="1">
            <a:spAutoFit/>
          </a:bodyPr>
          <a:lstStyle/>
          <a:p>
            <a:pPr>
              <a:lnSpc>
                <a:spcPct val="150000"/>
              </a:lnSpc>
            </a:pPr>
            <a:r>
              <a:rPr lang="en-US" sz="3200" b="1">
                <a:ln w="0"/>
                <a:solidFill>
                  <a:srgbClr val="BD5F68"/>
                </a:solidFill>
                <a:latin typeface="UTM Avo" panose="02040603050506020204" pitchFamily="18" charset="0"/>
              </a:rPr>
              <a:t>Link video: https://www.youtube.com/watch?v=McsBOschNAA</a:t>
            </a:r>
          </a:p>
        </p:txBody>
      </p:sp>
    </p:spTree>
    <p:extLst>
      <p:ext uri="{BB962C8B-B14F-4D97-AF65-F5344CB8AC3E}">
        <p14:creationId xmlns:p14="http://schemas.microsoft.com/office/powerpoint/2010/main" val="24366367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85EA8-6750-49FE-AA93-5A118D62CEF2}"/>
              </a:ext>
            </a:extLst>
          </p:cNvPr>
          <p:cNvPicPr>
            <a:picLocks noChangeAspect="1"/>
          </p:cNvPicPr>
          <p:nvPr/>
        </p:nvPicPr>
        <p:blipFill rotWithShape="1">
          <a:blip r:embed="rId2">
            <a:extLst>
              <a:ext uri="{28A0092B-C50C-407E-A947-70E740481C1C}">
                <a14:useLocalDpi xmlns:a14="http://schemas.microsoft.com/office/drawing/2010/main" val="0"/>
              </a:ext>
            </a:extLst>
          </a:blip>
          <a:srcRect t="12713" b="20343"/>
          <a:stretch/>
        </p:blipFill>
        <p:spPr>
          <a:xfrm>
            <a:off x="2249600" y="854044"/>
            <a:ext cx="7692799" cy="5149911"/>
          </a:xfrm>
          <a:prstGeom prst="rect">
            <a:avLst/>
          </a:prstGeom>
          <a:effectLst>
            <a:innerShdw blurRad="63500" dist="50800" dir="2700000">
              <a:prstClr val="black">
                <a:alpha val="50000"/>
              </a:prstClr>
            </a:innerShdw>
          </a:effectLst>
        </p:spPr>
      </p:pic>
      <p:sp>
        <p:nvSpPr>
          <p:cNvPr id="3" name="Speech Bubble: Oval 2">
            <a:extLst>
              <a:ext uri="{FF2B5EF4-FFF2-40B4-BE49-F238E27FC236}">
                <a16:creationId xmlns:a16="http://schemas.microsoft.com/office/drawing/2014/main" id="{25B1FBF3-A0E1-4419-8AF0-25A06A80CE91}"/>
              </a:ext>
            </a:extLst>
          </p:cNvPr>
          <p:cNvSpPr/>
          <p:nvPr/>
        </p:nvSpPr>
        <p:spPr>
          <a:xfrm>
            <a:off x="5324167" y="368710"/>
            <a:ext cx="6602362" cy="2212258"/>
          </a:xfrm>
          <a:prstGeom prst="wedgeEllipseCallout">
            <a:avLst>
              <a:gd name="adj1" fmla="val -31037"/>
              <a:gd name="adj2" fmla="val 57833"/>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24577B"/>
                </a:solidFill>
                <a:latin typeface="UTM Avo" panose="02040603050506020204" pitchFamily="18" charset="0"/>
              </a:rPr>
              <a:t>Thân hình ra sao?</a:t>
            </a:r>
          </a:p>
        </p:txBody>
      </p:sp>
      <p:sp>
        <p:nvSpPr>
          <p:cNvPr id="5" name="Speech Bubble: Oval 4">
            <a:extLst>
              <a:ext uri="{FF2B5EF4-FFF2-40B4-BE49-F238E27FC236}">
                <a16:creationId xmlns:a16="http://schemas.microsoft.com/office/drawing/2014/main" id="{C2E26D1B-5DDD-4983-96CF-E203B739BB68}"/>
              </a:ext>
            </a:extLst>
          </p:cNvPr>
          <p:cNvSpPr/>
          <p:nvPr/>
        </p:nvSpPr>
        <p:spPr>
          <a:xfrm>
            <a:off x="265470" y="3428999"/>
            <a:ext cx="5058697" cy="2212258"/>
          </a:xfrm>
          <a:prstGeom prst="wedgeEllipseCallout">
            <a:avLst>
              <a:gd name="adj1" fmla="val 46915"/>
              <a:gd name="adj2" fmla="val -3775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24577B"/>
                </a:solidFill>
                <a:latin typeface="UTM Avo" panose="02040603050506020204" pitchFamily="18" charset="0"/>
              </a:rPr>
              <a:t>Bộ lông như thế nào?</a:t>
            </a:r>
          </a:p>
        </p:txBody>
      </p:sp>
      <p:sp>
        <p:nvSpPr>
          <p:cNvPr id="6" name="Speech Bubble: Oval 5">
            <a:extLst>
              <a:ext uri="{FF2B5EF4-FFF2-40B4-BE49-F238E27FC236}">
                <a16:creationId xmlns:a16="http://schemas.microsoft.com/office/drawing/2014/main" id="{137908AD-21CE-400A-A16A-3677366CB0AE}"/>
              </a:ext>
            </a:extLst>
          </p:cNvPr>
          <p:cNvSpPr/>
          <p:nvPr/>
        </p:nvSpPr>
        <p:spPr>
          <a:xfrm>
            <a:off x="1" y="110614"/>
            <a:ext cx="3771900" cy="2212258"/>
          </a:xfrm>
          <a:prstGeom prst="wedgeEllipseCallout">
            <a:avLst>
              <a:gd name="adj1" fmla="val 60046"/>
              <a:gd name="adj2" fmla="val 2425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24577B"/>
                </a:solidFill>
                <a:latin typeface="UTM Avo" panose="02040603050506020204" pitchFamily="18" charset="0"/>
              </a:rPr>
              <a:t>Cái đầu, mào và mắt như thế nào?</a:t>
            </a:r>
          </a:p>
        </p:txBody>
      </p:sp>
      <p:sp>
        <p:nvSpPr>
          <p:cNvPr id="7" name="Speech Bubble: Oval 6">
            <a:extLst>
              <a:ext uri="{FF2B5EF4-FFF2-40B4-BE49-F238E27FC236}">
                <a16:creationId xmlns:a16="http://schemas.microsoft.com/office/drawing/2014/main" id="{60099012-6236-46D7-9772-BA96B80CCB07}"/>
              </a:ext>
            </a:extLst>
          </p:cNvPr>
          <p:cNvSpPr/>
          <p:nvPr/>
        </p:nvSpPr>
        <p:spPr>
          <a:xfrm>
            <a:off x="7573766" y="3066302"/>
            <a:ext cx="4618232" cy="3422987"/>
          </a:xfrm>
          <a:prstGeom prst="wedgeEllipseCallout">
            <a:avLst>
              <a:gd name="adj1" fmla="val -66722"/>
              <a:gd name="adj2" fmla="val -12404"/>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24577B"/>
                </a:solidFill>
                <a:latin typeface="UTM Avo" panose="02040603050506020204" pitchFamily="18" charset="0"/>
              </a:rPr>
              <a:t>Còn cánh, đôi chân và cái đuôi thì như thế nào?</a:t>
            </a:r>
          </a:p>
        </p:txBody>
      </p:sp>
      <p:sp>
        <p:nvSpPr>
          <p:cNvPr id="8" name="Speech Bubble: Oval 7">
            <a:extLst>
              <a:ext uri="{FF2B5EF4-FFF2-40B4-BE49-F238E27FC236}">
                <a16:creationId xmlns:a16="http://schemas.microsoft.com/office/drawing/2014/main" id="{D6DE6420-F96E-4B8A-8BFA-A5C3A7E6FCD1}"/>
              </a:ext>
            </a:extLst>
          </p:cNvPr>
          <p:cNvSpPr/>
          <p:nvPr/>
        </p:nvSpPr>
        <p:spPr>
          <a:xfrm>
            <a:off x="5324167" y="365504"/>
            <a:ext cx="6602362" cy="2212258"/>
          </a:xfrm>
          <a:prstGeom prst="wedgeEllipseCallout">
            <a:avLst>
              <a:gd name="adj1" fmla="val -31037"/>
              <a:gd name="adj2" fmla="val 57833"/>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24577B"/>
                </a:solidFill>
                <a:latin typeface="UTM Avo" panose="02040603050506020204" pitchFamily="18" charset="0"/>
              </a:rPr>
              <a:t>Thân hình: </a:t>
            </a:r>
            <a:r>
              <a:rPr lang="en-US" sz="2800">
                <a:solidFill>
                  <a:srgbClr val="24577B"/>
                </a:solidFill>
                <a:latin typeface="UTM Avo" panose="02040603050506020204" pitchFamily="18" charset="0"/>
              </a:rPr>
              <a:t>t</a:t>
            </a:r>
            <a:r>
              <a:rPr lang="vi-VN" sz="2800">
                <a:solidFill>
                  <a:srgbClr val="24577B"/>
                </a:solidFill>
                <a:latin typeface="UTM Avo" panose="02040603050506020204" pitchFamily="18" charset="0"/>
              </a:rPr>
              <a:t>rông chú thật lực lưỡng, ai trông cũng phải khen đẹp. Chú cao to, dáng điệu oai vệ.</a:t>
            </a:r>
            <a:endParaRPr lang="en-US" sz="2800">
              <a:solidFill>
                <a:srgbClr val="24577B"/>
              </a:solidFill>
              <a:latin typeface="UTM Avo" panose="02040603050506020204" pitchFamily="18" charset="0"/>
            </a:endParaRPr>
          </a:p>
        </p:txBody>
      </p:sp>
      <p:sp>
        <p:nvSpPr>
          <p:cNvPr id="9" name="Speech Bubble: Oval 8">
            <a:extLst>
              <a:ext uri="{FF2B5EF4-FFF2-40B4-BE49-F238E27FC236}">
                <a16:creationId xmlns:a16="http://schemas.microsoft.com/office/drawing/2014/main" id="{1AF0C50D-B572-4181-B531-911CEEB729C1}"/>
              </a:ext>
            </a:extLst>
          </p:cNvPr>
          <p:cNvSpPr/>
          <p:nvPr/>
        </p:nvSpPr>
        <p:spPr>
          <a:xfrm>
            <a:off x="0" y="3321191"/>
            <a:ext cx="5324167" cy="2320065"/>
          </a:xfrm>
          <a:prstGeom prst="wedgeEllipseCallout">
            <a:avLst>
              <a:gd name="adj1" fmla="val 51810"/>
              <a:gd name="adj2" fmla="val -36028"/>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24577B"/>
                </a:solidFill>
                <a:latin typeface="UTM Avo" panose="02040603050506020204" pitchFamily="18" charset="0"/>
              </a:rPr>
              <a:t>Bộ lông: màu vàng</a:t>
            </a:r>
            <a:r>
              <a:rPr lang="en-US" sz="2800">
                <a:solidFill>
                  <a:srgbClr val="24577B"/>
                </a:solidFill>
                <a:latin typeface="UTM Avo" panose="02040603050506020204" pitchFamily="18" charset="0"/>
              </a:rPr>
              <a:t> cam</a:t>
            </a:r>
            <a:r>
              <a:rPr lang="vi-VN" sz="2800">
                <a:solidFill>
                  <a:srgbClr val="24577B"/>
                </a:solidFill>
                <a:latin typeface="UTM Avo" panose="02040603050506020204" pitchFamily="18" charset="0"/>
              </a:rPr>
              <a:t> sậm xen lẫn xanh đen óng ánh như pha kim tuyến.</a:t>
            </a:r>
            <a:endParaRPr lang="en-US" sz="2800">
              <a:solidFill>
                <a:srgbClr val="24577B"/>
              </a:solidFill>
              <a:latin typeface="UTM Avo" panose="02040603050506020204" pitchFamily="18" charset="0"/>
            </a:endParaRPr>
          </a:p>
        </p:txBody>
      </p:sp>
      <p:sp>
        <p:nvSpPr>
          <p:cNvPr id="10" name="Speech Bubble: Oval 9">
            <a:extLst>
              <a:ext uri="{FF2B5EF4-FFF2-40B4-BE49-F238E27FC236}">
                <a16:creationId xmlns:a16="http://schemas.microsoft.com/office/drawing/2014/main" id="{C4EC1D47-CCDD-4214-B9E4-AA64690FEA06}"/>
              </a:ext>
            </a:extLst>
          </p:cNvPr>
          <p:cNvSpPr/>
          <p:nvPr/>
        </p:nvSpPr>
        <p:spPr>
          <a:xfrm>
            <a:off x="-196068" y="73743"/>
            <a:ext cx="4164038" cy="2212259"/>
          </a:xfrm>
          <a:prstGeom prst="wedgeEllipseCallout">
            <a:avLst>
              <a:gd name="adj1" fmla="val 57089"/>
              <a:gd name="adj2" fmla="val 3036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24577B"/>
                </a:solidFill>
                <a:latin typeface="UTM Avo" panose="02040603050506020204" pitchFamily="18" charset="0"/>
              </a:rPr>
              <a:t> </a:t>
            </a:r>
            <a:r>
              <a:rPr lang="en-US" sz="2400">
                <a:solidFill>
                  <a:srgbClr val="24577B"/>
                </a:solidFill>
                <a:latin typeface="UTM Avo" panose="02040603050506020204" pitchFamily="18" charset="0"/>
              </a:rPr>
              <a:t>T</a:t>
            </a:r>
            <a:r>
              <a:rPr lang="vi-VN" sz="2400">
                <a:solidFill>
                  <a:srgbClr val="24577B"/>
                </a:solidFill>
                <a:latin typeface="UTM Avo" panose="02040603050506020204" pitchFamily="18" charset="0"/>
              </a:rPr>
              <a:t>rên đầu chú đội một cái nón hình răng cưa đỏ thẫm như màu hồng nhung.</a:t>
            </a:r>
            <a:endParaRPr lang="en-US" sz="2400">
              <a:solidFill>
                <a:srgbClr val="24577B"/>
              </a:solidFill>
              <a:latin typeface="UTM Avo" panose="02040603050506020204" pitchFamily="18" charset="0"/>
            </a:endParaRPr>
          </a:p>
        </p:txBody>
      </p:sp>
      <p:sp>
        <p:nvSpPr>
          <p:cNvPr id="11" name="Speech Bubble: Oval 10">
            <a:extLst>
              <a:ext uri="{FF2B5EF4-FFF2-40B4-BE49-F238E27FC236}">
                <a16:creationId xmlns:a16="http://schemas.microsoft.com/office/drawing/2014/main" id="{89006AA1-0E47-4B0A-B70E-15839AFE232D}"/>
              </a:ext>
            </a:extLst>
          </p:cNvPr>
          <p:cNvSpPr/>
          <p:nvPr/>
        </p:nvSpPr>
        <p:spPr>
          <a:xfrm>
            <a:off x="-196068" y="117854"/>
            <a:ext cx="4164038" cy="2212259"/>
          </a:xfrm>
          <a:prstGeom prst="wedgeEllipseCallout">
            <a:avLst>
              <a:gd name="adj1" fmla="val 57089"/>
              <a:gd name="adj2" fmla="val 3036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24577B"/>
                </a:solidFill>
                <a:latin typeface="UTM Avo" panose="02040603050506020204" pitchFamily="18" charset="0"/>
              </a:rPr>
              <a:t>Cái mỏ: khum khum hình trăng khuyết </a:t>
            </a:r>
            <a:r>
              <a:rPr lang="en-US" sz="2400">
                <a:solidFill>
                  <a:srgbClr val="24577B"/>
                </a:solidFill>
                <a:latin typeface="UTM Avo" panose="02040603050506020204" pitchFamily="18" charset="0"/>
              </a:rPr>
              <a:t>và cúp </a:t>
            </a:r>
            <a:r>
              <a:rPr lang="vi-VN" sz="2400">
                <a:solidFill>
                  <a:srgbClr val="24577B"/>
                </a:solidFill>
                <a:latin typeface="UTM Avo" panose="02040603050506020204" pitchFamily="18" charset="0"/>
              </a:rPr>
              <a:t>lại ở đầu chó</a:t>
            </a:r>
            <a:r>
              <a:rPr lang="en-US" sz="2400">
                <a:solidFill>
                  <a:srgbClr val="24577B"/>
                </a:solidFill>
                <a:latin typeface="UTM Avo" panose="02040603050506020204" pitchFamily="18" charset="0"/>
              </a:rPr>
              <a:t>p mỏ</a:t>
            </a:r>
            <a:r>
              <a:rPr lang="vi-VN" sz="2400">
                <a:solidFill>
                  <a:srgbClr val="24577B"/>
                </a:solidFill>
                <a:latin typeface="UTM Avo" panose="02040603050506020204" pitchFamily="18" charset="0"/>
              </a:rPr>
              <a:t>.</a:t>
            </a:r>
            <a:endParaRPr lang="en-US" sz="2400">
              <a:solidFill>
                <a:srgbClr val="24577B"/>
              </a:solidFill>
              <a:latin typeface="UTM Avo" panose="02040603050506020204" pitchFamily="18" charset="0"/>
            </a:endParaRPr>
          </a:p>
        </p:txBody>
      </p:sp>
      <p:sp>
        <p:nvSpPr>
          <p:cNvPr id="12" name="Speech Bubble: Oval 11">
            <a:extLst>
              <a:ext uri="{FF2B5EF4-FFF2-40B4-BE49-F238E27FC236}">
                <a16:creationId xmlns:a16="http://schemas.microsoft.com/office/drawing/2014/main" id="{D31CEF61-F2EE-4662-B19D-B4C2F7CEF6AD}"/>
              </a:ext>
            </a:extLst>
          </p:cNvPr>
          <p:cNvSpPr/>
          <p:nvPr/>
        </p:nvSpPr>
        <p:spPr>
          <a:xfrm>
            <a:off x="-377154" y="103373"/>
            <a:ext cx="4164038" cy="2212259"/>
          </a:xfrm>
          <a:prstGeom prst="wedgeEllipseCallout">
            <a:avLst>
              <a:gd name="adj1" fmla="val 57089"/>
              <a:gd name="adj2" fmla="val 3036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24577B"/>
                </a:solidFill>
                <a:latin typeface="UTM Avo" panose="02040603050506020204" pitchFamily="18" charset="0"/>
              </a:rPr>
              <a:t>Hai mắt: Tròn xoe như hai </a:t>
            </a:r>
            <a:r>
              <a:rPr lang="en-US" sz="2400">
                <a:solidFill>
                  <a:srgbClr val="24577B"/>
                </a:solidFill>
                <a:latin typeface="UTM Avo" panose="02040603050506020204" pitchFamily="18" charset="0"/>
              </a:rPr>
              <a:t>viên bi, sáng</a:t>
            </a:r>
            <a:r>
              <a:rPr lang="vi-VN" sz="2400">
                <a:solidFill>
                  <a:srgbClr val="24577B"/>
                </a:solidFill>
                <a:latin typeface="UTM Avo" panose="02040603050506020204" pitchFamily="18" charset="0"/>
              </a:rPr>
              <a:t> lấp lánh</a:t>
            </a:r>
            <a:r>
              <a:rPr lang="en-US" sz="2400">
                <a:solidFill>
                  <a:srgbClr val="24577B"/>
                </a:solidFill>
                <a:latin typeface="UTM Avo" panose="02040603050506020204" pitchFamily="18" charset="0"/>
              </a:rPr>
              <a:t> như</a:t>
            </a:r>
            <a:r>
              <a:rPr lang="vi-VN" sz="2400">
                <a:solidFill>
                  <a:srgbClr val="24577B"/>
                </a:solidFill>
                <a:latin typeface="UTM Avo" panose="02040603050506020204" pitchFamily="18" charset="0"/>
              </a:rPr>
              <a:t> ánh sao trời.</a:t>
            </a:r>
            <a:endParaRPr lang="en-US" sz="2400">
              <a:solidFill>
                <a:srgbClr val="24577B"/>
              </a:solidFill>
              <a:latin typeface="UTM Avo" panose="02040603050506020204" pitchFamily="18" charset="0"/>
            </a:endParaRPr>
          </a:p>
        </p:txBody>
      </p:sp>
      <p:sp>
        <p:nvSpPr>
          <p:cNvPr id="13" name="Speech Bubble: Oval 12">
            <a:extLst>
              <a:ext uri="{FF2B5EF4-FFF2-40B4-BE49-F238E27FC236}">
                <a16:creationId xmlns:a16="http://schemas.microsoft.com/office/drawing/2014/main" id="{425DA97D-4B28-4766-9F14-48A546D3C84B}"/>
              </a:ext>
            </a:extLst>
          </p:cNvPr>
          <p:cNvSpPr/>
          <p:nvPr/>
        </p:nvSpPr>
        <p:spPr>
          <a:xfrm>
            <a:off x="7067555" y="3133585"/>
            <a:ext cx="5124445" cy="3358162"/>
          </a:xfrm>
          <a:prstGeom prst="wedgeEllipseCallout">
            <a:avLst>
              <a:gd name="adj1" fmla="val -59025"/>
              <a:gd name="adj2" fmla="val 13916"/>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4577B"/>
                </a:solidFill>
                <a:latin typeface="UTM Avo" panose="02040603050506020204" pitchFamily="18" charset="0"/>
              </a:rPr>
              <a:t>Cặp chân: g</a:t>
            </a:r>
            <a:r>
              <a:rPr lang="vi-VN" sz="2000">
                <a:solidFill>
                  <a:srgbClr val="24577B"/>
                </a:solidFill>
                <a:latin typeface="UTM Avo" panose="02040603050506020204" pitchFamily="18" charset="0"/>
              </a:rPr>
              <a:t>iống như hai đoạn sắt được bọc bởi vô vàn những chiếc vảy màu vàng sậm, y như một chiếc áo giáp sắt của những người lính ra trận</a:t>
            </a:r>
            <a:r>
              <a:rPr lang="en-US" sz="2000">
                <a:solidFill>
                  <a:srgbClr val="24577B"/>
                </a:solidFill>
                <a:latin typeface="UTM Avo" panose="02040603050506020204" pitchFamily="18" charset="0"/>
              </a:rPr>
              <a:t>. </a:t>
            </a:r>
            <a:r>
              <a:rPr lang="vi-VN" sz="2000">
                <a:solidFill>
                  <a:srgbClr val="24577B"/>
                </a:solidFill>
                <a:latin typeface="UTM Avo" panose="02040603050506020204" pitchFamily="18" charset="0"/>
              </a:rPr>
              <a:t>Mỗi chân có một cái cựa dài nhọn hoắt như mũi dao bấm.</a:t>
            </a:r>
            <a:endParaRPr lang="en-US" sz="2000">
              <a:solidFill>
                <a:srgbClr val="24577B"/>
              </a:solidFill>
              <a:latin typeface="UTM Avo" panose="02040603050506020204" pitchFamily="18" charset="0"/>
            </a:endParaRPr>
          </a:p>
        </p:txBody>
      </p:sp>
      <p:sp>
        <p:nvSpPr>
          <p:cNvPr id="14" name="Speech Bubble: Oval 13">
            <a:extLst>
              <a:ext uri="{FF2B5EF4-FFF2-40B4-BE49-F238E27FC236}">
                <a16:creationId xmlns:a16="http://schemas.microsoft.com/office/drawing/2014/main" id="{0EDA3E03-4605-4FC5-A1EF-288B550182F7}"/>
              </a:ext>
            </a:extLst>
          </p:cNvPr>
          <p:cNvSpPr/>
          <p:nvPr/>
        </p:nvSpPr>
        <p:spPr>
          <a:xfrm>
            <a:off x="7067553" y="3098714"/>
            <a:ext cx="5124445" cy="3358162"/>
          </a:xfrm>
          <a:prstGeom prst="wedgeEllipseCallout">
            <a:avLst>
              <a:gd name="adj1" fmla="val -49360"/>
              <a:gd name="adj2" fmla="val -49051"/>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24577B"/>
                </a:solidFill>
                <a:latin typeface="UTM Avo" panose="02040603050506020204" pitchFamily="18" charset="0"/>
              </a:rPr>
              <a:t>Bộ lông đuôi của chú mới đẹp làm sao, vừa dài vừa cong vút về sau như những cành liễu rũ ven hồ.</a:t>
            </a:r>
            <a:endParaRPr lang="en-US" sz="2800">
              <a:solidFill>
                <a:srgbClr val="24577B"/>
              </a:solidFill>
              <a:latin typeface="UTM Avo" panose="02040603050506020204" pitchFamily="18" charset="0"/>
            </a:endParaRPr>
          </a:p>
        </p:txBody>
      </p:sp>
    </p:spTree>
    <p:extLst>
      <p:ext uri="{BB962C8B-B14F-4D97-AF65-F5344CB8AC3E}">
        <p14:creationId xmlns:p14="http://schemas.microsoft.com/office/powerpoint/2010/main" val="14908640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iterate type="wd">
                                    <p:tmPct val="10000"/>
                                  </p:iterate>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anim calcmode="lin" valueType="num">
                                      <p:cBhvr>
                                        <p:cTn id="15" dur="250" fill="hold"/>
                                        <p:tgtEl>
                                          <p:spTgt spid="5"/>
                                        </p:tgtEl>
                                        <p:attrNameLst>
                                          <p:attrName>ppt_x</p:attrName>
                                        </p:attrNameLst>
                                      </p:cBhvr>
                                      <p:tavLst>
                                        <p:tav tm="0">
                                          <p:val>
                                            <p:strVal val="#ppt_x"/>
                                          </p:val>
                                        </p:tav>
                                        <p:tav tm="100000">
                                          <p:val>
                                            <p:strVal val="#ppt_x"/>
                                          </p:val>
                                        </p:tav>
                                      </p:tavLst>
                                    </p:anim>
                                    <p:anim calcmode="lin" valueType="num">
                                      <p:cBhvr>
                                        <p:cTn id="16"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iterate type="wd">
                                    <p:tmPct val="10000"/>
                                  </p:iterate>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anim calcmode="lin" valueType="num">
                                      <p:cBhvr>
                                        <p:cTn id="22" dur="250" fill="hold"/>
                                        <p:tgtEl>
                                          <p:spTgt spid="6"/>
                                        </p:tgtEl>
                                        <p:attrNameLst>
                                          <p:attrName>ppt_x</p:attrName>
                                        </p:attrNameLst>
                                      </p:cBhvr>
                                      <p:tavLst>
                                        <p:tav tm="0">
                                          <p:val>
                                            <p:strVal val="#ppt_x"/>
                                          </p:val>
                                        </p:tav>
                                        <p:tav tm="100000">
                                          <p:val>
                                            <p:strVal val="#ppt_x"/>
                                          </p:val>
                                        </p:tav>
                                      </p:tavLst>
                                    </p:anim>
                                    <p:anim calcmode="lin" valueType="num">
                                      <p:cBhvr>
                                        <p:cTn id="23"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iterate type="wd">
                                    <p:tmPct val="10000"/>
                                  </p:iterate>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anim calcmode="lin" valueType="num">
                                      <p:cBhvr>
                                        <p:cTn id="29" dur="250" fill="hold"/>
                                        <p:tgtEl>
                                          <p:spTgt spid="7"/>
                                        </p:tgtEl>
                                        <p:attrNameLst>
                                          <p:attrName>ppt_x</p:attrName>
                                        </p:attrNameLst>
                                      </p:cBhvr>
                                      <p:tavLst>
                                        <p:tav tm="0">
                                          <p:val>
                                            <p:strVal val="#ppt_x"/>
                                          </p:val>
                                        </p:tav>
                                        <p:tav tm="100000">
                                          <p:val>
                                            <p:strVal val="#ppt_x"/>
                                          </p:val>
                                        </p:tav>
                                      </p:tavLst>
                                    </p:anim>
                                    <p:anim calcmode="lin" valueType="num">
                                      <p:cBhvr>
                                        <p:cTn id="30"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iterate type="wd">
                                    <p:tmPct val="10000"/>
                                  </p:iterate>
                                  <p:childTnLst>
                                    <p:set>
                                      <p:cBhvr>
                                        <p:cTn id="34" dur="1" fill="hold">
                                          <p:stCondLst>
                                            <p:cond delay="0"/>
                                          </p:stCondLst>
                                        </p:cTn>
                                        <p:tgtEl>
                                          <p:spTgt spid="8"/>
                                        </p:tgtEl>
                                        <p:attrNameLst>
                                          <p:attrName>style.visibility</p:attrName>
                                        </p:attrNameLst>
                                      </p:cBhvr>
                                      <p:to>
                                        <p:strVal val="visible"/>
                                      </p:to>
                                    </p:set>
                                    <p:animEffect transition="in" filter="fade">
                                      <p:cBhvr>
                                        <p:cTn id="35" dur="250"/>
                                        <p:tgtEl>
                                          <p:spTgt spid="8"/>
                                        </p:tgtEl>
                                      </p:cBhvr>
                                    </p:animEffect>
                                    <p:anim calcmode="lin" valueType="num">
                                      <p:cBhvr>
                                        <p:cTn id="36" dur="250" fill="hold"/>
                                        <p:tgtEl>
                                          <p:spTgt spid="8"/>
                                        </p:tgtEl>
                                        <p:attrNameLst>
                                          <p:attrName>ppt_x</p:attrName>
                                        </p:attrNameLst>
                                      </p:cBhvr>
                                      <p:tavLst>
                                        <p:tav tm="0">
                                          <p:val>
                                            <p:strVal val="#ppt_x"/>
                                          </p:val>
                                        </p:tav>
                                        <p:tav tm="100000">
                                          <p:val>
                                            <p:strVal val="#ppt_x"/>
                                          </p:val>
                                        </p:tav>
                                      </p:tavLst>
                                    </p:anim>
                                    <p:anim calcmode="lin" valueType="num">
                                      <p:cBhvr>
                                        <p:cTn id="37"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iterate type="wd">
                                    <p:tmPct val="10000"/>
                                  </p:iterate>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anim calcmode="lin" valueType="num">
                                      <p:cBhvr>
                                        <p:cTn id="43" dur="250" fill="hold"/>
                                        <p:tgtEl>
                                          <p:spTgt spid="9"/>
                                        </p:tgtEl>
                                        <p:attrNameLst>
                                          <p:attrName>ppt_x</p:attrName>
                                        </p:attrNameLst>
                                      </p:cBhvr>
                                      <p:tavLst>
                                        <p:tav tm="0">
                                          <p:val>
                                            <p:strVal val="#ppt_x"/>
                                          </p:val>
                                        </p:tav>
                                        <p:tav tm="100000">
                                          <p:val>
                                            <p:strVal val="#ppt_x"/>
                                          </p:val>
                                        </p:tav>
                                      </p:tavLst>
                                    </p:anim>
                                    <p:anim calcmode="lin" valueType="num">
                                      <p:cBhvr>
                                        <p:cTn id="44"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iterate type="wd">
                                    <p:tmPct val="10000"/>
                                  </p:iterate>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anim calcmode="lin" valueType="num">
                                      <p:cBhvr>
                                        <p:cTn id="50" dur="250" fill="hold"/>
                                        <p:tgtEl>
                                          <p:spTgt spid="10"/>
                                        </p:tgtEl>
                                        <p:attrNameLst>
                                          <p:attrName>ppt_x</p:attrName>
                                        </p:attrNameLst>
                                      </p:cBhvr>
                                      <p:tavLst>
                                        <p:tav tm="0">
                                          <p:val>
                                            <p:strVal val="#ppt_x"/>
                                          </p:val>
                                        </p:tav>
                                        <p:tav tm="100000">
                                          <p:val>
                                            <p:strVal val="#ppt_x"/>
                                          </p:val>
                                        </p:tav>
                                      </p:tavLst>
                                    </p:anim>
                                    <p:anim calcmode="lin" valueType="num">
                                      <p:cBhvr>
                                        <p:cTn id="51"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iterate type="wd">
                                    <p:tmPct val="10000"/>
                                  </p:iterate>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anim calcmode="lin" valueType="num">
                                      <p:cBhvr>
                                        <p:cTn id="57" dur="250" fill="hold"/>
                                        <p:tgtEl>
                                          <p:spTgt spid="11"/>
                                        </p:tgtEl>
                                        <p:attrNameLst>
                                          <p:attrName>ppt_x</p:attrName>
                                        </p:attrNameLst>
                                      </p:cBhvr>
                                      <p:tavLst>
                                        <p:tav tm="0">
                                          <p:val>
                                            <p:strVal val="#ppt_x"/>
                                          </p:val>
                                        </p:tav>
                                        <p:tav tm="100000">
                                          <p:val>
                                            <p:strVal val="#ppt_x"/>
                                          </p:val>
                                        </p:tav>
                                      </p:tavLst>
                                    </p:anim>
                                    <p:anim calcmode="lin" valueType="num">
                                      <p:cBhvr>
                                        <p:cTn id="58"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iterate type="wd">
                                    <p:tmPct val="10000"/>
                                  </p:iterate>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anim calcmode="lin" valueType="num">
                                      <p:cBhvr>
                                        <p:cTn id="64" dur="250" fill="hold"/>
                                        <p:tgtEl>
                                          <p:spTgt spid="12"/>
                                        </p:tgtEl>
                                        <p:attrNameLst>
                                          <p:attrName>ppt_x</p:attrName>
                                        </p:attrNameLst>
                                      </p:cBhvr>
                                      <p:tavLst>
                                        <p:tav tm="0">
                                          <p:val>
                                            <p:strVal val="#ppt_x"/>
                                          </p:val>
                                        </p:tav>
                                        <p:tav tm="100000">
                                          <p:val>
                                            <p:strVal val="#ppt_x"/>
                                          </p:val>
                                        </p:tav>
                                      </p:tavLst>
                                    </p:anim>
                                    <p:anim calcmode="lin" valueType="num">
                                      <p:cBhvr>
                                        <p:cTn id="65"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iterate type="wd">
                                    <p:tmPct val="10000"/>
                                  </p:iterate>
                                  <p:childTnLst>
                                    <p:set>
                                      <p:cBhvr>
                                        <p:cTn id="69" dur="1" fill="hold">
                                          <p:stCondLst>
                                            <p:cond delay="0"/>
                                          </p:stCondLst>
                                        </p:cTn>
                                        <p:tgtEl>
                                          <p:spTgt spid="13"/>
                                        </p:tgtEl>
                                        <p:attrNameLst>
                                          <p:attrName>style.visibility</p:attrName>
                                        </p:attrNameLst>
                                      </p:cBhvr>
                                      <p:to>
                                        <p:strVal val="visible"/>
                                      </p:to>
                                    </p:set>
                                    <p:animEffect transition="in" filter="fade">
                                      <p:cBhvr>
                                        <p:cTn id="70" dur="250"/>
                                        <p:tgtEl>
                                          <p:spTgt spid="13"/>
                                        </p:tgtEl>
                                      </p:cBhvr>
                                    </p:animEffect>
                                    <p:anim calcmode="lin" valueType="num">
                                      <p:cBhvr>
                                        <p:cTn id="71" dur="250" fill="hold"/>
                                        <p:tgtEl>
                                          <p:spTgt spid="13"/>
                                        </p:tgtEl>
                                        <p:attrNameLst>
                                          <p:attrName>ppt_x</p:attrName>
                                        </p:attrNameLst>
                                      </p:cBhvr>
                                      <p:tavLst>
                                        <p:tav tm="0">
                                          <p:val>
                                            <p:strVal val="#ppt_x"/>
                                          </p:val>
                                        </p:tav>
                                        <p:tav tm="100000">
                                          <p:val>
                                            <p:strVal val="#ppt_x"/>
                                          </p:val>
                                        </p:tav>
                                      </p:tavLst>
                                    </p:anim>
                                    <p:anim calcmode="lin" valueType="num">
                                      <p:cBhvr>
                                        <p:cTn id="72"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iterate type="wd">
                                    <p:tmPct val="10000"/>
                                  </p:iterate>
                                  <p:childTnLst>
                                    <p:set>
                                      <p:cBhvr>
                                        <p:cTn id="76" dur="1" fill="hold">
                                          <p:stCondLst>
                                            <p:cond delay="0"/>
                                          </p:stCondLst>
                                        </p:cTn>
                                        <p:tgtEl>
                                          <p:spTgt spid="14"/>
                                        </p:tgtEl>
                                        <p:attrNameLst>
                                          <p:attrName>style.visibility</p:attrName>
                                        </p:attrNameLst>
                                      </p:cBhvr>
                                      <p:to>
                                        <p:strVal val="visible"/>
                                      </p:to>
                                    </p:set>
                                    <p:animEffect transition="in" filter="fade">
                                      <p:cBhvr>
                                        <p:cTn id="77" dur="250"/>
                                        <p:tgtEl>
                                          <p:spTgt spid="14"/>
                                        </p:tgtEl>
                                      </p:cBhvr>
                                    </p:animEffect>
                                    <p:anim calcmode="lin" valueType="num">
                                      <p:cBhvr>
                                        <p:cTn id="78" dur="250" fill="hold"/>
                                        <p:tgtEl>
                                          <p:spTgt spid="14"/>
                                        </p:tgtEl>
                                        <p:attrNameLst>
                                          <p:attrName>ppt_x</p:attrName>
                                        </p:attrNameLst>
                                      </p:cBhvr>
                                      <p:tavLst>
                                        <p:tav tm="0">
                                          <p:val>
                                            <p:strVal val="#ppt_x"/>
                                          </p:val>
                                        </p:tav>
                                        <p:tav tm="100000">
                                          <p:val>
                                            <p:strVal val="#ppt_x"/>
                                          </p:val>
                                        </p:tav>
                                      </p:tavLst>
                                    </p:anim>
                                    <p:anim calcmode="lin" valueType="num">
                                      <p:cBhvr>
                                        <p:cTn id="7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BE680720-105F-454F-BECB-78E2DC9659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0" y="1"/>
            <a:ext cx="12192000" cy="6857999"/>
          </a:xfrm>
          <a:prstGeom prst="rect">
            <a:avLst/>
          </a:prstGeom>
        </p:spPr>
      </p:pic>
      <p:pic>
        <p:nvPicPr>
          <p:cNvPr id="3" name="图片 30">
            <a:extLst>
              <a:ext uri="{FF2B5EF4-FFF2-40B4-BE49-F238E27FC236}">
                <a16:creationId xmlns:a16="http://schemas.microsoft.com/office/drawing/2014/main" id="{0AD9D093-031C-4342-B025-4BA32F9846A1}"/>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2281536" y="-147485"/>
            <a:ext cx="2002669" cy="2002669"/>
          </a:xfrm>
          <a:prstGeom prst="rect">
            <a:avLst/>
          </a:prstGeom>
        </p:spPr>
      </p:pic>
      <p:sp>
        <p:nvSpPr>
          <p:cNvPr id="4" name="PA_库_Circle ">
            <a:extLst>
              <a:ext uri="{FF2B5EF4-FFF2-40B4-BE49-F238E27FC236}">
                <a16:creationId xmlns:a16="http://schemas.microsoft.com/office/drawing/2014/main" id="{C8C9E31F-A604-48AC-A4A6-61E1A0089133}"/>
              </a:ext>
            </a:extLst>
          </p:cNvPr>
          <p:cNvSpPr/>
          <p:nvPr>
            <p:custDataLst>
              <p:tags r:id="rId1"/>
            </p:custDataLst>
          </p:nvPr>
        </p:nvSpPr>
        <p:spPr>
          <a:xfrm>
            <a:off x="2584271" y="155250"/>
            <a:ext cx="1397198" cy="1397198"/>
          </a:xfrm>
          <a:prstGeom prst="ellipse">
            <a:avLst/>
          </a:prstGeom>
          <a:solidFill>
            <a:srgbClr val="F8F7F3"/>
          </a:solidFill>
          <a:ln w="12700">
            <a:miter lim="400000"/>
          </a:ln>
        </p:spPr>
        <p:txBody>
          <a:bodyPr lIns="22860" rIns="22860" anchor="ctr" anchorCtr="0"/>
          <a:lstStyle/>
          <a:p>
            <a:pPr marL="0" marR="0" lvl="0" indent="0" algn="ctr" defTabSz="914217" rtl="0" eaLnBrk="1" fontAlgn="auto" latinLnBrk="0" hangingPunct="1">
              <a:spcBef>
                <a:spcPts val="0"/>
              </a:spcBef>
              <a:spcAft>
                <a:spcPts val="0"/>
              </a:spcAft>
              <a:buClrTx/>
              <a:buSzTx/>
              <a:buFontTx/>
              <a:buNone/>
              <a:tabLst/>
              <a:defRPr sz="3600">
                <a:solidFill>
                  <a:srgbClr val="737572"/>
                </a:solidFill>
                <a:latin typeface="Lato Light"/>
                <a:ea typeface="Lato Light"/>
                <a:cs typeface="Lato Light"/>
                <a:sym typeface="Lato Light"/>
              </a:defRPr>
            </a:pPr>
            <a:r>
              <a:rPr kumimoji="0" lang="en-US" sz="2800" b="1" i="0" u="none" strike="noStrike" kern="1200" cap="none" spc="0" normalizeH="0" baseline="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rPr>
              <a:t>Bài</a:t>
            </a:r>
            <a:r>
              <a:rPr kumimoji="0" lang="en-US" sz="2800" b="1" i="0" u="none" strike="noStrike" kern="1200" cap="none" spc="0" normalizeH="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rPr>
              <a:t> 3</a:t>
            </a:r>
            <a:endParaRPr kumimoji="0" sz="2800" b="1" i="0" u="none" strike="noStrike" kern="1200" cap="none" spc="0" normalizeH="0" baseline="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endParaRPr>
          </a:p>
        </p:txBody>
      </p:sp>
      <p:sp>
        <p:nvSpPr>
          <p:cNvPr id="6" name="Rectangle 5">
            <a:extLst>
              <a:ext uri="{FF2B5EF4-FFF2-40B4-BE49-F238E27FC236}">
                <a16:creationId xmlns:a16="http://schemas.microsoft.com/office/drawing/2014/main" id="{99B85256-DB08-4673-A634-E728935A2CDF}"/>
              </a:ext>
            </a:extLst>
          </p:cNvPr>
          <p:cNvSpPr>
            <a:spLocks noChangeAspect="1"/>
          </p:cNvSpPr>
          <p:nvPr/>
        </p:nvSpPr>
        <p:spPr>
          <a:xfrm>
            <a:off x="3981469" y="256195"/>
            <a:ext cx="7312710" cy="984885"/>
          </a:xfrm>
          <a:prstGeom prst="rect">
            <a:avLst/>
          </a:prstGeom>
          <a:noFill/>
          <a:ln w="38100">
            <a:noFill/>
          </a:ln>
        </p:spPr>
        <p:txBody>
          <a:bodyPr wrap="square" lIns="0" tIns="0" rIns="0" bIns="0" anchor="ctr" anchorCtr="1">
            <a:spAutoFit/>
          </a:bodyPr>
          <a:lstStyle/>
          <a:p>
            <a:r>
              <a:rPr lang="en-US" sz="3200" b="1">
                <a:ln w="0"/>
                <a:solidFill>
                  <a:srgbClr val="BD5F68"/>
                </a:solidFill>
                <a:latin typeface="UTM Avo" panose="02040603050506020204" pitchFamily="18" charset="0"/>
              </a:rPr>
              <a:t>Hãy v</a:t>
            </a:r>
            <a:r>
              <a:rPr lang="vi-VN" sz="3200" b="1">
                <a:ln w="0"/>
                <a:solidFill>
                  <a:srgbClr val="BD5F68"/>
                </a:solidFill>
                <a:latin typeface="UTM Avo" panose="02040603050506020204" pitchFamily="18" charset="0"/>
              </a:rPr>
              <a:t>iết </a:t>
            </a:r>
            <a:r>
              <a:rPr lang="en-US" sz="3200" b="1">
                <a:ln w="0"/>
                <a:solidFill>
                  <a:srgbClr val="BD5F68"/>
                </a:solidFill>
                <a:latin typeface="UTM Avo" panose="02040603050506020204" pitchFamily="18" charset="0"/>
              </a:rPr>
              <a:t>một </a:t>
            </a:r>
            <a:r>
              <a:rPr lang="vi-VN" sz="3200" b="1">
                <a:ln w="0"/>
                <a:solidFill>
                  <a:srgbClr val="BD5F68"/>
                </a:solidFill>
                <a:latin typeface="UTM Avo" panose="02040603050506020204" pitchFamily="18" charset="0"/>
              </a:rPr>
              <a:t>đoạn văn có chứa câu mở đoạn </a:t>
            </a:r>
            <a:r>
              <a:rPr lang="en-US" sz="3200" b="1">
                <a:ln w="0"/>
                <a:solidFill>
                  <a:srgbClr val="BD5F68"/>
                </a:solidFill>
                <a:latin typeface="UTM Avo" panose="02040603050506020204" pitchFamily="18" charset="0"/>
              </a:rPr>
              <a:t>như sau</a:t>
            </a:r>
            <a:r>
              <a:rPr lang="vi-VN" sz="3200" b="1">
                <a:ln w="0"/>
                <a:solidFill>
                  <a:srgbClr val="BD5F68"/>
                </a:solidFill>
                <a:latin typeface="UTM Avo" panose="02040603050506020204" pitchFamily="18" charset="0"/>
              </a:rPr>
              <a:t>:</a:t>
            </a:r>
          </a:p>
        </p:txBody>
      </p:sp>
      <p:sp>
        <p:nvSpPr>
          <p:cNvPr id="8" name="Rectangle 7">
            <a:extLst>
              <a:ext uri="{FF2B5EF4-FFF2-40B4-BE49-F238E27FC236}">
                <a16:creationId xmlns:a16="http://schemas.microsoft.com/office/drawing/2014/main" id="{4ABD18E0-A636-49C6-AD33-A0AAA37C3E96}"/>
              </a:ext>
            </a:extLst>
          </p:cNvPr>
          <p:cNvSpPr/>
          <p:nvPr/>
        </p:nvSpPr>
        <p:spPr>
          <a:xfrm>
            <a:off x="0" y="1417422"/>
            <a:ext cx="12192000" cy="5629618"/>
          </a:xfrm>
          <a:prstGeom prst="rect">
            <a:avLst/>
          </a:prstGeom>
          <a:solidFill>
            <a:srgbClr val="F8F7F3">
              <a:alpha val="80000"/>
            </a:srgbClr>
          </a:solidFill>
          <a:ln>
            <a:solidFill>
              <a:srgbClr val="F8F7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C2647"/>
              </a:solidFill>
            </a:endParaRPr>
          </a:p>
        </p:txBody>
      </p:sp>
      <p:sp>
        <p:nvSpPr>
          <p:cNvPr id="7" name="Rectangle 6">
            <a:extLst>
              <a:ext uri="{FF2B5EF4-FFF2-40B4-BE49-F238E27FC236}">
                <a16:creationId xmlns:a16="http://schemas.microsoft.com/office/drawing/2014/main" id="{9C0FC740-D47C-45D5-BA18-DEB6CF868515}"/>
              </a:ext>
            </a:extLst>
          </p:cNvPr>
          <p:cNvSpPr>
            <a:spLocks noChangeAspect="1"/>
          </p:cNvSpPr>
          <p:nvPr/>
        </p:nvSpPr>
        <p:spPr>
          <a:xfrm>
            <a:off x="228600" y="1418538"/>
            <a:ext cx="9379129" cy="562398"/>
          </a:xfrm>
          <a:prstGeom prst="rect">
            <a:avLst/>
          </a:prstGeom>
          <a:noFill/>
          <a:ln w="38100">
            <a:noFill/>
          </a:ln>
        </p:spPr>
        <p:txBody>
          <a:bodyPr wrap="square" lIns="0" tIns="0" rIns="0" bIns="0" anchor="ctr" anchorCtr="1">
            <a:spAutoFit/>
          </a:bodyPr>
          <a:lstStyle/>
          <a:p>
            <a:pPr>
              <a:lnSpc>
                <a:spcPct val="150000"/>
              </a:lnSpc>
            </a:pPr>
            <a:r>
              <a:rPr lang="en-US" sz="2800" b="1">
                <a:ln w="0"/>
                <a:solidFill>
                  <a:srgbClr val="BD5F68"/>
                </a:solidFill>
                <a:latin typeface="UTM Avo" panose="02040603050506020204" pitchFamily="18" charset="0"/>
              </a:rPr>
              <a:t>Chú gà nhà em đã ra dáng một chú gà trống đẹp.</a:t>
            </a:r>
            <a:endParaRPr lang="vi-VN" sz="2800" b="1">
              <a:ln w="0"/>
              <a:solidFill>
                <a:srgbClr val="BD5F68"/>
              </a:solidFill>
              <a:latin typeface="UTM Avo" panose="02040603050506020204" pitchFamily="18" charset="0"/>
            </a:endParaRPr>
          </a:p>
        </p:txBody>
      </p:sp>
      <p:sp>
        <p:nvSpPr>
          <p:cNvPr id="11" name="Rectangle 10">
            <a:extLst>
              <a:ext uri="{FF2B5EF4-FFF2-40B4-BE49-F238E27FC236}">
                <a16:creationId xmlns:a16="http://schemas.microsoft.com/office/drawing/2014/main" id="{FC73661A-3440-4C34-AC7E-034C50753E4E}"/>
              </a:ext>
            </a:extLst>
          </p:cNvPr>
          <p:cNvSpPr>
            <a:spLocks noChangeAspect="1"/>
          </p:cNvSpPr>
          <p:nvPr/>
        </p:nvSpPr>
        <p:spPr>
          <a:xfrm>
            <a:off x="228600" y="1999162"/>
            <a:ext cx="11734800" cy="4739759"/>
          </a:xfrm>
          <a:prstGeom prst="rect">
            <a:avLst/>
          </a:prstGeom>
          <a:noFill/>
          <a:ln w="38100">
            <a:noFill/>
          </a:ln>
        </p:spPr>
        <p:txBody>
          <a:bodyPr wrap="square" lIns="0" tIns="0" rIns="0" bIns="0" anchor="ctr" anchorCtr="1">
            <a:spAutoFit/>
          </a:bodyPr>
          <a:lstStyle/>
          <a:p>
            <a:pPr algn="just"/>
            <a:r>
              <a:rPr lang="vi-VN" sz="2800" b="1">
                <a:ln w="0"/>
                <a:solidFill>
                  <a:srgbClr val="2467B8"/>
                </a:solidFill>
                <a:latin typeface="UTM Avo" panose="02040603050506020204" pitchFamily="18" charset="0"/>
              </a:rPr>
              <a:t>Chú cao to, dáng điệu oai vệ</a:t>
            </a:r>
            <a:r>
              <a:rPr lang="en-US" sz="2800" b="1">
                <a:ln w="0"/>
                <a:solidFill>
                  <a:srgbClr val="2467B8"/>
                </a:solidFill>
                <a:latin typeface="UTM Avo" panose="02040603050506020204" pitchFamily="18" charset="0"/>
              </a:rPr>
              <a:t> và có thân hình l</a:t>
            </a:r>
            <a:r>
              <a:rPr lang="vi-VN" sz="2800" b="1">
                <a:ln w="0"/>
                <a:solidFill>
                  <a:srgbClr val="2467B8"/>
                </a:solidFill>
                <a:latin typeface="UTM Avo" panose="02040603050506020204" pitchFamily="18" charset="0"/>
              </a:rPr>
              <a:t>ực lưỡng</a:t>
            </a:r>
            <a:r>
              <a:rPr lang="en-US" sz="2800" b="1">
                <a:ln w="0"/>
                <a:solidFill>
                  <a:srgbClr val="2467B8"/>
                </a:solidFill>
                <a:latin typeface="UTM Avo" panose="02040603050506020204" pitchFamily="18" charset="0"/>
              </a:rPr>
              <a:t>. Bộ lông mượt mà, </a:t>
            </a:r>
            <a:r>
              <a:rPr lang="vi-VN" sz="2800" b="1">
                <a:ln w="0"/>
                <a:solidFill>
                  <a:srgbClr val="2467B8"/>
                </a:solidFill>
                <a:latin typeface="UTM Avo" panose="02040603050506020204" pitchFamily="18" charset="0"/>
              </a:rPr>
              <a:t>màu vàng</a:t>
            </a:r>
            <a:r>
              <a:rPr lang="en-US" sz="2800" b="1">
                <a:ln w="0"/>
                <a:solidFill>
                  <a:srgbClr val="2467B8"/>
                </a:solidFill>
                <a:latin typeface="UTM Avo" panose="02040603050506020204" pitchFamily="18" charset="0"/>
              </a:rPr>
              <a:t> cam</a:t>
            </a:r>
            <a:r>
              <a:rPr lang="vi-VN" sz="2800" b="1">
                <a:ln w="0"/>
                <a:solidFill>
                  <a:srgbClr val="2467B8"/>
                </a:solidFill>
                <a:latin typeface="UTM Avo" panose="02040603050506020204" pitchFamily="18" charset="0"/>
              </a:rPr>
              <a:t> sậm xen lẫn xanh đen óng ánh như pha kim tuyến</a:t>
            </a:r>
            <a:r>
              <a:rPr lang="en-US" sz="2800" b="1">
                <a:ln w="0"/>
                <a:solidFill>
                  <a:srgbClr val="2467B8"/>
                </a:solidFill>
                <a:latin typeface="UTM Avo" panose="02040603050506020204" pitchFamily="18" charset="0"/>
              </a:rPr>
              <a:t> vô cùng bắt mắt. T</a:t>
            </a:r>
            <a:r>
              <a:rPr lang="vi-VN" sz="2800" b="1">
                <a:ln w="0"/>
                <a:solidFill>
                  <a:srgbClr val="2467B8"/>
                </a:solidFill>
                <a:latin typeface="UTM Avo" panose="02040603050506020204" pitchFamily="18" charset="0"/>
              </a:rPr>
              <a:t>rên đầu chú đội một cái nón hình răng cưa đỏ thẫm như màu hồng nhung. </a:t>
            </a:r>
            <a:r>
              <a:rPr lang="en-US" sz="2800" b="1">
                <a:ln w="0"/>
                <a:solidFill>
                  <a:srgbClr val="2467B8"/>
                </a:solidFill>
                <a:latin typeface="UTM Avo" panose="02040603050506020204" pitchFamily="18" charset="0"/>
              </a:rPr>
              <a:t>Cái mỏ cứng, </a:t>
            </a:r>
            <a:r>
              <a:rPr lang="vi-VN" sz="2800" b="1">
                <a:ln w="0"/>
                <a:solidFill>
                  <a:srgbClr val="2467B8"/>
                </a:solidFill>
                <a:latin typeface="UTM Avo" panose="02040603050506020204" pitchFamily="18" charset="0"/>
              </a:rPr>
              <a:t>khum khum hình trăng khuyết và </a:t>
            </a:r>
            <a:r>
              <a:rPr lang="en-US" sz="2800" b="1">
                <a:ln w="0"/>
                <a:solidFill>
                  <a:srgbClr val="2467B8"/>
                </a:solidFill>
                <a:latin typeface="UTM Avo" panose="02040603050506020204" pitchFamily="18" charset="0"/>
              </a:rPr>
              <a:t>chóp mỏ cúp lại. Hai mắt chú tròn xoe như hai viên bi, sáng lấp lánh như ánh sao trời. Vũ khí của chú chính là cặp chân cứng </a:t>
            </a:r>
            <a:r>
              <a:rPr lang="vi-VN" sz="2800" b="1">
                <a:ln w="0"/>
                <a:solidFill>
                  <a:srgbClr val="2467B8"/>
                </a:solidFill>
                <a:latin typeface="UTM Avo" panose="02040603050506020204" pitchFamily="18" charset="0"/>
              </a:rPr>
              <a:t>như hai đoạn sắt được bọc bởi vô vàn những chiếc vảy màu vàng sậm</a:t>
            </a:r>
            <a:r>
              <a:rPr lang="en-US" sz="2800" b="1">
                <a:ln w="0"/>
                <a:solidFill>
                  <a:srgbClr val="2467B8"/>
                </a:solidFill>
                <a:latin typeface="UTM Avo" panose="02040603050506020204" pitchFamily="18" charset="0"/>
              </a:rPr>
              <a:t>. </a:t>
            </a:r>
            <a:r>
              <a:rPr lang="vi-VN" sz="2800" b="1">
                <a:ln w="0"/>
                <a:solidFill>
                  <a:srgbClr val="2467B8"/>
                </a:solidFill>
                <a:latin typeface="UTM Avo" panose="02040603050506020204" pitchFamily="18" charset="0"/>
              </a:rPr>
              <a:t>Mỗi chân có một cái cựa dài nhọn hoắt như mũi dao bấm.</a:t>
            </a:r>
            <a:r>
              <a:rPr lang="en-US" sz="2800" b="1">
                <a:ln w="0"/>
                <a:solidFill>
                  <a:srgbClr val="2467B8"/>
                </a:solidFill>
                <a:latin typeface="UTM Avo" panose="02040603050506020204" pitchFamily="18" charset="0"/>
              </a:rPr>
              <a:t> Tuyệt vời nhất là b</a:t>
            </a:r>
            <a:r>
              <a:rPr lang="vi-VN" sz="2800" b="1">
                <a:ln w="0"/>
                <a:solidFill>
                  <a:srgbClr val="2467B8"/>
                </a:solidFill>
                <a:latin typeface="UTM Avo" panose="02040603050506020204" pitchFamily="18" charset="0"/>
              </a:rPr>
              <a:t>ộ lông đuôi của chú</a:t>
            </a:r>
            <a:r>
              <a:rPr lang="en-US" sz="2800" b="1">
                <a:ln w="0"/>
                <a:solidFill>
                  <a:srgbClr val="2467B8"/>
                </a:solidFill>
                <a:latin typeface="UTM Avo" panose="02040603050506020204" pitchFamily="18" charset="0"/>
              </a:rPr>
              <a:t>. Nó</a:t>
            </a:r>
            <a:r>
              <a:rPr lang="vi-VN" sz="2800" b="1">
                <a:ln w="0"/>
                <a:solidFill>
                  <a:srgbClr val="2467B8"/>
                </a:solidFill>
                <a:latin typeface="UTM Avo" panose="02040603050506020204" pitchFamily="18" charset="0"/>
              </a:rPr>
              <a:t> mới đẹp làm sao, vừa dài vừa cong vút về sau như những cành liễu rũ ven hồ.</a:t>
            </a:r>
          </a:p>
        </p:txBody>
      </p:sp>
    </p:spTree>
    <p:extLst>
      <p:ext uri="{BB962C8B-B14F-4D97-AF65-F5344CB8AC3E}">
        <p14:creationId xmlns:p14="http://schemas.microsoft.com/office/powerpoint/2010/main" val="17871470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4">
                                            <p:txEl>
                                              <p:charRg st="4294967295" end="4294967295"/>
                                            </p:txEl>
                                          </p:spTgt>
                                        </p:tgtEl>
                                        <p:attrNameLst>
                                          <p:attrName>style.visibility</p:attrName>
                                        </p:attrNameLst>
                                      </p:cBhvr>
                                      <p:to>
                                        <p:strVal val="visible"/>
                                      </p:to>
                                    </p:set>
                                    <p:anim calcmode="lin" valueType="num">
                                      <p:cBhvr additive="base">
                                        <p:cTn id="7" dur="250" fill="hold"/>
                                        <p:tgtEl>
                                          <p:spTgt spid="4">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4">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4">
                                            <p:txEl>
                                              <p:charRg st="4294967295" end="4294967295"/>
                                            </p:txEl>
                                          </p:spTgt>
                                        </p:tgtEl>
                                        <p:attrNameLst>
                                          <p:attrName>style.visibility</p:attrName>
                                        </p:attrNameLst>
                                      </p:cBhvr>
                                      <p:to>
                                        <p:strVal val="visible"/>
                                      </p:to>
                                    </p:set>
                                    <p:anim to="" calcmode="lin" valueType="num">
                                      <p:cBhvr>
                                        <p:cTn id="10" dur="250" fill="hold">
                                          <p:stCondLst>
                                            <p:cond delay="0"/>
                                          </p:stCondLst>
                                        </p:cTn>
                                        <p:tgtEl>
                                          <p:spTgt spid="4">
                                            <p:txEl>
                                              <p:charRg st="4294967295" end="4294967295"/>
                                            </p:txEl>
                                          </p:spTgt>
                                        </p:tgtEl>
                                        <p:attrNameLst>
                                          <p:attrName>ppt_w</p:attrName>
                                        </p:attrNameLst>
                                      </p:cBhvr>
                                      <p:tavLst>
                                        <p:tav tm="0">
                                          <p:val>
                                            <p:strVal val="0"/>
                                          </p:val>
                                        </p:tav>
                                        <p:tav tm="100000">
                                          <p:val>
                                            <p:strVal val="#ppt_w"/>
                                          </p:val>
                                        </p:tav>
                                      </p:tavLst>
                                    </p:anim>
                                    <p:anim to="" calcmode="lin" valueType="num">
                                      <p:cBhvr>
                                        <p:cTn id="11" dur="250" fill="hold">
                                          <p:stCondLst>
                                            <p:cond delay="0"/>
                                          </p:stCondLst>
                                        </p:cTn>
                                        <p:tgtEl>
                                          <p:spTgt spid="4">
                                            <p:txEl>
                                              <p:charRg st="4294967295" end="4294967295"/>
                                            </p:txEl>
                                          </p:spTgt>
                                        </p:tgtEl>
                                        <p:attrNameLst>
                                          <p:attrName>ppt_h</p:attrName>
                                        </p:attrNameLst>
                                      </p:cBhvr>
                                      <p:tavLst>
                                        <p:tav tm="0">
                                          <p:val>
                                            <p:strVal val="0"/>
                                          </p:val>
                                        </p:tav>
                                        <p:tav tm="100000">
                                          <p:val>
                                            <p:strVal val="#ppt_h"/>
                                          </p:val>
                                        </p:tav>
                                      </p:tavLst>
                                    </p:anim>
                                    <p:animEffect filter="fade">
                                      <p:cBhvr>
                                        <p:cTn id="12" dur="250">
                                          <p:stCondLst>
                                            <p:cond delay="0"/>
                                          </p:stCondLst>
                                        </p:cTn>
                                        <p:tgtEl>
                                          <p:spTgt spid="4">
                                            <p:txEl>
                                              <p:charRg st="4294967295" end="4294967295"/>
                                            </p:txEl>
                                          </p:spTgt>
                                        </p:tgtEl>
                                      </p:cBhvr>
                                    </p:animEffect>
                                  </p:childTnLst>
                                </p:cTn>
                              </p:par>
                              <p:par>
                                <p:cTn id="13" presetID="16" presetClass="entr" presetSubtype="37"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25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4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Horizontal)">
                                      <p:cBhvr>
                                        <p:cTn id="20" dur="500"/>
                                        <p:tgtEl>
                                          <p:spTgt spid="6"/>
                                        </p:tgtEl>
                                      </p:cBhvr>
                                    </p:animEffect>
                                  </p:childTnLst>
                                </p:cTn>
                              </p:par>
                            </p:childTnLst>
                          </p:cTn>
                        </p:par>
                        <p:par>
                          <p:cTn id="21" fill="hold">
                            <p:stCondLst>
                              <p:cond delay="500"/>
                            </p:stCondLst>
                            <p:childTnLst>
                              <p:par>
                                <p:cTn id="22" presetID="16" presetClass="entr" presetSubtype="42"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outHorizontal)">
                                      <p:cBhvr>
                                        <p:cTn id="24" dur="500"/>
                                        <p:tgtEl>
                                          <p:spTgt spid="7"/>
                                        </p:tgtEl>
                                      </p:cBhvr>
                                    </p:animEffect>
                                  </p:childTnLst>
                                </p:cTn>
                              </p:par>
                            </p:childTnLst>
                          </p:cTn>
                        </p:par>
                        <p:par>
                          <p:cTn id="25" fill="hold">
                            <p:stCondLst>
                              <p:cond delay="1000"/>
                            </p:stCondLst>
                            <p:childTnLst>
                              <p:par>
                                <p:cTn id="26" presetID="16" presetClass="entr" presetSubtype="42" fill="hold" grpId="0" nodeType="afterEffect">
                                  <p:stCondLst>
                                    <p:cond delay="0"/>
                                  </p:stCondLst>
                                  <p:iterate type="wd">
                                    <p:tmPct val="10000"/>
                                  </p:iterate>
                                  <p:childTnLst>
                                    <p:set>
                                      <p:cBhvr>
                                        <p:cTn id="27" dur="1" fill="hold">
                                          <p:stCondLst>
                                            <p:cond delay="0"/>
                                          </p:stCondLst>
                                        </p:cTn>
                                        <p:tgtEl>
                                          <p:spTgt spid="11"/>
                                        </p:tgtEl>
                                        <p:attrNameLst>
                                          <p:attrName>style.visibility</p:attrName>
                                        </p:attrNameLst>
                                      </p:cBhvr>
                                      <p:to>
                                        <p:strVal val="visible"/>
                                      </p:to>
                                    </p:set>
                                    <p:animEffect transition="in" filter="barn(out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p:bldP spid="8" grpId="0" animBg="1"/>
      <p:bldP spid="7"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3">
            <a:extLst>
              <a:ext uri="{FF2B5EF4-FFF2-40B4-BE49-F238E27FC236}">
                <a16:creationId xmlns:a16="http://schemas.microsoft.com/office/drawing/2014/main" id="{2CFBEB19-C10C-46F9-98E3-BA9E7370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7" y="-1"/>
            <a:ext cx="5275384" cy="6858000"/>
          </a:xfrm>
          <a:prstGeom prst="rect">
            <a:avLst/>
          </a:prstGeom>
        </p:spPr>
      </p:pic>
      <p:pic>
        <p:nvPicPr>
          <p:cNvPr id="3" name="图片 2">
            <a:extLst>
              <a:ext uri="{FF2B5EF4-FFF2-40B4-BE49-F238E27FC236}">
                <a16:creationId xmlns:a16="http://schemas.microsoft.com/office/drawing/2014/main" id="{FC6FA4A2-CF9A-447B-8494-C6629172D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0" y="3425"/>
            <a:ext cx="5275384" cy="6858000"/>
          </a:xfrm>
          <a:prstGeom prst="rect">
            <a:avLst/>
          </a:prstGeom>
        </p:spPr>
      </p:pic>
      <p:pic>
        <p:nvPicPr>
          <p:cNvPr id="22" name="图片 21" descr="图片包含 植物, 树叶&#10;&#10;自动生成的说明">
            <a:extLst>
              <a:ext uri="{FF2B5EF4-FFF2-40B4-BE49-F238E27FC236}">
                <a16:creationId xmlns:a16="http://schemas.microsoft.com/office/drawing/2014/main" id="{233D700D-93DD-4F96-A107-67E98C7A2EB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1125198" y="-1989942"/>
            <a:ext cx="5138874" cy="9771961"/>
          </a:xfrm>
          <a:prstGeom prst="rect">
            <a:avLst/>
          </a:prstGeom>
        </p:spPr>
      </p:pic>
      <p:pic>
        <p:nvPicPr>
          <p:cNvPr id="30" name="图片 29">
            <a:extLst>
              <a:ext uri="{FF2B5EF4-FFF2-40B4-BE49-F238E27FC236}">
                <a16:creationId xmlns:a16="http://schemas.microsoft.com/office/drawing/2014/main" id="{0F69A800-EBCF-42E9-AD2D-37725B887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812631" y="78470"/>
            <a:ext cx="6379369" cy="8293181"/>
          </a:xfrm>
          <a:prstGeom prst="rect">
            <a:avLst/>
          </a:prstGeom>
        </p:spPr>
      </p:pic>
      <p:pic>
        <p:nvPicPr>
          <p:cNvPr id="35" name="图片 34" descr="图片包含 植物, 树叶&#10;&#10;自动生成的说明">
            <a:extLst>
              <a:ext uri="{FF2B5EF4-FFF2-40B4-BE49-F238E27FC236}">
                <a16:creationId xmlns:a16="http://schemas.microsoft.com/office/drawing/2014/main" id="{F9A8046C-0C1D-4B37-9AEC-873DCFF23AA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136081" y="-1713495"/>
            <a:ext cx="5275383" cy="9771961"/>
          </a:xfrm>
          <a:prstGeom prst="rect">
            <a:avLst/>
          </a:prstGeom>
        </p:spPr>
      </p:pic>
      <p:pic>
        <p:nvPicPr>
          <p:cNvPr id="34" name="图片 33" descr="图片包含 动物, 小, 昆虫&#10;&#10;自动生成的说明">
            <a:extLst>
              <a:ext uri="{FF2B5EF4-FFF2-40B4-BE49-F238E27FC236}">
                <a16:creationId xmlns:a16="http://schemas.microsoft.com/office/drawing/2014/main" id="{0E3FD635-73BB-474C-A3CA-8E84D50C73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378">
            <a:off x="7272317" y="2123854"/>
            <a:ext cx="2608191" cy="4780287"/>
          </a:xfrm>
          <a:prstGeom prst="rect">
            <a:avLst/>
          </a:prstGeom>
        </p:spPr>
      </p:pic>
      <p:sp>
        <p:nvSpPr>
          <p:cNvPr id="2" name="Rectangle 1">
            <a:extLst>
              <a:ext uri="{FF2B5EF4-FFF2-40B4-BE49-F238E27FC236}">
                <a16:creationId xmlns:a16="http://schemas.microsoft.com/office/drawing/2014/main" id="{F9352B9D-B437-4F03-ABEE-B1D2701819ED}"/>
              </a:ext>
            </a:extLst>
          </p:cNvPr>
          <p:cNvSpPr/>
          <p:nvPr/>
        </p:nvSpPr>
        <p:spPr>
          <a:xfrm>
            <a:off x="3745045" y="592545"/>
            <a:ext cx="4701928" cy="1323439"/>
          </a:xfrm>
          <a:prstGeom prst="rect">
            <a:avLst/>
          </a:prstGeom>
          <a:noFill/>
        </p:spPr>
        <p:txBody>
          <a:bodyPr wrap="none" lIns="91440" tIns="45720" rIns="91440" bIns="45720">
            <a:spAutoFit/>
          </a:bodyPr>
          <a:lstStyle/>
          <a:p>
            <a:pPr algn="ctr"/>
            <a:r>
              <a:rPr lang="en-US" sz="8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NHẬN XÉT</a:t>
            </a:r>
            <a:endPar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23" name="图片 2" descr="图片包含 鲜花, 就坐, 小, 餐桌&#10;&#10;自动生成的说明">
            <a:extLst>
              <a:ext uri="{FF2B5EF4-FFF2-40B4-BE49-F238E27FC236}">
                <a16:creationId xmlns:a16="http://schemas.microsoft.com/office/drawing/2014/main" id="{54641D18-43FC-4632-914B-B8416BC58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31598" y="1008842"/>
            <a:ext cx="6858000" cy="6858000"/>
          </a:xfrm>
          <a:prstGeom prst="rect">
            <a:avLst/>
          </a:prstGeom>
        </p:spPr>
      </p:pic>
    </p:spTree>
    <p:extLst>
      <p:ext uri="{BB962C8B-B14F-4D97-AF65-F5344CB8AC3E}">
        <p14:creationId xmlns:p14="http://schemas.microsoft.com/office/powerpoint/2010/main" val="664871511"/>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 decel="100000"/>
                                        <p:tgtEl>
                                          <p:spTgt spid="2"/>
                                        </p:tgtEl>
                                      </p:cBhvr>
                                    </p:animEffect>
                                    <p:anim calcmode="lin" valueType="num">
                                      <p:cBhvr>
                                        <p:cTn id="8" dur="200" decel="100000" fill="hold"/>
                                        <p:tgtEl>
                                          <p:spTgt spid="2"/>
                                        </p:tgtEl>
                                        <p:attrNameLst>
                                          <p:attrName>style.rotation</p:attrName>
                                        </p:attrNameLst>
                                      </p:cBhvr>
                                      <p:tavLst>
                                        <p:tav tm="0">
                                          <p:val>
                                            <p:fltVal val="-90"/>
                                          </p:val>
                                        </p:tav>
                                        <p:tav tm="100000">
                                          <p:val>
                                            <p:fltVal val="0"/>
                                          </p:val>
                                        </p:tav>
                                      </p:tavLst>
                                    </p:anim>
                                    <p:anim calcmode="lin" valueType="num">
                                      <p:cBhvr>
                                        <p:cTn id="9" dur="200" decel="100000" fill="hold"/>
                                        <p:tgtEl>
                                          <p:spTgt spid="2"/>
                                        </p:tgtEl>
                                        <p:attrNameLst>
                                          <p:attrName>ppt_x</p:attrName>
                                        </p:attrNameLst>
                                      </p:cBhvr>
                                      <p:tavLst>
                                        <p:tav tm="0">
                                          <p:val>
                                            <p:strVal val="#ppt_x+0.4"/>
                                          </p:val>
                                        </p:tav>
                                        <p:tav tm="100000">
                                          <p:val>
                                            <p:strVal val="#ppt_x-0.05"/>
                                          </p:val>
                                        </p:tav>
                                      </p:tavLst>
                                    </p:anim>
                                    <p:anim calcmode="lin" valueType="num">
                                      <p:cBhvr>
                                        <p:cTn id="10" dur="200" decel="100000" fill="hold"/>
                                        <p:tgtEl>
                                          <p:spTgt spid="2"/>
                                        </p:tgtEl>
                                        <p:attrNameLst>
                                          <p:attrName>ppt_y</p:attrName>
                                        </p:attrNameLst>
                                      </p:cBhvr>
                                      <p:tavLst>
                                        <p:tav tm="0">
                                          <p:val>
                                            <p:strVal val="#ppt_y-0.4"/>
                                          </p:val>
                                        </p:tav>
                                        <p:tav tm="100000">
                                          <p:val>
                                            <p:strVal val="#ppt_y+0.1"/>
                                          </p:val>
                                        </p:tav>
                                      </p:tavLst>
                                    </p:anim>
                                    <p:anim calcmode="lin" valueType="num">
                                      <p:cBhvr>
                                        <p:cTn id="11" dur="50" accel="100000" fill="hold">
                                          <p:stCondLst>
                                            <p:cond delay="200"/>
                                          </p:stCondLst>
                                        </p:cTn>
                                        <p:tgtEl>
                                          <p:spTgt spid="2"/>
                                        </p:tgtEl>
                                        <p:attrNameLst>
                                          <p:attrName>ppt_x</p:attrName>
                                        </p:attrNameLst>
                                      </p:cBhvr>
                                      <p:tavLst>
                                        <p:tav tm="0">
                                          <p:val>
                                            <p:strVal val="#ppt_x-0.05"/>
                                          </p:val>
                                        </p:tav>
                                        <p:tav tm="100000">
                                          <p:val>
                                            <p:strVal val="#ppt_x"/>
                                          </p:val>
                                        </p:tav>
                                      </p:tavLst>
                                    </p:anim>
                                    <p:anim calcmode="lin" valueType="num">
                                      <p:cBhvr>
                                        <p:cTn id="12" dur="50" accel="100000" fill="hold">
                                          <p:stCondLst>
                                            <p:cond delay="2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3">
            <a:extLst>
              <a:ext uri="{FF2B5EF4-FFF2-40B4-BE49-F238E27FC236}">
                <a16:creationId xmlns:a16="http://schemas.microsoft.com/office/drawing/2014/main" id="{2CFBEB19-C10C-46F9-98E3-BA9E7370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7" y="-1"/>
            <a:ext cx="5275384" cy="6858000"/>
          </a:xfrm>
          <a:prstGeom prst="rect">
            <a:avLst/>
          </a:prstGeom>
        </p:spPr>
      </p:pic>
      <p:pic>
        <p:nvPicPr>
          <p:cNvPr id="3" name="图片 2">
            <a:extLst>
              <a:ext uri="{FF2B5EF4-FFF2-40B4-BE49-F238E27FC236}">
                <a16:creationId xmlns:a16="http://schemas.microsoft.com/office/drawing/2014/main" id="{FC6FA4A2-CF9A-447B-8494-C6629172D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0" y="3425"/>
            <a:ext cx="5275384" cy="6858000"/>
          </a:xfrm>
          <a:prstGeom prst="rect">
            <a:avLst/>
          </a:prstGeom>
        </p:spPr>
      </p:pic>
      <p:pic>
        <p:nvPicPr>
          <p:cNvPr id="22" name="图片 21" descr="图片包含 植物, 树叶&#10;&#10;自动生成的说明">
            <a:extLst>
              <a:ext uri="{FF2B5EF4-FFF2-40B4-BE49-F238E27FC236}">
                <a16:creationId xmlns:a16="http://schemas.microsoft.com/office/drawing/2014/main" id="{233D700D-93DD-4F96-A107-67E98C7A2EB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1125198" y="-1989942"/>
            <a:ext cx="5138874" cy="9771961"/>
          </a:xfrm>
          <a:prstGeom prst="rect">
            <a:avLst/>
          </a:prstGeom>
        </p:spPr>
      </p:pic>
      <p:pic>
        <p:nvPicPr>
          <p:cNvPr id="30" name="图片 29">
            <a:extLst>
              <a:ext uri="{FF2B5EF4-FFF2-40B4-BE49-F238E27FC236}">
                <a16:creationId xmlns:a16="http://schemas.microsoft.com/office/drawing/2014/main" id="{0F69A800-EBCF-42E9-AD2D-37725B887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812631" y="78470"/>
            <a:ext cx="6379369" cy="8293181"/>
          </a:xfrm>
          <a:prstGeom prst="rect">
            <a:avLst/>
          </a:prstGeom>
        </p:spPr>
      </p:pic>
      <p:pic>
        <p:nvPicPr>
          <p:cNvPr id="35" name="图片 34" descr="图片包含 植物, 树叶&#10;&#10;自动生成的说明">
            <a:extLst>
              <a:ext uri="{FF2B5EF4-FFF2-40B4-BE49-F238E27FC236}">
                <a16:creationId xmlns:a16="http://schemas.microsoft.com/office/drawing/2014/main" id="{F9A8046C-0C1D-4B37-9AEC-873DCFF23AA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136081" y="-1713495"/>
            <a:ext cx="5275383" cy="9771961"/>
          </a:xfrm>
          <a:prstGeom prst="rect">
            <a:avLst/>
          </a:prstGeom>
        </p:spPr>
      </p:pic>
      <p:pic>
        <p:nvPicPr>
          <p:cNvPr id="34" name="图片 33" descr="图片包含 动物, 小, 昆虫&#10;&#10;自动生成的说明">
            <a:extLst>
              <a:ext uri="{FF2B5EF4-FFF2-40B4-BE49-F238E27FC236}">
                <a16:creationId xmlns:a16="http://schemas.microsoft.com/office/drawing/2014/main" id="{0E3FD635-73BB-474C-A3CA-8E84D50C73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378">
            <a:off x="7272317" y="2123854"/>
            <a:ext cx="2608191" cy="4780287"/>
          </a:xfrm>
          <a:prstGeom prst="rect">
            <a:avLst/>
          </a:prstGeom>
        </p:spPr>
      </p:pic>
      <p:sp>
        <p:nvSpPr>
          <p:cNvPr id="2" name="Rectangle 1">
            <a:extLst>
              <a:ext uri="{FF2B5EF4-FFF2-40B4-BE49-F238E27FC236}">
                <a16:creationId xmlns:a16="http://schemas.microsoft.com/office/drawing/2014/main" id="{F9352B9D-B437-4F03-ABEE-B1D2701819ED}"/>
              </a:ext>
            </a:extLst>
          </p:cNvPr>
          <p:cNvSpPr/>
          <p:nvPr/>
        </p:nvSpPr>
        <p:spPr>
          <a:xfrm>
            <a:off x="4206707" y="592545"/>
            <a:ext cx="3778600" cy="1323439"/>
          </a:xfrm>
          <a:prstGeom prst="rect">
            <a:avLst/>
          </a:prstGeom>
          <a:noFill/>
        </p:spPr>
        <p:txBody>
          <a:bodyPr wrap="none" lIns="91440" tIns="45720" rIns="91440" bIns="45720">
            <a:spAutoFit/>
          </a:bodyPr>
          <a:lstStyle/>
          <a:p>
            <a:pPr algn="ctr"/>
            <a:r>
              <a:rPr lang="en-US" sz="8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DẶN DÒ</a:t>
            </a:r>
            <a:endPar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23" name="图片 2" descr="图片包含 鲜花, 就坐, 小, 餐桌&#10;&#10;自动生成的说明">
            <a:extLst>
              <a:ext uri="{FF2B5EF4-FFF2-40B4-BE49-F238E27FC236}">
                <a16:creationId xmlns:a16="http://schemas.microsoft.com/office/drawing/2014/main" id="{54641D18-43FC-4632-914B-B8416BC58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31598" y="1008842"/>
            <a:ext cx="6858000" cy="6858000"/>
          </a:xfrm>
          <a:prstGeom prst="rect">
            <a:avLst/>
          </a:prstGeom>
        </p:spPr>
      </p:pic>
    </p:spTree>
    <p:extLst>
      <p:ext uri="{BB962C8B-B14F-4D97-AF65-F5344CB8AC3E}">
        <p14:creationId xmlns:p14="http://schemas.microsoft.com/office/powerpoint/2010/main" val="3718621854"/>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 decel="100000"/>
                                        <p:tgtEl>
                                          <p:spTgt spid="2"/>
                                        </p:tgtEl>
                                      </p:cBhvr>
                                    </p:animEffect>
                                    <p:anim calcmode="lin" valueType="num">
                                      <p:cBhvr>
                                        <p:cTn id="8" dur="200" decel="100000" fill="hold"/>
                                        <p:tgtEl>
                                          <p:spTgt spid="2"/>
                                        </p:tgtEl>
                                        <p:attrNameLst>
                                          <p:attrName>style.rotation</p:attrName>
                                        </p:attrNameLst>
                                      </p:cBhvr>
                                      <p:tavLst>
                                        <p:tav tm="0">
                                          <p:val>
                                            <p:fltVal val="-90"/>
                                          </p:val>
                                        </p:tav>
                                        <p:tav tm="100000">
                                          <p:val>
                                            <p:fltVal val="0"/>
                                          </p:val>
                                        </p:tav>
                                      </p:tavLst>
                                    </p:anim>
                                    <p:anim calcmode="lin" valueType="num">
                                      <p:cBhvr>
                                        <p:cTn id="9" dur="200" decel="100000" fill="hold"/>
                                        <p:tgtEl>
                                          <p:spTgt spid="2"/>
                                        </p:tgtEl>
                                        <p:attrNameLst>
                                          <p:attrName>ppt_x</p:attrName>
                                        </p:attrNameLst>
                                      </p:cBhvr>
                                      <p:tavLst>
                                        <p:tav tm="0">
                                          <p:val>
                                            <p:strVal val="#ppt_x+0.4"/>
                                          </p:val>
                                        </p:tav>
                                        <p:tav tm="100000">
                                          <p:val>
                                            <p:strVal val="#ppt_x-0.05"/>
                                          </p:val>
                                        </p:tav>
                                      </p:tavLst>
                                    </p:anim>
                                    <p:anim calcmode="lin" valueType="num">
                                      <p:cBhvr>
                                        <p:cTn id="10" dur="200" decel="100000" fill="hold"/>
                                        <p:tgtEl>
                                          <p:spTgt spid="2"/>
                                        </p:tgtEl>
                                        <p:attrNameLst>
                                          <p:attrName>ppt_y</p:attrName>
                                        </p:attrNameLst>
                                      </p:cBhvr>
                                      <p:tavLst>
                                        <p:tav tm="0">
                                          <p:val>
                                            <p:strVal val="#ppt_y-0.4"/>
                                          </p:val>
                                        </p:tav>
                                        <p:tav tm="100000">
                                          <p:val>
                                            <p:strVal val="#ppt_y+0.1"/>
                                          </p:val>
                                        </p:tav>
                                      </p:tavLst>
                                    </p:anim>
                                    <p:anim calcmode="lin" valueType="num">
                                      <p:cBhvr>
                                        <p:cTn id="11" dur="50" accel="100000" fill="hold">
                                          <p:stCondLst>
                                            <p:cond delay="200"/>
                                          </p:stCondLst>
                                        </p:cTn>
                                        <p:tgtEl>
                                          <p:spTgt spid="2"/>
                                        </p:tgtEl>
                                        <p:attrNameLst>
                                          <p:attrName>ppt_x</p:attrName>
                                        </p:attrNameLst>
                                      </p:cBhvr>
                                      <p:tavLst>
                                        <p:tav tm="0">
                                          <p:val>
                                            <p:strVal val="#ppt_x-0.05"/>
                                          </p:val>
                                        </p:tav>
                                        <p:tav tm="100000">
                                          <p:val>
                                            <p:strVal val="#ppt_x"/>
                                          </p:val>
                                        </p:tav>
                                      </p:tavLst>
                                    </p:anim>
                                    <p:anim calcmode="lin" valueType="num">
                                      <p:cBhvr>
                                        <p:cTn id="12" dur="50" accel="100000" fill="hold">
                                          <p:stCondLst>
                                            <p:cond delay="2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3">
            <a:extLst>
              <a:ext uri="{FF2B5EF4-FFF2-40B4-BE49-F238E27FC236}">
                <a16:creationId xmlns:a16="http://schemas.microsoft.com/office/drawing/2014/main" id="{2CFBEB19-C10C-46F9-98E3-BA9E7370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7" y="-1"/>
            <a:ext cx="5275384" cy="6858000"/>
          </a:xfrm>
          <a:prstGeom prst="rect">
            <a:avLst/>
          </a:prstGeom>
        </p:spPr>
      </p:pic>
      <p:pic>
        <p:nvPicPr>
          <p:cNvPr id="3" name="图片 2">
            <a:extLst>
              <a:ext uri="{FF2B5EF4-FFF2-40B4-BE49-F238E27FC236}">
                <a16:creationId xmlns:a16="http://schemas.microsoft.com/office/drawing/2014/main" id="{FC6FA4A2-CF9A-447B-8494-C6629172D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0" y="3425"/>
            <a:ext cx="5275384" cy="6858000"/>
          </a:xfrm>
          <a:prstGeom prst="rect">
            <a:avLst/>
          </a:prstGeom>
        </p:spPr>
      </p:pic>
      <p:pic>
        <p:nvPicPr>
          <p:cNvPr id="22" name="图片 21" descr="图片包含 植物, 树叶&#10;&#10;自动生成的说明">
            <a:extLst>
              <a:ext uri="{FF2B5EF4-FFF2-40B4-BE49-F238E27FC236}">
                <a16:creationId xmlns:a16="http://schemas.microsoft.com/office/drawing/2014/main" id="{233D700D-93DD-4F96-A107-67E98C7A2EB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1125198" y="-1989942"/>
            <a:ext cx="5138874" cy="9771961"/>
          </a:xfrm>
          <a:prstGeom prst="rect">
            <a:avLst/>
          </a:prstGeom>
        </p:spPr>
      </p:pic>
      <p:pic>
        <p:nvPicPr>
          <p:cNvPr id="30" name="图片 29">
            <a:extLst>
              <a:ext uri="{FF2B5EF4-FFF2-40B4-BE49-F238E27FC236}">
                <a16:creationId xmlns:a16="http://schemas.microsoft.com/office/drawing/2014/main" id="{0F69A800-EBCF-42E9-AD2D-37725B887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812631" y="78470"/>
            <a:ext cx="6379369" cy="8293181"/>
          </a:xfrm>
          <a:prstGeom prst="rect">
            <a:avLst/>
          </a:prstGeom>
        </p:spPr>
      </p:pic>
      <p:pic>
        <p:nvPicPr>
          <p:cNvPr id="35" name="图片 34" descr="图片包含 植物, 树叶&#10;&#10;自动生成的说明">
            <a:extLst>
              <a:ext uri="{FF2B5EF4-FFF2-40B4-BE49-F238E27FC236}">
                <a16:creationId xmlns:a16="http://schemas.microsoft.com/office/drawing/2014/main" id="{F9A8046C-0C1D-4B37-9AEC-873DCFF23AA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136081" y="-1713495"/>
            <a:ext cx="5275383" cy="9771961"/>
          </a:xfrm>
          <a:prstGeom prst="rect">
            <a:avLst/>
          </a:prstGeom>
        </p:spPr>
      </p:pic>
      <p:pic>
        <p:nvPicPr>
          <p:cNvPr id="34" name="图片 33" descr="图片包含 动物, 小, 昆虫&#10;&#10;自动生成的说明">
            <a:extLst>
              <a:ext uri="{FF2B5EF4-FFF2-40B4-BE49-F238E27FC236}">
                <a16:creationId xmlns:a16="http://schemas.microsoft.com/office/drawing/2014/main" id="{0E3FD635-73BB-474C-A3CA-8E84D50C73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378">
            <a:off x="7272317" y="2123854"/>
            <a:ext cx="2608191" cy="4780287"/>
          </a:xfrm>
          <a:prstGeom prst="rect">
            <a:avLst/>
          </a:prstGeom>
        </p:spPr>
      </p:pic>
      <p:sp>
        <p:nvSpPr>
          <p:cNvPr id="2" name="Rectangle 1">
            <a:extLst>
              <a:ext uri="{FF2B5EF4-FFF2-40B4-BE49-F238E27FC236}">
                <a16:creationId xmlns:a16="http://schemas.microsoft.com/office/drawing/2014/main" id="{F9352B9D-B437-4F03-ABEE-B1D2701819ED}"/>
              </a:ext>
            </a:extLst>
          </p:cNvPr>
          <p:cNvSpPr/>
          <p:nvPr/>
        </p:nvSpPr>
        <p:spPr>
          <a:xfrm>
            <a:off x="3402795" y="592545"/>
            <a:ext cx="5386411" cy="1323439"/>
          </a:xfrm>
          <a:prstGeom prst="rect">
            <a:avLst/>
          </a:prstGeom>
          <a:noFill/>
        </p:spPr>
        <p:txBody>
          <a:bodyPr wrap="none" lIns="91440" tIns="45720" rIns="91440" bIns="45720">
            <a:spAutoFit/>
          </a:bodyPr>
          <a:lstStyle/>
          <a:p>
            <a:pPr algn="ctr"/>
            <a:r>
              <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KH</a:t>
            </a:r>
            <a:r>
              <a:rPr lang="en-US" sz="8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ỞI ĐỘNG</a:t>
            </a:r>
            <a:endPar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23" name="图片 2" descr="图片包含 鲜花, 就坐, 小, 餐桌&#10;&#10;自动生成的说明">
            <a:extLst>
              <a:ext uri="{FF2B5EF4-FFF2-40B4-BE49-F238E27FC236}">
                <a16:creationId xmlns:a16="http://schemas.microsoft.com/office/drawing/2014/main" id="{54641D18-43FC-4632-914B-B8416BC58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31598" y="1008842"/>
            <a:ext cx="6858000" cy="6858000"/>
          </a:xfrm>
          <a:prstGeom prst="rect">
            <a:avLst/>
          </a:prstGeom>
        </p:spPr>
      </p:pic>
    </p:spTree>
    <p:extLst>
      <p:ext uri="{BB962C8B-B14F-4D97-AF65-F5344CB8AC3E}">
        <p14:creationId xmlns:p14="http://schemas.microsoft.com/office/powerpoint/2010/main" val="9085620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 decel="100000"/>
                                        <p:tgtEl>
                                          <p:spTgt spid="2"/>
                                        </p:tgtEl>
                                      </p:cBhvr>
                                    </p:animEffect>
                                    <p:anim calcmode="lin" valueType="num">
                                      <p:cBhvr>
                                        <p:cTn id="8" dur="200" decel="100000" fill="hold"/>
                                        <p:tgtEl>
                                          <p:spTgt spid="2"/>
                                        </p:tgtEl>
                                        <p:attrNameLst>
                                          <p:attrName>style.rotation</p:attrName>
                                        </p:attrNameLst>
                                      </p:cBhvr>
                                      <p:tavLst>
                                        <p:tav tm="0">
                                          <p:val>
                                            <p:fltVal val="-90"/>
                                          </p:val>
                                        </p:tav>
                                        <p:tav tm="100000">
                                          <p:val>
                                            <p:fltVal val="0"/>
                                          </p:val>
                                        </p:tav>
                                      </p:tavLst>
                                    </p:anim>
                                    <p:anim calcmode="lin" valueType="num">
                                      <p:cBhvr>
                                        <p:cTn id="9" dur="200" decel="100000" fill="hold"/>
                                        <p:tgtEl>
                                          <p:spTgt spid="2"/>
                                        </p:tgtEl>
                                        <p:attrNameLst>
                                          <p:attrName>ppt_x</p:attrName>
                                        </p:attrNameLst>
                                      </p:cBhvr>
                                      <p:tavLst>
                                        <p:tav tm="0">
                                          <p:val>
                                            <p:strVal val="#ppt_x+0.4"/>
                                          </p:val>
                                        </p:tav>
                                        <p:tav tm="100000">
                                          <p:val>
                                            <p:strVal val="#ppt_x-0.05"/>
                                          </p:val>
                                        </p:tav>
                                      </p:tavLst>
                                    </p:anim>
                                    <p:anim calcmode="lin" valueType="num">
                                      <p:cBhvr>
                                        <p:cTn id="10" dur="200" decel="100000" fill="hold"/>
                                        <p:tgtEl>
                                          <p:spTgt spid="2"/>
                                        </p:tgtEl>
                                        <p:attrNameLst>
                                          <p:attrName>ppt_y</p:attrName>
                                        </p:attrNameLst>
                                      </p:cBhvr>
                                      <p:tavLst>
                                        <p:tav tm="0">
                                          <p:val>
                                            <p:strVal val="#ppt_y-0.4"/>
                                          </p:val>
                                        </p:tav>
                                        <p:tav tm="100000">
                                          <p:val>
                                            <p:strVal val="#ppt_y+0.1"/>
                                          </p:val>
                                        </p:tav>
                                      </p:tavLst>
                                    </p:anim>
                                    <p:anim calcmode="lin" valueType="num">
                                      <p:cBhvr>
                                        <p:cTn id="11" dur="50" accel="100000" fill="hold">
                                          <p:stCondLst>
                                            <p:cond delay="200"/>
                                          </p:stCondLst>
                                        </p:cTn>
                                        <p:tgtEl>
                                          <p:spTgt spid="2"/>
                                        </p:tgtEl>
                                        <p:attrNameLst>
                                          <p:attrName>ppt_x</p:attrName>
                                        </p:attrNameLst>
                                      </p:cBhvr>
                                      <p:tavLst>
                                        <p:tav tm="0">
                                          <p:val>
                                            <p:strVal val="#ppt_x-0.05"/>
                                          </p:val>
                                        </p:tav>
                                        <p:tav tm="100000">
                                          <p:val>
                                            <p:strVal val="#ppt_x"/>
                                          </p:val>
                                        </p:tav>
                                      </p:tavLst>
                                    </p:anim>
                                    <p:anim calcmode="lin" valueType="num">
                                      <p:cBhvr>
                                        <p:cTn id="12" dur="50" accel="100000" fill="hold">
                                          <p:stCondLst>
                                            <p:cond delay="2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_库_形状 "/>
          <p:cNvSpPr/>
          <p:nvPr>
            <p:custDataLst>
              <p:tags r:id="rId1"/>
            </p:custDataLst>
          </p:nvPr>
        </p:nvSpPr>
        <p:spPr>
          <a:xfrm>
            <a:off x="1092960" y="2211508"/>
            <a:ext cx="2222501" cy="36595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6339" y="0"/>
                </a:lnTo>
                <a:cubicBezTo>
                  <a:pt x="16419" y="922"/>
                  <a:pt x="15886" y="1859"/>
                  <a:pt x="14727" y="2563"/>
                </a:cubicBezTo>
                <a:cubicBezTo>
                  <a:pt x="12557" y="3880"/>
                  <a:pt x="9041" y="3880"/>
                  <a:pt x="6871" y="2563"/>
                </a:cubicBezTo>
                <a:cubicBezTo>
                  <a:pt x="5712" y="1859"/>
                  <a:pt x="5179" y="922"/>
                  <a:pt x="5259" y="0"/>
                </a:cubicBezTo>
                <a:lnTo>
                  <a:pt x="0" y="0"/>
                </a:lnTo>
                <a:close/>
              </a:path>
            </a:pathLst>
          </a:custGeom>
          <a:ln w="19050">
            <a:solidFill>
              <a:srgbClr val="3B7148"/>
            </a:solidFill>
            <a:miter lim="400000"/>
          </a:ln>
        </p:spPr>
        <p:txBody>
          <a:bodyPr lIns="22860" rIns="22860"/>
          <a:lstStyle/>
          <a:p>
            <a:pPr marL="0" marR="0" lvl="0" indent="0" algn="l"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endParaRPr kumimoji="0" sz="3600" b="0" i="0" u="none" strike="noStrike" kern="1200" cap="none" spc="0" normalizeH="0" baseline="0" noProof="0">
              <a:ln>
                <a:noFill/>
              </a:ln>
              <a:solidFill>
                <a:srgbClr val="737572"/>
              </a:solidFill>
              <a:effectLst/>
              <a:uLnTx/>
              <a:uFillTx/>
              <a:latin typeface="方正清刻本悦宋简体" panose="02000000000000000000" pitchFamily="2" charset="-122"/>
              <a:ea typeface="方正清刻本悦宋简体" panose="02000000000000000000" pitchFamily="2" charset="-122"/>
              <a:sym typeface="Lato Light"/>
            </a:endParaRPr>
          </a:p>
        </p:txBody>
      </p:sp>
      <p:sp>
        <p:nvSpPr>
          <p:cNvPr id="6" name="PA_库_Circle "/>
          <p:cNvSpPr/>
          <p:nvPr>
            <p:custDataLst>
              <p:tags r:id="rId2"/>
            </p:custDataLst>
          </p:nvPr>
        </p:nvSpPr>
        <p:spPr>
          <a:xfrm>
            <a:off x="1713648" y="1749480"/>
            <a:ext cx="981125" cy="981125"/>
          </a:xfrm>
          <a:prstGeom prst="ellipse">
            <a:avLst/>
          </a:prstGeom>
          <a:solidFill>
            <a:srgbClr val="3B7148"/>
          </a:solidFill>
          <a:ln w="12700">
            <a:miter lim="400000"/>
          </a:ln>
        </p:spPr>
        <p:txBody>
          <a:bodyPr lIns="22860" rIns="22860"/>
          <a:lstStyle/>
          <a:p>
            <a:pPr marL="0" marR="0" lvl="0" indent="0" algn="l"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endParaRPr kumimoji="0" sz="3600" b="0" i="0" u="none" strike="noStrike" kern="1200" cap="none" spc="0" normalizeH="0" baseline="0" noProof="0" dirty="0">
              <a:ln>
                <a:noFill/>
              </a:ln>
              <a:solidFill>
                <a:srgbClr val="737572"/>
              </a:solidFill>
              <a:effectLst/>
              <a:uLnTx/>
              <a:uFillTx/>
              <a:latin typeface="印品黑体" panose="00000500000000000000" pitchFamily="2" charset="-122"/>
              <a:ea typeface="印品黑体" panose="00000500000000000000" pitchFamily="2" charset="-122"/>
              <a:sym typeface="Lato Light"/>
            </a:endParaRPr>
          </a:p>
        </p:txBody>
      </p:sp>
      <p:sp>
        <p:nvSpPr>
          <p:cNvPr id="11" name="PA_库_形状 "/>
          <p:cNvSpPr/>
          <p:nvPr>
            <p:custDataLst>
              <p:tags r:id="rId3"/>
            </p:custDataLst>
          </p:nvPr>
        </p:nvSpPr>
        <p:spPr>
          <a:xfrm>
            <a:off x="8860366" y="2211508"/>
            <a:ext cx="2222501" cy="36595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6339" y="0"/>
                </a:lnTo>
                <a:cubicBezTo>
                  <a:pt x="16419" y="922"/>
                  <a:pt x="15886" y="1859"/>
                  <a:pt x="14727" y="2563"/>
                </a:cubicBezTo>
                <a:cubicBezTo>
                  <a:pt x="12557" y="3880"/>
                  <a:pt x="9041" y="3880"/>
                  <a:pt x="6871" y="2563"/>
                </a:cubicBezTo>
                <a:cubicBezTo>
                  <a:pt x="5712" y="1859"/>
                  <a:pt x="5179" y="922"/>
                  <a:pt x="5259" y="0"/>
                </a:cubicBezTo>
                <a:lnTo>
                  <a:pt x="0" y="0"/>
                </a:lnTo>
                <a:close/>
              </a:path>
            </a:pathLst>
          </a:custGeom>
          <a:ln w="19050">
            <a:solidFill>
              <a:srgbClr val="3B7148"/>
            </a:solidFill>
            <a:miter lim="400000"/>
          </a:ln>
        </p:spPr>
        <p:txBody>
          <a:bodyPr lIns="22860" rIns="22860"/>
          <a:lstStyle/>
          <a:p>
            <a:pPr marL="0" marR="0" lvl="0" indent="0" algn="l"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endParaRPr kumimoji="0" sz="3600" b="0" i="0" u="none" strike="noStrike" kern="1200" cap="none" spc="0" normalizeH="0" baseline="0" noProof="0">
              <a:ln>
                <a:noFill/>
              </a:ln>
              <a:solidFill>
                <a:srgbClr val="737572"/>
              </a:solidFill>
              <a:effectLst/>
              <a:uLnTx/>
              <a:uFillTx/>
              <a:latin typeface="方正清刻本悦宋简体" panose="02000000000000000000" pitchFamily="2" charset="-122"/>
              <a:ea typeface="方正清刻本悦宋简体" panose="02000000000000000000" pitchFamily="2" charset="-122"/>
              <a:sym typeface="Lato Light"/>
            </a:endParaRPr>
          </a:p>
        </p:txBody>
      </p:sp>
      <p:sp>
        <p:nvSpPr>
          <p:cNvPr id="12" name="PA_库_Circle "/>
          <p:cNvSpPr/>
          <p:nvPr>
            <p:custDataLst>
              <p:tags r:id="rId4"/>
            </p:custDataLst>
          </p:nvPr>
        </p:nvSpPr>
        <p:spPr>
          <a:xfrm>
            <a:off x="9464880" y="1749480"/>
            <a:ext cx="981126" cy="981125"/>
          </a:xfrm>
          <a:prstGeom prst="ellipse">
            <a:avLst/>
          </a:prstGeom>
          <a:solidFill>
            <a:srgbClr val="89B193"/>
          </a:solidFill>
          <a:ln w="12700">
            <a:miter lim="400000"/>
          </a:ln>
        </p:spPr>
        <p:txBody>
          <a:bodyPr lIns="22860" rIns="22860"/>
          <a:lstStyle/>
          <a:p>
            <a:pPr marL="0" marR="0" lvl="0" indent="0" algn="l"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endParaRPr kumimoji="0" sz="3600" b="0" i="0" u="none" strike="noStrike" kern="1200" cap="none" spc="0" normalizeH="0" baseline="0" noProof="0">
              <a:ln>
                <a:noFill/>
              </a:ln>
              <a:solidFill>
                <a:srgbClr val="737572"/>
              </a:solidFill>
              <a:effectLst/>
              <a:uLnTx/>
              <a:uFillTx/>
              <a:latin typeface="方正清刻本悦宋简体" panose="02000000000000000000" pitchFamily="2" charset="-122"/>
              <a:ea typeface="方正清刻本悦宋简体" panose="02000000000000000000" pitchFamily="2" charset="-122"/>
              <a:sym typeface="Lato Light"/>
            </a:endParaRPr>
          </a:p>
        </p:txBody>
      </p:sp>
      <p:pic>
        <p:nvPicPr>
          <p:cNvPr id="20" name="图片 2" descr="图片包含 鲜花, 就坐, 小, 餐桌&#10;&#10;自动生成的说明">
            <a:extLst>
              <a:ext uri="{FF2B5EF4-FFF2-40B4-BE49-F238E27FC236}">
                <a16:creationId xmlns:a16="http://schemas.microsoft.com/office/drawing/2014/main" id="{7A530103-96B9-46EE-98EE-2E4C228C40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848598" y="94032"/>
            <a:ext cx="6858000" cy="6858000"/>
          </a:xfrm>
          <a:prstGeom prst="rect">
            <a:avLst/>
          </a:prstGeom>
        </p:spPr>
      </p:pic>
      <p:sp>
        <p:nvSpPr>
          <p:cNvPr id="21" name="Rectangle 20">
            <a:extLst>
              <a:ext uri="{FF2B5EF4-FFF2-40B4-BE49-F238E27FC236}">
                <a16:creationId xmlns:a16="http://schemas.microsoft.com/office/drawing/2014/main" id="{21D97781-49AA-4C05-BCCA-851DC5F304B1}"/>
              </a:ext>
            </a:extLst>
          </p:cNvPr>
          <p:cNvSpPr>
            <a:spLocks noChangeAspect="1"/>
          </p:cNvSpPr>
          <p:nvPr/>
        </p:nvSpPr>
        <p:spPr>
          <a:xfrm>
            <a:off x="1213620" y="3050154"/>
            <a:ext cx="1981181" cy="2501390"/>
          </a:xfrm>
          <a:prstGeom prst="rect">
            <a:avLst/>
          </a:prstGeom>
          <a:noFill/>
          <a:ln w="38100">
            <a:noFill/>
          </a:ln>
        </p:spPr>
        <p:txBody>
          <a:bodyPr wrap="square" lIns="0" tIns="0" rIns="0" bIns="0" anchor="ctr" anchorCtr="1">
            <a:spAutoFit/>
          </a:bodyPr>
          <a:lstStyle/>
          <a:p>
            <a:pPr algn="ctr">
              <a:lnSpc>
                <a:spcPct val="150000"/>
              </a:lnSpc>
            </a:pPr>
            <a:r>
              <a:rPr lang="en-US" sz="2800" b="1">
                <a:ln w="0"/>
                <a:solidFill>
                  <a:srgbClr val="3B7148"/>
                </a:solidFill>
                <a:latin typeface="UTM Avo" panose="02040603050506020204" pitchFamily="18" charset="0"/>
              </a:rPr>
              <a:t>Xem lại bài, hoàn chỉnh bài viết</a:t>
            </a:r>
            <a:endParaRPr lang="vi-VN" sz="2800" b="1">
              <a:ln w="0"/>
              <a:solidFill>
                <a:srgbClr val="3B7148"/>
              </a:solidFill>
              <a:latin typeface="UTM Avo" panose="02040603050506020204" pitchFamily="18" charset="0"/>
            </a:endParaRPr>
          </a:p>
        </p:txBody>
      </p:sp>
      <p:sp>
        <p:nvSpPr>
          <p:cNvPr id="22" name="Rectangle 21">
            <a:extLst>
              <a:ext uri="{FF2B5EF4-FFF2-40B4-BE49-F238E27FC236}">
                <a16:creationId xmlns:a16="http://schemas.microsoft.com/office/drawing/2014/main" id="{346776B2-1A1F-4371-9425-C6F502F0F538}"/>
              </a:ext>
            </a:extLst>
          </p:cNvPr>
          <p:cNvSpPr>
            <a:spLocks noChangeAspect="1"/>
          </p:cNvSpPr>
          <p:nvPr/>
        </p:nvSpPr>
        <p:spPr>
          <a:xfrm>
            <a:off x="8981026" y="3523032"/>
            <a:ext cx="1981181" cy="1208729"/>
          </a:xfrm>
          <a:prstGeom prst="rect">
            <a:avLst/>
          </a:prstGeom>
          <a:noFill/>
          <a:ln w="38100">
            <a:noFill/>
          </a:ln>
        </p:spPr>
        <p:txBody>
          <a:bodyPr wrap="square" lIns="0" tIns="0" rIns="0" bIns="0" anchor="ctr" anchorCtr="1">
            <a:spAutoFit/>
          </a:bodyPr>
          <a:lstStyle/>
          <a:p>
            <a:pPr algn="ctr">
              <a:lnSpc>
                <a:spcPct val="150000"/>
              </a:lnSpc>
            </a:pPr>
            <a:r>
              <a:rPr lang="en-US" sz="2800" b="1">
                <a:ln w="0"/>
                <a:solidFill>
                  <a:srgbClr val="89B193"/>
                </a:solidFill>
                <a:latin typeface="UTM Avo" panose="02040603050506020204" pitchFamily="18" charset="0"/>
              </a:rPr>
              <a:t>Chuẩn bị bài sau</a:t>
            </a:r>
            <a:endParaRPr lang="vi-VN" sz="2800" b="1">
              <a:ln w="0"/>
              <a:solidFill>
                <a:srgbClr val="89B193"/>
              </a:solidFill>
              <a:latin typeface="UTM Avo" panose="02040603050506020204" pitchFamily="18" charset="0"/>
            </a:endParaRPr>
          </a:p>
        </p:txBody>
      </p:sp>
    </p:spTree>
    <p:extLst>
      <p:ext uri="{BB962C8B-B14F-4D97-AF65-F5344CB8AC3E}">
        <p14:creationId xmlns:p14="http://schemas.microsoft.com/office/powerpoint/2010/main" val="2225948156"/>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1500" fill="hold"/>
                                        <p:tgtEl>
                                          <p:spTgt spid="5">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5">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5">
                                            <p:txEl>
                                              <p:charRg st="4294967295" end="4294967295"/>
                                            </p:txEl>
                                          </p:spTgt>
                                        </p:tgtEl>
                                        <p:attrNameLst>
                                          <p:attrName>style.visibility</p:attrName>
                                        </p:attrNameLst>
                                      </p:cBhvr>
                                      <p:to>
                                        <p:strVal val="visible"/>
                                      </p:to>
                                    </p:set>
                                    <p:anim to="" calcmode="lin" valueType="num">
                                      <p:cBhvr>
                                        <p:cTn id="10" dur="1500" fill="hold">
                                          <p:stCondLst>
                                            <p:cond delay="0"/>
                                          </p:stCondLst>
                                        </p:cTn>
                                        <p:tgtEl>
                                          <p:spTgt spid="5">
                                            <p:txEl>
                                              <p:charRg st="4294967295" end="4294967295"/>
                                            </p:txEl>
                                          </p:spTgt>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5">
                                            <p:txEl>
                                              <p:charRg st="4294967295" end="4294967295"/>
                                            </p:txEl>
                                          </p:spTgt>
                                        </p:tgtEl>
                                        <p:attrNameLst>
                                          <p:attrName>ppt_h</p:attrName>
                                        </p:attrNameLst>
                                      </p:cBhvr>
                                      <p:tavLst>
                                        <p:tav tm="0">
                                          <p:val>
                                            <p:strVal val="0"/>
                                          </p:val>
                                        </p:tav>
                                        <p:tav tm="100000">
                                          <p:val>
                                            <p:strVal val="#ppt_h"/>
                                          </p:val>
                                        </p:tav>
                                      </p:tavLst>
                                    </p:anim>
                                    <p:animEffect filter="fade">
                                      <p:cBhvr>
                                        <p:cTn id="12" dur="1500">
                                          <p:stCondLst>
                                            <p:cond delay="0"/>
                                          </p:stCondLst>
                                        </p:cTn>
                                        <p:tgtEl>
                                          <p:spTgt spid="5">
                                            <p:txEl>
                                              <p:charRg st="4294967295" end="4294967295"/>
                                            </p:txEl>
                                          </p:spTgt>
                                        </p:tgtEl>
                                      </p:cBhvr>
                                    </p:animEffect>
                                  </p:childTnLst>
                                </p:cTn>
                              </p:par>
                              <p:par>
                                <p:cTn id="13" presetID="2" presetClass="entr" presetSubtype="8" decel="100000" fill="hold" grpId="0" nodeType="withEffect" nodePh="1">
                                  <p:stCondLst>
                                    <p:cond delay="250"/>
                                  </p:stCondLst>
                                  <p:endCondLst>
                                    <p:cond evt="begin" delay="0">
                                      <p:tn val="13"/>
                                    </p:cond>
                                  </p:endCondLst>
                                  <p:childTnLst>
                                    <p:set>
                                      <p:cBhvr>
                                        <p:cTn id="14" dur="1" fill="hold">
                                          <p:stCondLst>
                                            <p:cond delay="0"/>
                                          </p:stCondLst>
                                        </p:cTn>
                                        <p:tgtEl>
                                          <p:spTgt spid="6">
                                            <p:txEl>
                                              <p:charRg st="4294967295" end="4294967295"/>
                                            </p:txEl>
                                          </p:spTgt>
                                        </p:tgtEl>
                                        <p:attrNameLst>
                                          <p:attrName>style.visibility</p:attrName>
                                        </p:attrNameLst>
                                      </p:cBhvr>
                                      <p:to>
                                        <p:strVal val="visible"/>
                                      </p:to>
                                    </p:set>
                                    <p:anim calcmode="lin" valueType="num">
                                      <p:cBhvr additive="base">
                                        <p:cTn id="15" dur="1500" fill="hold"/>
                                        <p:tgtEl>
                                          <p:spTgt spid="6">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16" dur="1500" fill="hold"/>
                                        <p:tgtEl>
                                          <p:spTgt spid="6">
                                            <p:txEl>
                                              <p:charRg st="4294967295" end="4294967295"/>
                                            </p:txEl>
                                          </p:spTgt>
                                        </p:tgtEl>
                                        <p:attrNameLst>
                                          <p:attrName>ppt_y</p:attrName>
                                        </p:attrNameLst>
                                      </p:cBhvr>
                                      <p:tavLst>
                                        <p:tav tm="0">
                                          <p:val>
                                            <p:strVal val="#ppt_y"/>
                                          </p:val>
                                        </p:tav>
                                        <p:tav tm="100000">
                                          <p:val>
                                            <p:strVal val="#ppt_y"/>
                                          </p:val>
                                        </p:tav>
                                      </p:tavLst>
                                    </p:anim>
                                    <p:set>
                                      <p:cBhvr>
                                        <p:cTn id="17" dur="1" fill="hold">
                                          <p:stCondLst>
                                            <p:cond delay="0"/>
                                          </p:stCondLst>
                                        </p:cTn>
                                        <p:tgtEl>
                                          <p:spTgt spid="6">
                                            <p:txEl>
                                              <p:charRg st="4294967295" end="4294967295"/>
                                            </p:txEl>
                                          </p:spTgt>
                                        </p:tgtEl>
                                        <p:attrNameLst>
                                          <p:attrName>style.visibility</p:attrName>
                                        </p:attrNameLst>
                                      </p:cBhvr>
                                      <p:to>
                                        <p:strVal val="visible"/>
                                      </p:to>
                                    </p:set>
                                    <p:anim to="" calcmode="lin" valueType="num">
                                      <p:cBhvr>
                                        <p:cTn id="18" dur="1500" fill="hold">
                                          <p:stCondLst>
                                            <p:cond delay="0"/>
                                          </p:stCondLst>
                                        </p:cTn>
                                        <p:tgtEl>
                                          <p:spTgt spid="6">
                                            <p:txEl>
                                              <p:charRg st="4294967295" end="4294967295"/>
                                            </p:txEl>
                                          </p:spTgt>
                                        </p:tgtEl>
                                        <p:attrNameLst>
                                          <p:attrName>ppt_w</p:attrName>
                                        </p:attrNameLst>
                                      </p:cBhvr>
                                      <p:tavLst>
                                        <p:tav tm="0">
                                          <p:val>
                                            <p:strVal val="0"/>
                                          </p:val>
                                        </p:tav>
                                        <p:tav tm="100000">
                                          <p:val>
                                            <p:strVal val="#ppt_w"/>
                                          </p:val>
                                        </p:tav>
                                      </p:tavLst>
                                    </p:anim>
                                    <p:anim to="" calcmode="lin" valueType="num">
                                      <p:cBhvr>
                                        <p:cTn id="19" dur="1500" fill="hold">
                                          <p:stCondLst>
                                            <p:cond delay="0"/>
                                          </p:stCondLst>
                                        </p:cTn>
                                        <p:tgtEl>
                                          <p:spTgt spid="6">
                                            <p:txEl>
                                              <p:charRg st="4294967295" end="4294967295"/>
                                            </p:txEl>
                                          </p:spTgt>
                                        </p:tgtEl>
                                        <p:attrNameLst>
                                          <p:attrName>ppt_h</p:attrName>
                                        </p:attrNameLst>
                                      </p:cBhvr>
                                      <p:tavLst>
                                        <p:tav tm="0">
                                          <p:val>
                                            <p:strVal val="0"/>
                                          </p:val>
                                        </p:tav>
                                        <p:tav tm="100000">
                                          <p:val>
                                            <p:strVal val="#ppt_h"/>
                                          </p:val>
                                        </p:tav>
                                      </p:tavLst>
                                    </p:anim>
                                    <p:animEffect filter="fade">
                                      <p:cBhvr>
                                        <p:cTn id="20" dur="1500">
                                          <p:stCondLst>
                                            <p:cond delay="0"/>
                                          </p:stCondLst>
                                        </p:cTn>
                                        <p:tgtEl>
                                          <p:spTgt spid="6">
                                            <p:txEl>
                                              <p:charRg st="4294967295" end="4294967295"/>
                                            </p:txEl>
                                          </p:spTgt>
                                        </p:tgtEl>
                                      </p:cBhvr>
                                    </p:animEffect>
                                  </p:childTnLst>
                                </p:cTn>
                              </p:par>
                              <p:par>
                                <p:cTn id="21" presetID="2" presetClass="entr" presetSubtype="8" decel="100000" fill="hold" grpId="0" nodeType="withEffect" nodePh="1">
                                  <p:stCondLst>
                                    <p:cond delay="250"/>
                                  </p:stCondLst>
                                  <p:endCondLst>
                                    <p:cond evt="begin" delay="0">
                                      <p:tn val="21"/>
                                    </p:cond>
                                  </p:endCondLst>
                                  <p:childTnLst>
                                    <p:set>
                                      <p:cBhvr>
                                        <p:cTn id="22" dur="1" fill="hold">
                                          <p:stCondLst>
                                            <p:cond delay="0"/>
                                          </p:stCondLst>
                                        </p:cTn>
                                        <p:tgtEl>
                                          <p:spTgt spid="11">
                                            <p:txEl>
                                              <p:charRg st="4294967295" end="4294967295"/>
                                            </p:txEl>
                                          </p:spTgt>
                                        </p:tgtEl>
                                        <p:attrNameLst>
                                          <p:attrName>style.visibility</p:attrName>
                                        </p:attrNameLst>
                                      </p:cBhvr>
                                      <p:to>
                                        <p:strVal val="visible"/>
                                      </p:to>
                                    </p:set>
                                    <p:anim calcmode="lin" valueType="num">
                                      <p:cBhvr additive="base">
                                        <p:cTn id="23" dur="1500" fill="hold"/>
                                        <p:tgtEl>
                                          <p:spTgt spid="11">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24" dur="1500" fill="hold"/>
                                        <p:tgtEl>
                                          <p:spTgt spid="11">
                                            <p:txEl>
                                              <p:charRg st="4294967295" end="4294967295"/>
                                            </p:txEl>
                                          </p:spTgt>
                                        </p:tgtEl>
                                        <p:attrNameLst>
                                          <p:attrName>ppt_y</p:attrName>
                                        </p:attrNameLst>
                                      </p:cBhvr>
                                      <p:tavLst>
                                        <p:tav tm="0">
                                          <p:val>
                                            <p:strVal val="#ppt_y"/>
                                          </p:val>
                                        </p:tav>
                                        <p:tav tm="100000">
                                          <p:val>
                                            <p:strVal val="#ppt_y"/>
                                          </p:val>
                                        </p:tav>
                                      </p:tavLst>
                                    </p:anim>
                                    <p:set>
                                      <p:cBhvr>
                                        <p:cTn id="25" dur="1" fill="hold">
                                          <p:stCondLst>
                                            <p:cond delay="0"/>
                                          </p:stCondLst>
                                        </p:cTn>
                                        <p:tgtEl>
                                          <p:spTgt spid="11">
                                            <p:txEl>
                                              <p:charRg st="4294967295" end="4294967295"/>
                                            </p:txEl>
                                          </p:spTgt>
                                        </p:tgtEl>
                                        <p:attrNameLst>
                                          <p:attrName>style.visibility</p:attrName>
                                        </p:attrNameLst>
                                      </p:cBhvr>
                                      <p:to>
                                        <p:strVal val="visible"/>
                                      </p:to>
                                    </p:set>
                                    <p:anim to="" calcmode="lin" valueType="num">
                                      <p:cBhvr>
                                        <p:cTn id="26" dur="1500" fill="hold">
                                          <p:stCondLst>
                                            <p:cond delay="0"/>
                                          </p:stCondLst>
                                        </p:cTn>
                                        <p:tgtEl>
                                          <p:spTgt spid="11">
                                            <p:txEl>
                                              <p:charRg st="4294967295" end="4294967295"/>
                                            </p:txEl>
                                          </p:spTgt>
                                        </p:tgtEl>
                                        <p:attrNameLst>
                                          <p:attrName>ppt_w</p:attrName>
                                        </p:attrNameLst>
                                      </p:cBhvr>
                                      <p:tavLst>
                                        <p:tav tm="0">
                                          <p:val>
                                            <p:strVal val="0"/>
                                          </p:val>
                                        </p:tav>
                                        <p:tav tm="100000">
                                          <p:val>
                                            <p:strVal val="#ppt_w"/>
                                          </p:val>
                                        </p:tav>
                                      </p:tavLst>
                                    </p:anim>
                                    <p:anim to="" calcmode="lin" valueType="num">
                                      <p:cBhvr>
                                        <p:cTn id="27" dur="1500" fill="hold">
                                          <p:stCondLst>
                                            <p:cond delay="0"/>
                                          </p:stCondLst>
                                        </p:cTn>
                                        <p:tgtEl>
                                          <p:spTgt spid="11">
                                            <p:txEl>
                                              <p:charRg st="4294967295" end="4294967295"/>
                                            </p:txEl>
                                          </p:spTgt>
                                        </p:tgtEl>
                                        <p:attrNameLst>
                                          <p:attrName>ppt_h</p:attrName>
                                        </p:attrNameLst>
                                      </p:cBhvr>
                                      <p:tavLst>
                                        <p:tav tm="0">
                                          <p:val>
                                            <p:strVal val="0"/>
                                          </p:val>
                                        </p:tav>
                                        <p:tav tm="100000">
                                          <p:val>
                                            <p:strVal val="#ppt_h"/>
                                          </p:val>
                                        </p:tav>
                                      </p:tavLst>
                                    </p:anim>
                                    <p:animEffect filter="fade">
                                      <p:cBhvr>
                                        <p:cTn id="28" dur="1500">
                                          <p:stCondLst>
                                            <p:cond delay="0"/>
                                          </p:stCondLst>
                                        </p:cTn>
                                        <p:tgtEl>
                                          <p:spTgt spid="11">
                                            <p:txEl>
                                              <p:charRg st="4294967295" end="4294967295"/>
                                            </p:txEl>
                                          </p:spTgt>
                                        </p:tgtEl>
                                      </p:cBhvr>
                                    </p:animEffect>
                                  </p:childTnLst>
                                </p:cTn>
                              </p:par>
                              <p:par>
                                <p:cTn id="29" presetID="2" presetClass="entr" presetSubtype="8" decel="100000" fill="hold" grpId="0" nodeType="withEffect" nodePh="1">
                                  <p:stCondLst>
                                    <p:cond delay="250"/>
                                  </p:stCondLst>
                                  <p:endCondLst>
                                    <p:cond evt="begin" delay="0">
                                      <p:tn val="29"/>
                                    </p:cond>
                                  </p:endCondLst>
                                  <p:childTnLst>
                                    <p:set>
                                      <p:cBhvr>
                                        <p:cTn id="30" dur="1" fill="hold">
                                          <p:stCondLst>
                                            <p:cond delay="0"/>
                                          </p:stCondLst>
                                        </p:cTn>
                                        <p:tgtEl>
                                          <p:spTgt spid="12">
                                            <p:txEl>
                                              <p:charRg st="4294967295" end="4294967295"/>
                                            </p:txEl>
                                          </p:spTgt>
                                        </p:tgtEl>
                                        <p:attrNameLst>
                                          <p:attrName>style.visibility</p:attrName>
                                        </p:attrNameLst>
                                      </p:cBhvr>
                                      <p:to>
                                        <p:strVal val="visible"/>
                                      </p:to>
                                    </p:set>
                                    <p:anim calcmode="lin" valueType="num">
                                      <p:cBhvr additive="base">
                                        <p:cTn id="31" dur="1500" fill="hold"/>
                                        <p:tgtEl>
                                          <p:spTgt spid="12">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32" dur="1500" fill="hold"/>
                                        <p:tgtEl>
                                          <p:spTgt spid="12">
                                            <p:txEl>
                                              <p:charRg st="4294967295" end="4294967295"/>
                                            </p:txEl>
                                          </p:spTgt>
                                        </p:tgtEl>
                                        <p:attrNameLst>
                                          <p:attrName>ppt_y</p:attrName>
                                        </p:attrNameLst>
                                      </p:cBhvr>
                                      <p:tavLst>
                                        <p:tav tm="0">
                                          <p:val>
                                            <p:strVal val="#ppt_y"/>
                                          </p:val>
                                        </p:tav>
                                        <p:tav tm="100000">
                                          <p:val>
                                            <p:strVal val="#ppt_y"/>
                                          </p:val>
                                        </p:tav>
                                      </p:tavLst>
                                    </p:anim>
                                    <p:set>
                                      <p:cBhvr>
                                        <p:cTn id="33" dur="1" fill="hold">
                                          <p:stCondLst>
                                            <p:cond delay="0"/>
                                          </p:stCondLst>
                                        </p:cTn>
                                        <p:tgtEl>
                                          <p:spTgt spid="12">
                                            <p:txEl>
                                              <p:charRg st="4294967295" end="4294967295"/>
                                            </p:txEl>
                                          </p:spTgt>
                                        </p:tgtEl>
                                        <p:attrNameLst>
                                          <p:attrName>style.visibility</p:attrName>
                                        </p:attrNameLst>
                                      </p:cBhvr>
                                      <p:to>
                                        <p:strVal val="visible"/>
                                      </p:to>
                                    </p:set>
                                    <p:anim to="" calcmode="lin" valueType="num">
                                      <p:cBhvr>
                                        <p:cTn id="34" dur="1500" fill="hold">
                                          <p:stCondLst>
                                            <p:cond delay="0"/>
                                          </p:stCondLst>
                                        </p:cTn>
                                        <p:tgtEl>
                                          <p:spTgt spid="12">
                                            <p:txEl>
                                              <p:charRg st="4294967295" end="4294967295"/>
                                            </p:txEl>
                                          </p:spTgt>
                                        </p:tgtEl>
                                        <p:attrNameLst>
                                          <p:attrName>ppt_w</p:attrName>
                                        </p:attrNameLst>
                                      </p:cBhvr>
                                      <p:tavLst>
                                        <p:tav tm="0">
                                          <p:val>
                                            <p:strVal val="0"/>
                                          </p:val>
                                        </p:tav>
                                        <p:tav tm="100000">
                                          <p:val>
                                            <p:strVal val="#ppt_w"/>
                                          </p:val>
                                        </p:tav>
                                      </p:tavLst>
                                    </p:anim>
                                    <p:anim to="" calcmode="lin" valueType="num">
                                      <p:cBhvr>
                                        <p:cTn id="35" dur="1500" fill="hold">
                                          <p:stCondLst>
                                            <p:cond delay="0"/>
                                          </p:stCondLst>
                                        </p:cTn>
                                        <p:tgtEl>
                                          <p:spTgt spid="12">
                                            <p:txEl>
                                              <p:charRg st="4294967295" end="4294967295"/>
                                            </p:txEl>
                                          </p:spTgt>
                                        </p:tgtEl>
                                        <p:attrNameLst>
                                          <p:attrName>ppt_h</p:attrName>
                                        </p:attrNameLst>
                                      </p:cBhvr>
                                      <p:tavLst>
                                        <p:tav tm="0">
                                          <p:val>
                                            <p:strVal val="0"/>
                                          </p:val>
                                        </p:tav>
                                        <p:tav tm="100000">
                                          <p:val>
                                            <p:strVal val="#ppt_h"/>
                                          </p:val>
                                        </p:tav>
                                      </p:tavLst>
                                    </p:anim>
                                    <p:animEffect filter="fade">
                                      <p:cBhvr>
                                        <p:cTn id="36" dur="1500">
                                          <p:stCondLst>
                                            <p:cond delay="0"/>
                                          </p:stCondLst>
                                        </p:cTn>
                                        <p:tgtEl>
                                          <p:spTgt spid="12">
                                            <p:txEl>
                                              <p:charRg st="4294967295" end="429496729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42"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outHorizont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42"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outHorizontal)">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11" grpId="0" autoUpdateAnimBg="0"/>
      <p:bldP spid="12" grpId="0" autoUpdateAnimBg="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E92A8C3-1C12-4824-A30E-9C662573A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000927" y="0"/>
            <a:ext cx="5275384" cy="6858000"/>
          </a:xfrm>
          <a:prstGeom prst="rect">
            <a:avLst/>
          </a:prstGeom>
        </p:spPr>
      </p:pic>
      <p:pic>
        <p:nvPicPr>
          <p:cNvPr id="20" name="图片 19">
            <a:extLst>
              <a:ext uri="{FF2B5EF4-FFF2-40B4-BE49-F238E27FC236}">
                <a16:creationId xmlns:a16="http://schemas.microsoft.com/office/drawing/2014/main" id="{463F32AB-365D-4F2F-8659-38CEC9127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91" y="-122794"/>
            <a:ext cx="5275384" cy="6858000"/>
          </a:xfrm>
          <a:prstGeom prst="rect">
            <a:avLst/>
          </a:prstGeom>
        </p:spPr>
      </p:pic>
      <p:grpSp>
        <p:nvGrpSpPr>
          <p:cNvPr id="4" name="组合 3">
            <a:extLst>
              <a:ext uri="{FF2B5EF4-FFF2-40B4-BE49-F238E27FC236}">
                <a16:creationId xmlns:a16="http://schemas.microsoft.com/office/drawing/2014/main" id="{6EA2BC16-BF1D-49B3-96FD-DF39C9FCD89A}"/>
              </a:ext>
            </a:extLst>
          </p:cNvPr>
          <p:cNvGrpSpPr/>
          <p:nvPr/>
        </p:nvGrpSpPr>
        <p:grpSpPr>
          <a:xfrm>
            <a:off x="1712238" y="-853269"/>
            <a:ext cx="9875520" cy="8937639"/>
            <a:chOff x="2235200" y="-152400"/>
            <a:chExt cx="8026698" cy="7264400"/>
          </a:xfrm>
        </p:grpSpPr>
        <p:pic>
          <p:nvPicPr>
            <p:cNvPr id="2" name="图片 1">
              <a:extLst>
                <a:ext uri="{FF2B5EF4-FFF2-40B4-BE49-F238E27FC236}">
                  <a16:creationId xmlns:a16="http://schemas.microsoft.com/office/drawing/2014/main" id="{1846617B-BE07-46EF-B16E-F12E14F0EF88}"/>
                </a:ext>
              </a:extLst>
            </p:cNvPr>
            <p:cNvPicPr>
              <a:picLocks noChangeAspect="1"/>
            </p:cNvPicPr>
            <p:nvPr/>
          </p:nvPicPr>
          <p:blipFill rotWithShape="1">
            <a:blip r:embed="rId4">
              <a:extLst>
                <a:ext uri="{28A0092B-C50C-407E-A947-70E740481C1C}">
                  <a14:useLocalDpi xmlns:a14="http://schemas.microsoft.com/office/drawing/2010/main" val="0"/>
                </a:ext>
              </a:extLst>
            </a:blip>
            <a:srcRect t="12691" b="8942"/>
            <a:stretch/>
          </p:blipFill>
          <p:spPr>
            <a:xfrm>
              <a:off x="2235200" y="-152400"/>
              <a:ext cx="8026698" cy="7264400"/>
            </a:xfrm>
            <a:prstGeom prst="rect">
              <a:avLst/>
            </a:prstGeom>
          </p:spPr>
        </p:pic>
        <p:sp>
          <p:nvSpPr>
            <p:cNvPr id="3" name="矩形 2">
              <a:extLst>
                <a:ext uri="{FF2B5EF4-FFF2-40B4-BE49-F238E27FC236}">
                  <a16:creationId xmlns:a16="http://schemas.microsoft.com/office/drawing/2014/main" id="{24894C49-695D-4626-9C69-54F54E69D548}"/>
                </a:ext>
              </a:extLst>
            </p:cNvPr>
            <p:cNvSpPr/>
            <p:nvPr/>
          </p:nvSpPr>
          <p:spPr>
            <a:xfrm>
              <a:off x="4663440" y="2763520"/>
              <a:ext cx="345440" cy="309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grpSp>
      <p:pic>
        <p:nvPicPr>
          <p:cNvPr id="16" name="图片 15" descr="图片包含 植物, 树叶&#10;&#10;自动生成的说明">
            <a:extLst>
              <a:ext uri="{FF2B5EF4-FFF2-40B4-BE49-F238E27FC236}">
                <a16:creationId xmlns:a16="http://schemas.microsoft.com/office/drawing/2014/main" id="{B0E3E41B-0BE6-465B-9624-B8792DAD733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56401" y="-226119"/>
            <a:ext cx="3929792" cy="7472798"/>
          </a:xfrm>
          <a:prstGeom prst="rect">
            <a:avLst/>
          </a:prstGeom>
        </p:spPr>
      </p:pic>
      <p:pic>
        <p:nvPicPr>
          <p:cNvPr id="19" name="图片 18" descr="图片包含 植物, 树叶&#10;&#10;自动生成的说明">
            <a:extLst>
              <a:ext uri="{FF2B5EF4-FFF2-40B4-BE49-F238E27FC236}">
                <a16:creationId xmlns:a16="http://schemas.microsoft.com/office/drawing/2014/main" id="{3ADB881D-9FF9-4C02-8124-BBFFF22B1FE7}"/>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953359" y="-307399"/>
            <a:ext cx="3752032" cy="7472798"/>
          </a:xfrm>
          <a:prstGeom prst="rect">
            <a:avLst/>
          </a:prstGeom>
        </p:spPr>
      </p:pic>
      <p:pic>
        <p:nvPicPr>
          <p:cNvPr id="22" name="图片 21" descr="图片包含 鲜花, 就坐, 小, 餐桌&#10;&#10;自动生成的说明">
            <a:extLst>
              <a:ext uri="{FF2B5EF4-FFF2-40B4-BE49-F238E27FC236}">
                <a16:creationId xmlns:a16="http://schemas.microsoft.com/office/drawing/2014/main" id="{DC40A961-93CF-42B7-B121-52179C820AD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07925" y="2835797"/>
            <a:ext cx="5181628" cy="5181628"/>
          </a:xfrm>
          <a:prstGeom prst="rect">
            <a:avLst/>
          </a:prstGeom>
        </p:spPr>
      </p:pic>
      <p:pic>
        <p:nvPicPr>
          <p:cNvPr id="23" name="图片 22" descr="图片包含 鲜花, 就坐, 小, 餐桌&#10;&#10;自动生成的说明">
            <a:extLst>
              <a:ext uri="{FF2B5EF4-FFF2-40B4-BE49-F238E27FC236}">
                <a16:creationId xmlns:a16="http://schemas.microsoft.com/office/drawing/2014/main" id="{61D9A2B3-9ABA-4C26-A998-030B6EE8734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05829" y="2844801"/>
            <a:ext cx="4222422" cy="5181628"/>
          </a:xfrm>
          <a:prstGeom prst="rect">
            <a:avLst/>
          </a:prstGeom>
        </p:spPr>
      </p:pic>
      <p:pic>
        <p:nvPicPr>
          <p:cNvPr id="18" name="图片 17">
            <a:extLst>
              <a:ext uri="{FF2B5EF4-FFF2-40B4-BE49-F238E27FC236}">
                <a16:creationId xmlns:a16="http://schemas.microsoft.com/office/drawing/2014/main" id="{EBB8008C-5D31-4242-8387-85FB5D1BF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303" y="1527804"/>
            <a:ext cx="5275384" cy="6858000"/>
          </a:xfrm>
          <a:prstGeom prst="rect">
            <a:avLst/>
          </a:prstGeom>
        </p:spPr>
      </p:pic>
      <p:grpSp>
        <p:nvGrpSpPr>
          <p:cNvPr id="14" name="Group 13">
            <a:extLst>
              <a:ext uri="{FF2B5EF4-FFF2-40B4-BE49-F238E27FC236}">
                <a16:creationId xmlns:a16="http://schemas.microsoft.com/office/drawing/2014/main" id="{5706A355-7AAB-4796-85E1-65B87DA8032B}"/>
              </a:ext>
            </a:extLst>
          </p:cNvPr>
          <p:cNvGrpSpPr/>
          <p:nvPr/>
        </p:nvGrpSpPr>
        <p:grpSpPr>
          <a:xfrm>
            <a:off x="4659735" y="178640"/>
            <a:ext cx="3310890" cy="2407599"/>
            <a:chOff x="4588006" y="178640"/>
            <a:chExt cx="1106393" cy="2407599"/>
          </a:xfrm>
        </p:grpSpPr>
        <p:sp>
          <p:nvSpPr>
            <p:cNvPr id="12" name="Rectangle 11">
              <a:extLst>
                <a:ext uri="{FF2B5EF4-FFF2-40B4-BE49-F238E27FC236}">
                  <a16:creationId xmlns:a16="http://schemas.microsoft.com/office/drawing/2014/main" id="{301F4A12-F285-4534-9B54-41C842A68EA2}"/>
                </a:ext>
              </a:extLst>
            </p:cNvPr>
            <p:cNvSpPr/>
            <p:nvPr/>
          </p:nvSpPr>
          <p:spPr>
            <a:xfrm>
              <a:off x="4588006" y="178640"/>
              <a:ext cx="1106393" cy="2407599"/>
            </a:xfrm>
            <a:prstGeom prst="rect">
              <a:avLst/>
            </a:prstGeom>
            <a:solidFill>
              <a:srgbClr val="B2C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7E59DED9-E123-43FE-BCD8-A15D9E31540F}"/>
                </a:ext>
              </a:extLst>
            </p:cNvPr>
            <p:cNvSpPr/>
            <p:nvPr/>
          </p:nvSpPr>
          <p:spPr>
            <a:xfrm>
              <a:off x="4851587" y="540269"/>
              <a:ext cx="659519" cy="1938992"/>
            </a:xfrm>
            <a:prstGeom prst="rect">
              <a:avLst/>
            </a:prstGeom>
            <a:noFill/>
          </p:spPr>
          <p:txBody>
            <a:bodyPr wrap="none" lIns="91440" tIns="45720" rIns="91440" bIns="45720">
              <a:spAutoFit/>
            </a:bodyPr>
            <a:lstStyle/>
            <a:p>
              <a:pPr algn="ctr"/>
              <a:r>
                <a:rPr lang="en-US" sz="6000" b="0" cap="none" spc="0">
                  <a:ln w="0"/>
                  <a:solidFill>
                    <a:srgbClr val="38505B"/>
                  </a:solidFill>
                  <a:effectLst>
                    <a:outerShdw blurRad="38100" dist="19050" dir="2700000" algn="tl" rotWithShape="0">
                      <a:schemeClr val="dk1">
                        <a:alpha val="40000"/>
                      </a:schemeClr>
                    </a:outerShdw>
                  </a:effectLst>
                  <a:latin typeface="UTM Cookies" panose="02040603050506020204" pitchFamily="18" charset="0"/>
                </a:rPr>
                <a:t>T</a:t>
              </a:r>
              <a:r>
                <a:rPr lang="en-US" sz="6000">
                  <a:ln w="0"/>
                  <a:solidFill>
                    <a:srgbClr val="38505B"/>
                  </a:solidFill>
                  <a:effectLst>
                    <a:outerShdw blurRad="38100" dist="19050" dir="2700000" algn="tl" rotWithShape="0">
                      <a:schemeClr val="dk1">
                        <a:alpha val="40000"/>
                      </a:schemeClr>
                    </a:outerShdw>
                  </a:effectLst>
                  <a:latin typeface="UTM Cookies" panose="02040603050506020204" pitchFamily="18" charset="0"/>
                </a:rPr>
                <a:t>ạm </a:t>
              </a:r>
            </a:p>
            <a:p>
              <a:pPr algn="ctr"/>
              <a:r>
                <a:rPr lang="en-US" sz="6000">
                  <a:ln w="0"/>
                  <a:solidFill>
                    <a:srgbClr val="38505B"/>
                  </a:solidFill>
                  <a:effectLst>
                    <a:outerShdw blurRad="38100" dist="19050" dir="2700000" algn="tl" rotWithShape="0">
                      <a:schemeClr val="dk1">
                        <a:alpha val="40000"/>
                      </a:schemeClr>
                    </a:outerShdw>
                  </a:effectLst>
                  <a:latin typeface="UTM Cookies" panose="02040603050506020204" pitchFamily="18" charset="0"/>
                </a:rPr>
                <a:t>biệt!</a:t>
              </a:r>
              <a:endParaRPr lang="en-US" sz="6000" b="0" cap="none" spc="0">
                <a:ln w="0"/>
                <a:solidFill>
                  <a:srgbClr val="38505B"/>
                </a:solidFill>
                <a:effectLst>
                  <a:outerShdw blurRad="38100" dist="19050" dir="2700000" algn="tl" rotWithShape="0">
                    <a:schemeClr val="dk1">
                      <a:alpha val="40000"/>
                    </a:schemeClr>
                  </a:outerShdw>
                </a:effectLst>
                <a:latin typeface="UTM Cookies" panose="02040603050506020204" pitchFamily="18" charset="0"/>
              </a:endParaRPr>
            </a:p>
          </p:txBody>
        </p:sp>
      </p:grpSp>
      <p:sp>
        <p:nvSpPr>
          <p:cNvPr id="24" name="Rectangle 23">
            <a:extLst>
              <a:ext uri="{FF2B5EF4-FFF2-40B4-BE49-F238E27FC236}">
                <a16:creationId xmlns:a16="http://schemas.microsoft.com/office/drawing/2014/main" id="{96670011-B528-4D8D-BE9B-EC08A4DDE769}"/>
              </a:ext>
            </a:extLst>
          </p:cNvPr>
          <p:cNvSpPr/>
          <p:nvPr/>
        </p:nvSpPr>
        <p:spPr>
          <a:xfrm>
            <a:off x="4522304" y="3279526"/>
            <a:ext cx="3408304" cy="1938992"/>
          </a:xfrm>
          <a:prstGeom prst="rect">
            <a:avLst/>
          </a:prstGeom>
          <a:noFill/>
        </p:spPr>
        <p:txBody>
          <a:bodyPr wrap="none" lIns="91440" tIns="45720" rIns="91440" bIns="45720">
            <a:spAutoFit/>
          </a:bodyPr>
          <a:lstStyle/>
          <a:p>
            <a:pPr algn="ct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CHÚC EM </a:t>
            </a:r>
          </a:p>
          <a:p>
            <a:pPr algn="ct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HỌC TỐT!</a:t>
            </a:r>
            <a:endParaRPr lang="en-US" sz="6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spTree>
    <p:extLst>
      <p:ext uri="{BB962C8B-B14F-4D97-AF65-F5344CB8AC3E}">
        <p14:creationId xmlns:p14="http://schemas.microsoft.com/office/powerpoint/2010/main" val="1251202256"/>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2" presetClass="entr" presetSubtype="0" fill="hold" grpId="0" nodeType="withEffect">
                                  <p:stCondLst>
                                    <p:cond delay="0"/>
                                  </p:stCondLst>
                                  <p:iterate type="wd">
                                    <p:tmPct val="10000"/>
                                  </p:iterate>
                                  <p:childTnLst>
                                    <p:set>
                                      <p:cBhvr>
                                        <p:cTn id="11" dur="1" fill="hold">
                                          <p:stCondLst>
                                            <p:cond delay="0"/>
                                          </p:stCondLst>
                                        </p:cTn>
                                        <p:tgtEl>
                                          <p:spTgt spid="24"/>
                                        </p:tgtEl>
                                        <p:attrNameLst>
                                          <p:attrName>style.visibility</p:attrName>
                                        </p:attrNameLst>
                                      </p:cBhvr>
                                      <p:to>
                                        <p:strVal val="visible"/>
                                      </p:to>
                                    </p:set>
                                    <p:animScale>
                                      <p:cBhvr>
                                        <p:cTn id="12" dur="5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24"/>
                                        </p:tgtEl>
                                        <p:attrNameLst>
                                          <p:attrName>ppt_x</p:attrName>
                                          <p:attrName>ppt_y</p:attrName>
                                        </p:attrNameLst>
                                      </p:cBhvr>
                                    </p:animMotion>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654871" y="5894293"/>
            <a:ext cx="3290553" cy="971550"/>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798116" y="950481"/>
            <a:ext cx="1954381" cy="1696421"/>
          </a:xfrm>
          <a:prstGeom prst="rect">
            <a:avLst/>
          </a:prstGeom>
        </p:spPr>
      </p:pic>
      <p:sp>
        <p:nvSpPr>
          <p:cNvPr id="5" name="PA_库_矩形 4"/>
          <p:cNvSpPr/>
          <p:nvPr>
            <p:custDataLst>
              <p:tags r:id="rId2"/>
            </p:custDataLst>
          </p:nvPr>
        </p:nvSpPr>
        <p:spPr>
          <a:xfrm>
            <a:off x="571501" y="7843"/>
            <a:ext cx="10909710" cy="285235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6" y="-117620"/>
            <a:ext cx="5275384" cy="68580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6916616" y="-7842"/>
            <a:ext cx="5275384" cy="68580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355709" y="-508216"/>
            <a:ext cx="4251004" cy="7874432"/>
          </a:xfrm>
          <a:prstGeom prst="rect">
            <a:avLst/>
          </a:prstGeom>
        </p:spPr>
      </p:pic>
      <p:sp>
        <p:nvSpPr>
          <p:cNvPr id="17" name="Rectangle 16">
            <a:extLst>
              <a:ext uri="{FF2B5EF4-FFF2-40B4-BE49-F238E27FC236}">
                <a16:creationId xmlns:a16="http://schemas.microsoft.com/office/drawing/2014/main" id="{2C522A49-E73B-4922-A8CA-9F4658285846}"/>
              </a:ext>
            </a:extLst>
          </p:cNvPr>
          <p:cNvSpPr/>
          <p:nvPr/>
        </p:nvSpPr>
        <p:spPr>
          <a:xfrm>
            <a:off x="776897" y="117620"/>
            <a:ext cx="2374368" cy="923330"/>
          </a:xfrm>
          <a:prstGeom prst="rect">
            <a:avLst/>
          </a:prstGeom>
          <a:noFill/>
        </p:spPr>
        <p:txBody>
          <a:bodyPr wrap="none" lIns="91440" tIns="45720" rIns="91440" bIns="45720">
            <a:spAutoFit/>
          </a:bodyPr>
          <a:lstStyle/>
          <a:p>
            <a:pPr algn="ctr"/>
            <a:r>
              <a:rPr lang="en-US" sz="5400">
                <a:ln w="0"/>
                <a:solidFill>
                  <a:srgbClr val="305841"/>
                </a:solidFill>
                <a:effectLst>
                  <a:outerShdw blurRad="38100" dist="19050" dir="2700000" algn="tl" rotWithShape="0">
                    <a:schemeClr val="dk1">
                      <a:alpha val="40000"/>
                    </a:schemeClr>
                  </a:outerShdw>
                </a:effectLst>
                <a:latin typeface="UTM American Sans" panose="02040603050506020204" pitchFamily="18" charset="0"/>
              </a:rPr>
              <a:t>ĐỐ VUI</a:t>
            </a:r>
            <a:endParaRPr lang="en-US" sz="5400" b="0" cap="none" spc="0">
              <a:ln w="0"/>
              <a:solidFill>
                <a:srgbClr val="305841"/>
              </a:solidFill>
              <a:effectLst>
                <a:outerShdw blurRad="38100" dist="19050" dir="2700000" algn="tl" rotWithShape="0">
                  <a:schemeClr val="dk1">
                    <a:alpha val="40000"/>
                  </a:schemeClr>
                </a:outerShdw>
              </a:effectLst>
              <a:latin typeface="UTM American Sans" panose="02040603050506020204" pitchFamily="18" charset="0"/>
            </a:endParaRPr>
          </a:p>
        </p:txBody>
      </p:sp>
      <p:sp>
        <p:nvSpPr>
          <p:cNvPr id="8" name="Rectangle 7">
            <a:extLst>
              <a:ext uri="{FF2B5EF4-FFF2-40B4-BE49-F238E27FC236}">
                <a16:creationId xmlns:a16="http://schemas.microsoft.com/office/drawing/2014/main" id="{0487A787-1DC6-4855-B996-2D3163A0CC60}"/>
              </a:ext>
            </a:extLst>
          </p:cNvPr>
          <p:cNvSpPr/>
          <p:nvPr/>
        </p:nvSpPr>
        <p:spPr>
          <a:xfrm>
            <a:off x="1467237" y="1094805"/>
            <a:ext cx="9257527" cy="1200329"/>
          </a:xfrm>
          <a:prstGeom prst="rect">
            <a:avLst/>
          </a:prstGeom>
          <a:noFill/>
        </p:spPr>
        <p:txBody>
          <a:bodyPr wrap="square" lIns="91440" tIns="45720" rIns="91440" bIns="45720">
            <a:spAutoFit/>
          </a:bodyPr>
          <a:lstStyle/>
          <a:p>
            <a:pPr algn="ctr"/>
            <a:r>
              <a:rPr lang="vi-VN" sz="3600">
                <a:ln w="0"/>
                <a:solidFill>
                  <a:srgbClr val="305841"/>
                </a:solidFill>
                <a:latin typeface="UTM Avo" panose="02040603050506020204" pitchFamily="18" charset="0"/>
              </a:rPr>
              <a:t>Con gì đôi cánh mỏng tang</a:t>
            </a:r>
          </a:p>
          <a:p>
            <a:pPr algn="ctr"/>
            <a:r>
              <a:rPr lang="vi-VN" sz="3600">
                <a:ln w="0"/>
                <a:solidFill>
                  <a:srgbClr val="305841"/>
                </a:solidFill>
                <a:latin typeface="UTM Avo" panose="02040603050506020204" pitchFamily="18" charset="0"/>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3574" y="1961150"/>
            <a:ext cx="5229937" cy="5229937"/>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08296" y="2111436"/>
            <a:ext cx="5229937" cy="5229937"/>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6096000" y="3761610"/>
            <a:ext cx="5275384" cy="646331"/>
          </a:xfrm>
          <a:prstGeom prst="rect">
            <a:avLst/>
          </a:prstGeom>
          <a:noFill/>
        </p:spPr>
        <p:txBody>
          <a:bodyPr wrap="square" lIns="91440" tIns="45720" rIns="91440" bIns="45720">
            <a:spAutoFit/>
          </a:bodyPr>
          <a:lstStyle/>
          <a:p>
            <a:pPr algn="ctr"/>
            <a:r>
              <a:rPr lang="en-US" sz="3600" b="1">
                <a:ln w="0"/>
                <a:solidFill>
                  <a:srgbClr val="3797B4"/>
                </a:solidFill>
                <a:latin typeface="UTM Avo" panose="02040603050506020204" pitchFamily="18" charset="0"/>
              </a:rPr>
              <a:t>Con chuồn chuồn</a:t>
            </a:r>
            <a:endParaRPr lang="vi-VN" sz="3600" b="1">
              <a:ln w="0"/>
              <a:solidFill>
                <a:srgbClr val="3797B4"/>
              </a:solidFill>
              <a:latin typeface="UTM Avo" panose="02040603050506020204" pitchFamily="18" charset="0"/>
            </a:endParaRPr>
          </a:p>
        </p:txBody>
      </p:sp>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30" presetClass="entr" presetSubtype="0" fill="hold" grpId="0" nodeType="withEffect">
                                  <p:stCondLst>
                                    <p:cond delay="0"/>
                                  </p:stCondLst>
                                  <p:iterate type="lt">
                                    <p:tmPct val="10000"/>
                                  </p:iterate>
                                  <p:childTnLst>
                                    <p:set>
                                      <p:cBhvr>
                                        <p:cTn id="14" dur="1" fill="hold">
                                          <p:stCondLst>
                                            <p:cond delay="0"/>
                                          </p:stCondLst>
                                        </p:cTn>
                                        <p:tgtEl>
                                          <p:spTgt spid="17"/>
                                        </p:tgtEl>
                                        <p:attrNameLst>
                                          <p:attrName>style.visibility</p:attrName>
                                        </p:attrNameLst>
                                      </p:cBhvr>
                                      <p:to>
                                        <p:strVal val="visible"/>
                                      </p:to>
                                    </p:set>
                                    <p:animEffect transition="in" filter="fade">
                                      <p:cBhvr>
                                        <p:cTn id="15" dur="398" decel="100000"/>
                                        <p:tgtEl>
                                          <p:spTgt spid="17"/>
                                        </p:tgtEl>
                                      </p:cBhvr>
                                    </p:animEffect>
                                    <p:anim calcmode="lin" valueType="num">
                                      <p:cBhvr>
                                        <p:cTn id="16" dur="398" decel="100000" fill="hold"/>
                                        <p:tgtEl>
                                          <p:spTgt spid="17"/>
                                        </p:tgtEl>
                                        <p:attrNameLst>
                                          <p:attrName>style.rotation</p:attrName>
                                        </p:attrNameLst>
                                      </p:cBhvr>
                                      <p:tavLst>
                                        <p:tav tm="0">
                                          <p:val>
                                            <p:fltVal val="-90"/>
                                          </p:val>
                                        </p:tav>
                                        <p:tav tm="100000">
                                          <p:val>
                                            <p:fltVal val="0"/>
                                          </p:val>
                                        </p:tav>
                                      </p:tavLst>
                                    </p:anim>
                                    <p:anim calcmode="lin" valueType="num">
                                      <p:cBhvr>
                                        <p:cTn id="17" dur="398" decel="100000" fill="hold"/>
                                        <p:tgtEl>
                                          <p:spTgt spid="17"/>
                                        </p:tgtEl>
                                        <p:attrNameLst>
                                          <p:attrName>ppt_x</p:attrName>
                                        </p:attrNameLst>
                                      </p:cBhvr>
                                      <p:tavLst>
                                        <p:tav tm="0">
                                          <p:val>
                                            <p:strVal val="#ppt_x+0.4"/>
                                          </p:val>
                                        </p:tav>
                                        <p:tav tm="100000">
                                          <p:val>
                                            <p:strVal val="#ppt_x-0.05"/>
                                          </p:val>
                                        </p:tav>
                                      </p:tavLst>
                                    </p:anim>
                                    <p:anim calcmode="lin" valueType="num">
                                      <p:cBhvr>
                                        <p:cTn id="18" dur="398" decel="100000" fill="hold"/>
                                        <p:tgtEl>
                                          <p:spTgt spid="17"/>
                                        </p:tgtEl>
                                        <p:attrNameLst>
                                          <p:attrName>ppt_y</p:attrName>
                                        </p:attrNameLst>
                                      </p:cBhvr>
                                      <p:tavLst>
                                        <p:tav tm="0">
                                          <p:val>
                                            <p:strVal val="#ppt_y-0.4"/>
                                          </p:val>
                                        </p:tav>
                                        <p:tav tm="100000">
                                          <p:val>
                                            <p:strVal val="#ppt_y+0.1"/>
                                          </p:val>
                                        </p:tav>
                                      </p:tavLst>
                                    </p:anim>
                                    <p:anim calcmode="lin" valueType="num">
                                      <p:cBhvr>
                                        <p:cTn id="19" dur="2" accel="100000" fill="hold">
                                          <p:stCondLst>
                                            <p:cond delay="499"/>
                                          </p:stCondLst>
                                        </p:cTn>
                                        <p:tgtEl>
                                          <p:spTgt spid="17"/>
                                        </p:tgtEl>
                                        <p:attrNameLst>
                                          <p:attrName>ppt_x</p:attrName>
                                        </p:attrNameLst>
                                      </p:cBhvr>
                                      <p:tavLst>
                                        <p:tav tm="0">
                                          <p:val>
                                            <p:strVal val="#ppt_x-0.05"/>
                                          </p:val>
                                        </p:tav>
                                        <p:tav tm="100000">
                                          <p:val>
                                            <p:strVal val="#ppt_x"/>
                                          </p:val>
                                        </p:tav>
                                      </p:tavLst>
                                    </p:anim>
                                    <p:anim calcmode="lin" valueType="num">
                                      <p:cBhvr>
                                        <p:cTn id="20" dur="2" accel="100000" fill="hold">
                                          <p:stCondLst>
                                            <p:cond delay="499"/>
                                          </p:stCondLst>
                                        </p:cTn>
                                        <p:tgtEl>
                                          <p:spTgt spid="17"/>
                                        </p:tgtEl>
                                        <p:attrNameLst>
                                          <p:attrName>ppt_y</p:attrName>
                                        </p:attrNameLst>
                                      </p:cBhvr>
                                      <p:tavLst>
                                        <p:tav tm="0">
                                          <p:val>
                                            <p:strVal val="#ppt_y+0.1"/>
                                          </p:val>
                                        </p:tav>
                                        <p:tav tm="100000">
                                          <p:val>
                                            <p:strVal val="#ppt_y"/>
                                          </p:val>
                                        </p:tav>
                                      </p:tavLst>
                                    </p:anim>
                                  </p:childTnLst>
                                </p:cTn>
                              </p:par>
                              <p:par>
                                <p:cTn id="21" presetID="53" presetClass="entr" presetSubtype="16" fill="hold" grpId="0" nodeType="withEffect">
                                  <p:stCondLst>
                                    <p:cond delay="0"/>
                                  </p:stCondLst>
                                  <p:iterate type="wd">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500"/>
                                        <p:tgtEl>
                                          <p:spTgt spid="14"/>
                                        </p:tgtEl>
                                      </p:cBhvr>
                                    </p:animEffect>
                                  </p:childTnLst>
                                </p:cTn>
                              </p:par>
                              <p:par>
                                <p:cTn id="31" presetID="53" presetClass="entr" presetSubtype="16" fill="hold" grpId="0" nodeType="withEffect">
                                  <p:stCondLst>
                                    <p:cond delay="0"/>
                                  </p:stCondLst>
                                  <p:iterate type="wd">
                                    <p:tmPct val="10000"/>
                                  </p:iterate>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7" grpId="0"/>
      <p:bldP spid="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116087" y="5994184"/>
            <a:ext cx="3290553" cy="971550"/>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798116" y="950481"/>
            <a:ext cx="1954381" cy="1696421"/>
          </a:xfrm>
          <a:prstGeom prst="rect">
            <a:avLst/>
          </a:prstGeom>
        </p:spPr>
      </p:pic>
      <p:sp>
        <p:nvSpPr>
          <p:cNvPr id="5" name="PA_库_矩形 4"/>
          <p:cNvSpPr/>
          <p:nvPr>
            <p:custDataLst>
              <p:tags r:id="rId2"/>
            </p:custDataLst>
          </p:nvPr>
        </p:nvSpPr>
        <p:spPr>
          <a:xfrm>
            <a:off x="571501" y="7842"/>
            <a:ext cx="10909710" cy="323770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6" y="-117620"/>
            <a:ext cx="5275384" cy="68580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6916616" y="-7842"/>
            <a:ext cx="5275384" cy="68580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355709" y="-508216"/>
            <a:ext cx="4251004" cy="7874432"/>
          </a:xfrm>
          <a:prstGeom prst="rect">
            <a:avLst/>
          </a:prstGeom>
        </p:spPr>
      </p:pic>
      <p:sp>
        <p:nvSpPr>
          <p:cNvPr id="17" name="Rectangle 16">
            <a:extLst>
              <a:ext uri="{FF2B5EF4-FFF2-40B4-BE49-F238E27FC236}">
                <a16:creationId xmlns:a16="http://schemas.microsoft.com/office/drawing/2014/main" id="{2C522A49-E73B-4922-A8CA-9F4658285846}"/>
              </a:ext>
            </a:extLst>
          </p:cNvPr>
          <p:cNvSpPr/>
          <p:nvPr/>
        </p:nvSpPr>
        <p:spPr>
          <a:xfrm>
            <a:off x="776897" y="117620"/>
            <a:ext cx="2374368" cy="923330"/>
          </a:xfrm>
          <a:prstGeom prst="rect">
            <a:avLst/>
          </a:prstGeom>
          <a:noFill/>
        </p:spPr>
        <p:txBody>
          <a:bodyPr wrap="none" lIns="91440" tIns="45720" rIns="91440" bIns="45720">
            <a:spAutoFit/>
          </a:bodyPr>
          <a:lstStyle/>
          <a:p>
            <a:pPr algn="ctr"/>
            <a:r>
              <a:rPr lang="en-US" sz="5400">
                <a:ln w="0"/>
                <a:solidFill>
                  <a:srgbClr val="305841"/>
                </a:solidFill>
                <a:effectLst>
                  <a:outerShdw blurRad="38100" dist="19050" dir="2700000" algn="tl" rotWithShape="0">
                    <a:schemeClr val="dk1">
                      <a:alpha val="40000"/>
                    </a:schemeClr>
                  </a:outerShdw>
                </a:effectLst>
                <a:latin typeface="UTM American Sans" panose="02040603050506020204" pitchFamily="18" charset="0"/>
              </a:rPr>
              <a:t>ĐỐ VUI</a:t>
            </a:r>
            <a:endParaRPr lang="en-US" sz="5400" b="0" cap="none" spc="0">
              <a:ln w="0"/>
              <a:solidFill>
                <a:srgbClr val="305841"/>
              </a:solidFill>
              <a:effectLst>
                <a:outerShdw blurRad="38100" dist="19050" dir="2700000" algn="tl" rotWithShape="0">
                  <a:schemeClr val="dk1">
                    <a:alpha val="40000"/>
                  </a:schemeClr>
                </a:outerShdw>
              </a:effectLst>
              <a:latin typeface="UTM American Sans" panose="02040603050506020204" pitchFamily="18" charset="0"/>
            </a:endParaRPr>
          </a:p>
        </p:txBody>
      </p:sp>
      <p:sp>
        <p:nvSpPr>
          <p:cNvPr id="8" name="Rectangle 7">
            <a:extLst>
              <a:ext uri="{FF2B5EF4-FFF2-40B4-BE49-F238E27FC236}">
                <a16:creationId xmlns:a16="http://schemas.microsoft.com/office/drawing/2014/main" id="{0487A787-1DC6-4855-B996-2D3163A0CC60}"/>
              </a:ext>
            </a:extLst>
          </p:cNvPr>
          <p:cNvSpPr/>
          <p:nvPr/>
        </p:nvSpPr>
        <p:spPr>
          <a:xfrm>
            <a:off x="4316680" y="69889"/>
            <a:ext cx="5771353" cy="2862322"/>
          </a:xfrm>
          <a:prstGeom prst="rect">
            <a:avLst/>
          </a:prstGeom>
          <a:noFill/>
        </p:spPr>
        <p:txBody>
          <a:bodyPr wrap="square" lIns="91440" tIns="45720" rIns="91440" bIns="45720">
            <a:spAutoFit/>
          </a:bodyPr>
          <a:lstStyle/>
          <a:p>
            <a:r>
              <a:rPr lang="vi-VN" sz="3600">
                <a:ln w="0"/>
                <a:solidFill>
                  <a:srgbClr val="305841"/>
                </a:solidFill>
                <a:latin typeface="UTM Avo" panose="02040603050506020204" pitchFamily="18" charset="0"/>
              </a:rPr>
              <a:t>Đầu đội mũ đỏ,</a:t>
            </a:r>
          </a:p>
          <a:p>
            <a:r>
              <a:rPr lang="vi-VN" sz="3600">
                <a:ln w="0"/>
                <a:solidFill>
                  <a:srgbClr val="305841"/>
                </a:solidFill>
                <a:latin typeface="UTM Avo" panose="02040603050506020204" pitchFamily="18" charset="0"/>
              </a:rPr>
              <a:t>Chân xỏ giày vàng,</a:t>
            </a:r>
          </a:p>
          <a:p>
            <a:r>
              <a:rPr lang="vi-VN" sz="3600">
                <a:ln w="0"/>
                <a:solidFill>
                  <a:srgbClr val="305841"/>
                </a:solidFill>
                <a:latin typeface="UTM Avo" panose="02040603050506020204" pitchFamily="18" charset="0"/>
              </a:rPr>
              <a:t>Miệng gọi loa vang,</a:t>
            </a:r>
          </a:p>
          <a:p>
            <a:r>
              <a:rPr lang="vi-VN" sz="3600">
                <a:ln w="0"/>
                <a:solidFill>
                  <a:srgbClr val="305841"/>
                </a:solidFill>
                <a:latin typeface="UTM Avo" panose="02040603050506020204" pitchFamily="18" charset="0"/>
              </a:rPr>
              <a:t>Cả làng thức giấc</a:t>
            </a:r>
            <a:r>
              <a:rPr lang="en-US" sz="3600">
                <a:ln w="0"/>
                <a:solidFill>
                  <a:srgbClr val="305841"/>
                </a:solidFill>
                <a:latin typeface="UTM Avo" panose="02040603050506020204" pitchFamily="18" charset="0"/>
              </a:rPr>
              <a:t>.</a:t>
            </a:r>
            <a:endParaRPr lang="vi-VN" sz="3600">
              <a:ln w="0"/>
              <a:solidFill>
                <a:srgbClr val="305841"/>
              </a:solidFill>
              <a:latin typeface="UTM Avo" panose="02040603050506020204" pitchFamily="18" charset="0"/>
            </a:endParaRPr>
          </a:p>
          <a:p>
            <a:pPr algn="r"/>
            <a:r>
              <a:rPr lang="vi-VN" sz="3600" i="1">
                <a:ln w="0"/>
                <a:solidFill>
                  <a:srgbClr val="305841"/>
                </a:solidFill>
                <a:latin typeface="UTM Avo" panose="02040603050506020204" pitchFamily="18" charset="0"/>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3574" y="1961150"/>
            <a:ext cx="5229937" cy="5229937"/>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65522" y="2836819"/>
            <a:ext cx="4513712" cy="4513712"/>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6891407" y="3745924"/>
            <a:ext cx="5275384" cy="646331"/>
          </a:xfrm>
          <a:prstGeom prst="rect">
            <a:avLst/>
          </a:prstGeom>
          <a:noFill/>
        </p:spPr>
        <p:txBody>
          <a:bodyPr wrap="square" lIns="91440" tIns="45720" rIns="91440" bIns="45720">
            <a:spAutoFit/>
          </a:bodyPr>
          <a:lstStyle/>
          <a:p>
            <a:pPr algn="ctr"/>
            <a:r>
              <a:rPr lang="en-US" sz="3600" b="1">
                <a:ln w="0"/>
                <a:solidFill>
                  <a:srgbClr val="D6102E"/>
                </a:solidFill>
                <a:latin typeface="UTM Avo" panose="02040603050506020204" pitchFamily="18" charset="0"/>
              </a:rPr>
              <a:t>Con gà trống</a:t>
            </a:r>
            <a:endParaRPr lang="vi-VN" sz="3600" b="1">
              <a:ln w="0"/>
              <a:solidFill>
                <a:srgbClr val="D6102E"/>
              </a:solidFill>
              <a:latin typeface="UTM Avo" panose="02040603050506020204" pitchFamily="18" charset="0"/>
            </a:endParaRPr>
          </a:p>
        </p:txBody>
      </p:sp>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30" presetClass="entr" presetSubtype="0" fill="hold" grpId="0" nodeType="withEffect">
                                  <p:stCondLst>
                                    <p:cond delay="0"/>
                                  </p:stCondLst>
                                  <p:iterate type="lt">
                                    <p:tmPct val="10000"/>
                                  </p:iterate>
                                  <p:childTnLst>
                                    <p:set>
                                      <p:cBhvr>
                                        <p:cTn id="14" dur="1" fill="hold">
                                          <p:stCondLst>
                                            <p:cond delay="0"/>
                                          </p:stCondLst>
                                        </p:cTn>
                                        <p:tgtEl>
                                          <p:spTgt spid="17"/>
                                        </p:tgtEl>
                                        <p:attrNameLst>
                                          <p:attrName>style.visibility</p:attrName>
                                        </p:attrNameLst>
                                      </p:cBhvr>
                                      <p:to>
                                        <p:strVal val="visible"/>
                                      </p:to>
                                    </p:set>
                                    <p:animEffect transition="in" filter="fade">
                                      <p:cBhvr>
                                        <p:cTn id="15" dur="398" decel="100000"/>
                                        <p:tgtEl>
                                          <p:spTgt spid="17"/>
                                        </p:tgtEl>
                                      </p:cBhvr>
                                    </p:animEffect>
                                    <p:anim calcmode="lin" valueType="num">
                                      <p:cBhvr>
                                        <p:cTn id="16" dur="398" decel="100000" fill="hold"/>
                                        <p:tgtEl>
                                          <p:spTgt spid="17"/>
                                        </p:tgtEl>
                                        <p:attrNameLst>
                                          <p:attrName>style.rotation</p:attrName>
                                        </p:attrNameLst>
                                      </p:cBhvr>
                                      <p:tavLst>
                                        <p:tav tm="0">
                                          <p:val>
                                            <p:fltVal val="-90"/>
                                          </p:val>
                                        </p:tav>
                                        <p:tav tm="100000">
                                          <p:val>
                                            <p:fltVal val="0"/>
                                          </p:val>
                                        </p:tav>
                                      </p:tavLst>
                                    </p:anim>
                                    <p:anim calcmode="lin" valueType="num">
                                      <p:cBhvr>
                                        <p:cTn id="17" dur="398" decel="100000" fill="hold"/>
                                        <p:tgtEl>
                                          <p:spTgt spid="17"/>
                                        </p:tgtEl>
                                        <p:attrNameLst>
                                          <p:attrName>ppt_x</p:attrName>
                                        </p:attrNameLst>
                                      </p:cBhvr>
                                      <p:tavLst>
                                        <p:tav tm="0">
                                          <p:val>
                                            <p:strVal val="#ppt_x+0.4"/>
                                          </p:val>
                                        </p:tav>
                                        <p:tav tm="100000">
                                          <p:val>
                                            <p:strVal val="#ppt_x-0.05"/>
                                          </p:val>
                                        </p:tav>
                                      </p:tavLst>
                                    </p:anim>
                                    <p:anim calcmode="lin" valueType="num">
                                      <p:cBhvr>
                                        <p:cTn id="18" dur="398" decel="100000" fill="hold"/>
                                        <p:tgtEl>
                                          <p:spTgt spid="17"/>
                                        </p:tgtEl>
                                        <p:attrNameLst>
                                          <p:attrName>ppt_y</p:attrName>
                                        </p:attrNameLst>
                                      </p:cBhvr>
                                      <p:tavLst>
                                        <p:tav tm="0">
                                          <p:val>
                                            <p:strVal val="#ppt_y-0.4"/>
                                          </p:val>
                                        </p:tav>
                                        <p:tav tm="100000">
                                          <p:val>
                                            <p:strVal val="#ppt_y+0.1"/>
                                          </p:val>
                                        </p:tav>
                                      </p:tavLst>
                                    </p:anim>
                                    <p:anim calcmode="lin" valueType="num">
                                      <p:cBhvr>
                                        <p:cTn id="19" dur="2" accel="100000" fill="hold">
                                          <p:stCondLst>
                                            <p:cond delay="499"/>
                                          </p:stCondLst>
                                        </p:cTn>
                                        <p:tgtEl>
                                          <p:spTgt spid="17"/>
                                        </p:tgtEl>
                                        <p:attrNameLst>
                                          <p:attrName>ppt_x</p:attrName>
                                        </p:attrNameLst>
                                      </p:cBhvr>
                                      <p:tavLst>
                                        <p:tav tm="0">
                                          <p:val>
                                            <p:strVal val="#ppt_x-0.05"/>
                                          </p:val>
                                        </p:tav>
                                        <p:tav tm="100000">
                                          <p:val>
                                            <p:strVal val="#ppt_x"/>
                                          </p:val>
                                        </p:tav>
                                      </p:tavLst>
                                    </p:anim>
                                    <p:anim calcmode="lin" valueType="num">
                                      <p:cBhvr>
                                        <p:cTn id="20" dur="2" accel="100000" fill="hold">
                                          <p:stCondLst>
                                            <p:cond delay="499"/>
                                          </p:stCondLst>
                                        </p:cTn>
                                        <p:tgtEl>
                                          <p:spTgt spid="17"/>
                                        </p:tgtEl>
                                        <p:attrNameLst>
                                          <p:attrName>ppt_y</p:attrName>
                                        </p:attrNameLst>
                                      </p:cBhvr>
                                      <p:tavLst>
                                        <p:tav tm="0">
                                          <p:val>
                                            <p:strVal val="#ppt_y+0.1"/>
                                          </p:val>
                                        </p:tav>
                                        <p:tav tm="100000">
                                          <p:val>
                                            <p:strVal val="#ppt_y"/>
                                          </p:val>
                                        </p:tav>
                                      </p:tavLst>
                                    </p:anim>
                                  </p:childTnLst>
                                </p:cTn>
                              </p:par>
                              <p:par>
                                <p:cTn id="21" presetID="53" presetClass="entr" presetSubtype="16" fill="hold" grpId="0" nodeType="withEffect">
                                  <p:stCondLst>
                                    <p:cond delay="0"/>
                                  </p:stCondLst>
                                  <p:iterate type="wd">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500"/>
                                        <p:tgtEl>
                                          <p:spTgt spid="14"/>
                                        </p:tgtEl>
                                      </p:cBhvr>
                                    </p:animEffect>
                                  </p:childTnLst>
                                </p:cTn>
                              </p:par>
                              <p:par>
                                <p:cTn id="31" presetID="53" presetClass="entr" presetSubtype="16" fill="hold" grpId="0" nodeType="withEffect">
                                  <p:stCondLst>
                                    <p:cond delay="0"/>
                                  </p:stCondLst>
                                  <p:iterate type="wd">
                                    <p:tmPct val="10000"/>
                                  </p:iterate>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7" grpId="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798116" y="950481"/>
            <a:ext cx="1954381" cy="1696421"/>
          </a:xfrm>
          <a:prstGeom prst="rect">
            <a:avLst/>
          </a:prstGeom>
        </p:spPr>
      </p:pic>
      <p:sp>
        <p:nvSpPr>
          <p:cNvPr id="5" name="PA_库_矩形 4"/>
          <p:cNvSpPr/>
          <p:nvPr>
            <p:custDataLst>
              <p:tags r:id="rId2"/>
            </p:custDataLst>
          </p:nvPr>
        </p:nvSpPr>
        <p:spPr>
          <a:xfrm>
            <a:off x="571501" y="7842"/>
            <a:ext cx="10909710" cy="323770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6" y="-117620"/>
            <a:ext cx="5275384" cy="68580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6916616" y="-7842"/>
            <a:ext cx="5275384" cy="68580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355709" y="-508216"/>
            <a:ext cx="4251004" cy="7874432"/>
          </a:xfrm>
          <a:prstGeom prst="rect">
            <a:avLst/>
          </a:prstGeom>
        </p:spPr>
      </p:pic>
      <p:sp>
        <p:nvSpPr>
          <p:cNvPr id="17" name="Rectangle 16">
            <a:extLst>
              <a:ext uri="{FF2B5EF4-FFF2-40B4-BE49-F238E27FC236}">
                <a16:creationId xmlns:a16="http://schemas.microsoft.com/office/drawing/2014/main" id="{2C522A49-E73B-4922-A8CA-9F4658285846}"/>
              </a:ext>
            </a:extLst>
          </p:cNvPr>
          <p:cNvSpPr/>
          <p:nvPr/>
        </p:nvSpPr>
        <p:spPr>
          <a:xfrm>
            <a:off x="776897" y="117620"/>
            <a:ext cx="2374368" cy="923330"/>
          </a:xfrm>
          <a:prstGeom prst="rect">
            <a:avLst/>
          </a:prstGeom>
          <a:noFill/>
        </p:spPr>
        <p:txBody>
          <a:bodyPr wrap="none" lIns="91440" tIns="45720" rIns="91440" bIns="45720">
            <a:spAutoFit/>
          </a:bodyPr>
          <a:lstStyle/>
          <a:p>
            <a:pPr algn="ctr"/>
            <a:r>
              <a:rPr lang="en-US" sz="5400">
                <a:ln w="0"/>
                <a:solidFill>
                  <a:srgbClr val="305841"/>
                </a:solidFill>
                <a:effectLst>
                  <a:outerShdw blurRad="38100" dist="19050" dir="2700000" algn="tl" rotWithShape="0">
                    <a:schemeClr val="dk1">
                      <a:alpha val="40000"/>
                    </a:schemeClr>
                  </a:outerShdw>
                </a:effectLst>
                <a:latin typeface="UTM American Sans" panose="02040603050506020204" pitchFamily="18" charset="0"/>
              </a:rPr>
              <a:t>ĐỐ VUI</a:t>
            </a:r>
            <a:endParaRPr lang="en-US" sz="5400" b="0" cap="none" spc="0">
              <a:ln w="0"/>
              <a:solidFill>
                <a:srgbClr val="305841"/>
              </a:solidFill>
              <a:effectLst>
                <a:outerShdw blurRad="38100" dist="19050" dir="2700000" algn="tl" rotWithShape="0">
                  <a:schemeClr val="dk1">
                    <a:alpha val="40000"/>
                  </a:schemeClr>
                </a:outerShdw>
              </a:effectLst>
              <a:latin typeface="UTM American Sans" panose="02040603050506020204" pitchFamily="18" charset="0"/>
            </a:endParaRPr>
          </a:p>
        </p:txBody>
      </p:sp>
      <p:sp>
        <p:nvSpPr>
          <p:cNvPr id="8" name="Rectangle 7">
            <a:extLst>
              <a:ext uri="{FF2B5EF4-FFF2-40B4-BE49-F238E27FC236}">
                <a16:creationId xmlns:a16="http://schemas.microsoft.com/office/drawing/2014/main" id="{0487A787-1DC6-4855-B996-2D3163A0CC60}"/>
              </a:ext>
            </a:extLst>
          </p:cNvPr>
          <p:cNvSpPr/>
          <p:nvPr/>
        </p:nvSpPr>
        <p:spPr>
          <a:xfrm>
            <a:off x="4316680" y="69889"/>
            <a:ext cx="5771353" cy="2862322"/>
          </a:xfrm>
          <a:prstGeom prst="rect">
            <a:avLst/>
          </a:prstGeom>
          <a:noFill/>
        </p:spPr>
        <p:txBody>
          <a:bodyPr wrap="square" lIns="91440" tIns="45720" rIns="91440" bIns="45720">
            <a:spAutoFit/>
          </a:bodyPr>
          <a:lstStyle/>
          <a:p>
            <a:r>
              <a:rPr lang="vi-VN" sz="3600">
                <a:ln w="0"/>
                <a:solidFill>
                  <a:srgbClr val="305841"/>
                </a:solidFill>
                <a:latin typeface="UTM Avo" panose="02040603050506020204" pitchFamily="18" charset="0"/>
              </a:rPr>
              <a:t>Cũng mang tên mèo</a:t>
            </a:r>
          </a:p>
          <a:p>
            <a:r>
              <a:rPr lang="vi-VN" sz="3600">
                <a:ln w="0"/>
                <a:solidFill>
                  <a:srgbClr val="305841"/>
                </a:solidFill>
                <a:latin typeface="UTM Avo" panose="02040603050506020204" pitchFamily="18" charset="0"/>
              </a:rPr>
              <a:t>Nhưng thuộc loài chim</a:t>
            </a:r>
          </a:p>
          <a:p>
            <a:r>
              <a:rPr lang="vi-VN" sz="3600">
                <a:ln w="0"/>
                <a:solidFill>
                  <a:srgbClr val="305841"/>
                </a:solidFill>
                <a:latin typeface="UTM Avo" panose="02040603050506020204" pitchFamily="18" charset="0"/>
              </a:rPr>
              <a:t>Ngày ngủ lim dim</a:t>
            </a:r>
          </a:p>
          <a:p>
            <a:r>
              <a:rPr lang="vi-VN" sz="3600">
                <a:ln w="0"/>
                <a:solidFill>
                  <a:srgbClr val="305841"/>
                </a:solidFill>
                <a:latin typeface="UTM Avo" panose="02040603050506020204" pitchFamily="18" charset="0"/>
              </a:rPr>
              <a:t>Đêm bay lùng chuột</a:t>
            </a:r>
            <a:r>
              <a:rPr lang="en-US" sz="3600">
                <a:ln w="0"/>
                <a:solidFill>
                  <a:srgbClr val="305841"/>
                </a:solidFill>
                <a:latin typeface="UTM Avo" panose="02040603050506020204" pitchFamily="18" charset="0"/>
              </a:rPr>
              <a:t>.</a:t>
            </a:r>
            <a:endParaRPr lang="vi-VN" sz="3600">
              <a:ln w="0"/>
              <a:solidFill>
                <a:srgbClr val="305841"/>
              </a:solidFill>
              <a:latin typeface="UTM Avo" panose="02040603050506020204" pitchFamily="18" charset="0"/>
            </a:endParaRPr>
          </a:p>
          <a:p>
            <a:pPr algn="r"/>
            <a:r>
              <a:rPr lang="vi-VN" sz="3600" i="1">
                <a:ln w="0"/>
                <a:solidFill>
                  <a:srgbClr val="305841"/>
                </a:solidFill>
                <a:latin typeface="UTM Avo" panose="02040603050506020204" pitchFamily="18" charset="0"/>
              </a:rPr>
              <a:t>Là con gì?</a:t>
            </a: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29630" y="3091278"/>
            <a:ext cx="4111161" cy="411116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6288528" y="4078358"/>
            <a:ext cx="5275384" cy="646331"/>
          </a:xfrm>
          <a:prstGeom prst="rect">
            <a:avLst/>
          </a:prstGeom>
          <a:noFill/>
        </p:spPr>
        <p:txBody>
          <a:bodyPr wrap="square" lIns="91440" tIns="45720" rIns="91440" bIns="45720">
            <a:spAutoFit/>
          </a:bodyPr>
          <a:lstStyle/>
          <a:p>
            <a:pPr algn="ctr"/>
            <a:r>
              <a:rPr lang="en-US" sz="3600" b="1">
                <a:ln w="0"/>
                <a:solidFill>
                  <a:srgbClr val="6C371F"/>
                </a:solidFill>
                <a:latin typeface="UTM Avo" panose="02040603050506020204" pitchFamily="18" charset="0"/>
              </a:rPr>
              <a:t>Con cú mèo</a:t>
            </a:r>
            <a:endParaRPr lang="vi-VN" sz="3600" b="1">
              <a:ln w="0"/>
              <a:solidFill>
                <a:srgbClr val="6C371F"/>
              </a:solidFill>
              <a:latin typeface="UTM Avo" panose="02040603050506020204" pitchFamily="18" charset="0"/>
            </a:endParaRPr>
          </a:p>
        </p:txBody>
      </p:sp>
      <p:sp>
        <p:nvSpPr>
          <p:cNvPr id="2" name="Oval 1">
            <a:extLst>
              <a:ext uri="{FF2B5EF4-FFF2-40B4-BE49-F238E27FC236}">
                <a16:creationId xmlns:a16="http://schemas.microsoft.com/office/drawing/2014/main" id="{D383A17B-9042-4F3A-AF93-EF271D80C0D0}"/>
              </a:ext>
            </a:extLst>
          </p:cNvPr>
          <p:cNvSpPr/>
          <p:nvPr/>
        </p:nvSpPr>
        <p:spPr>
          <a:xfrm>
            <a:off x="7250" y="5923103"/>
            <a:ext cx="3290553" cy="971550"/>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4554" y="3221787"/>
            <a:ext cx="3542357" cy="3542357"/>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30" presetClass="entr" presetSubtype="0" fill="hold" grpId="0" nodeType="withEffect">
                                  <p:stCondLst>
                                    <p:cond delay="0"/>
                                  </p:stCondLst>
                                  <p:iterate type="lt">
                                    <p:tmPct val="10000"/>
                                  </p:iterate>
                                  <p:childTnLst>
                                    <p:set>
                                      <p:cBhvr>
                                        <p:cTn id="14" dur="1" fill="hold">
                                          <p:stCondLst>
                                            <p:cond delay="0"/>
                                          </p:stCondLst>
                                        </p:cTn>
                                        <p:tgtEl>
                                          <p:spTgt spid="17"/>
                                        </p:tgtEl>
                                        <p:attrNameLst>
                                          <p:attrName>style.visibility</p:attrName>
                                        </p:attrNameLst>
                                      </p:cBhvr>
                                      <p:to>
                                        <p:strVal val="visible"/>
                                      </p:to>
                                    </p:set>
                                    <p:animEffect transition="in" filter="fade">
                                      <p:cBhvr>
                                        <p:cTn id="15" dur="398" decel="100000"/>
                                        <p:tgtEl>
                                          <p:spTgt spid="17"/>
                                        </p:tgtEl>
                                      </p:cBhvr>
                                    </p:animEffect>
                                    <p:anim calcmode="lin" valueType="num">
                                      <p:cBhvr>
                                        <p:cTn id="16" dur="398" decel="100000" fill="hold"/>
                                        <p:tgtEl>
                                          <p:spTgt spid="17"/>
                                        </p:tgtEl>
                                        <p:attrNameLst>
                                          <p:attrName>style.rotation</p:attrName>
                                        </p:attrNameLst>
                                      </p:cBhvr>
                                      <p:tavLst>
                                        <p:tav tm="0">
                                          <p:val>
                                            <p:fltVal val="-90"/>
                                          </p:val>
                                        </p:tav>
                                        <p:tav tm="100000">
                                          <p:val>
                                            <p:fltVal val="0"/>
                                          </p:val>
                                        </p:tav>
                                      </p:tavLst>
                                    </p:anim>
                                    <p:anim calcmode="lin" valueType="num">
                                      <p:cBhvr>
                                        <p:cTn id="17" dur="398" decel="100000" fill="hold"/>
                                        <p:tgtEl>
                                          <p:spTgt spid="17"/>
                                        </p:tgtEl>
                                        <p:attrNameLst>
                                          <p:attrName>ppt_x</p:attrName>
                                        </p:attrNameLst>
                                      </p:cBhvr>
                                      <p:tavLst>
                                        <p:tav tm="0">
                                          <p:val>
                                            <p:strVal val="#ppt_x+0.4"/>
                                          </p:val>
                                        </p:tav>
                                        <p:tav tm="100000">
                                          <p:val>
                                            <p:strVal val="#ppt_x-0.05"/>
                                          </p:val>
                                        </p:tav>
                                      </p:tavLst>
                                    </p:anim>
                                    <p:anim calcmode="lin" valueType="num">
                                      <p:cBhvr>
                                        <p:cTn id="18" dur="398" decel="100000" fill="hold"/>
                                        <p:tgtEl>
                                          <p:spTgt spid="17"/>
                                        </p:tgtEl>
                                        <p:attrNameLst>
                                          <p:attrName>ppt_y</p:attrName>
                                        </p:attrNameLst>
                                      </p:cBhvr>
                                      <p:tavLst>
                                        <p:tav tm="0">
                                          <p:val>
                                            <p:strVal val="#ppt_y-0.4"/>
                                          </p:val>
                                        </p:tav>
                                        <p:tav tm="100000">
                                          <p:val>
                                            <p:strVal val="#ppt_y+0.1"/>
                                          </p:val>
                                        </p:tav>
                                      </p:tavLst>
                                    </p:anim>
                                    <p:anim calcmode="lin" valueType="num">
                                      <p:cBhvr>
                                        <p:cTn id="19" dur="2" accel="100000" fill="hold">
                                          <p:stCondLst>
                                            <p:cond delay="499"/>
                                          </p:stCondLst>
                                        </p:cTn>
                                        <p:tgtEl>
                                          <p:spTgt spid="17"/>
                                        </p:tgtEl>
                                        <p:attrNameLst>
                                          <p:attrName>ppt_x</p:attrName>
                                        </p:attrNameLst>
                                      </p:cBhvr>
                                      <p:tavLst>
                                        <p:tav tm="0">
                                          <p:val>
                                            <p:strVal val="#ppt_x-0.05"/>
                                          </p:val>
                                        </p:tav>
                                        <p:tav tm="100000">
                                          <p:val>
                                            <p:strVal val="#ppt_x"/>
                                          </p:val>
                                        </p:tav>
                                      </p:tavLst>
                                    </p:anim>
                                    <p:anim calcmode="lin" valueType="num">
                                      <p:cBhvr>
                                        <p:cTn id="20" dur="2" accel="100000" fill="hold">
                                          <p:stCondLst>
                                            <p:cond delay="499"/>
                                          </p:stCondLst>
                                        </p:cTn>
                                        <p:tgtEl>
                                          <p:spTgt spid="17"/>
                                        </p:tgtEl>
                                        <p:attrNameLst>
                                          <p:attrName>ppt_y</p:attrName>
                                        </p:attrNameLst>
                                      </p:cBhvr>
                                      <p:tavLst>
                                        <p:tav tm="0">
                                          <p:val>
                                            <p:strVal val="#ppt_y+0.1"/>
                                          </p:val>
                                        </p:tav>
                                        <p:tav tm="100000">
                                          <p:val>
                                            <p:strVal val="#ppt_y"/>
                                          </p:val>
                                        </p:tav>
                                      </p:tavLst>
                                    </p:anim>
                                  </p:childTnLst>
                                </p:cTn>
                              </p:par>
                              <p:par>
                                <p:cTn id="21" presetID="53" presetClass="entr" presetSubtype="16" fill="hold" grpId="0" nodeType="withEffect">
                                  <p:stCondLst>
                                    <p:cond delay="0"/>
                                  </p:stCondLst>
                                  <p:iterate type="wd">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500"/>
                                        <p:tgtEl>
                                          <p:spTgt spid="14"/>
                                        </p:tgtEl>
                                      </p:cBhvr>
                                    </p:animEffect>
                                  </p:childTnLst>
                                </p:cTn>
                              </p:par>
                              <p:par>
                                <p:cTn id="31" presetID="53" presetClass="entr" presetSubtype="16" fill="hold" grpId="0" nodeType="withEffect">
                                  <p:stCondLst>
                                    <p:cond delay="0"/>
                                  </p:stCondLst>
                                  <p:iterate type="wd">
                                    <p:tmPct val="10000"/>
                                  </p:iterate>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7" grpId="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3">
            <a:extLst>
              <a:ext uri="{FF2B5EF4-FFF2-40B4-BE49-F238E27FC236}">
                <a16:creationId xmlns:a16="http://schemas.microsoft.com/office/drawing/2014/main" id="{2CFBEB19-C10C-46F9-98E3-BA9E7370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7" y="-1"/>
            <a:ext cx="5275384" cy="6858000"/>
          </a:xfrm>
          <a:prstGeom prst="rect">
            <a:avLst/>
          </a:prstGeom>
        </p:spPr>
      </p:pic>
      <p:pic>
        <p:nvPicPr>
          <p:cNvPr id="3" name="图片 2">
            <a:extLst>
              <a:ext uri="{FF2B5EF4-FFF2-40B4-BE49-F238E27FC236}">
                <a16:creationId xmlns:a16="http://schemas.microsoft.com/office/drawing/2014/main" id="{FC6FA4A2-CF9A-447B-8494-C6629172D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0" y="3425"/>
            <a:ext cx="5275384" cy="6858000"/>
          </a:xfrm>
          <a:prstGeom prst="rect">
            <a:avLst/>
          </a:prstGeom>
        </p:spPr>
      </p:pic>
      <p:pic>
        <p:nvPicPr>
          <p:cNvPr id="22" name="图片 21" descr="图片包含 植物, 树叶&#10;&#10;自动生成的说明">
            <a:extLst>
              <a:ext uri="{FF2B5EF4-FFF2-40B4-BE49-F238E27FC236}">
                <a16:creationId xmlns:a16="http://schemas.microsoft.com/office/drawing/2014/main" id="{233D700D-93DD-4F96-A107-67E98C7A2EB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1125198" y="-1989942"/>
            <a:ext cx="5138874" cy="9771961"/>
          </a:xfrm>
          <a:prstGeom prst="rect">
            <a:avLst/>
          </a:prstGeom>
        </p:spPr>
      </p:pic>
      <p:pic>
        <p:nvPicPr>
          <p:cNvPr id="30" name="图片 29">
            <a:extLst>
              <a:ext uri="{FF2B5EF4-FFF2-40B4-BE49-F238E27FC236}">
                <a16:creationId xmlns:a16="http://schemas.microsoft.com/office/drawing/2014/main" id="{0F69A800-EBCF-42E9-AD2D-37725B887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812631" y="78470"/>
            <a:ext cx="6379369" cy="8293181"/>
          </a:xfrm>
          <a:prstGeom prst="rect">
            <a:avLst/>
          </a:prstGeom>
        </p:spPr>
      </p:pic>
      <p:pic>
        <p:nvPicPr>
          <p:cNvPr id="35" name="图片 34" descr="图片包含 植物, 树叶&#10;&#10;自动生成的说明">
            <a:extLst>
              <a:ext uri="{FF2B5EF4-FFF2-40B4-BE49-F238E27FC236}">
                <a16:creationId xmlns:a16="http://schemas.microsoft.com/office/drawing/2014/main" id="{F9A8046C-0C1D-4B37-9AEC-873DCFF23AA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136081" y="-1713495"/>
            <a:ext cx="5275383" cy="9771961"/>
          </a:xfrm>
          <a:prstGeom prst="rect">
            <a:avLst/>
          </a:prstGeom>
        </p:spPr>
      </p:pic>
      <p:pic>
        <p:nvPicPr>
          <p:cNvPr id="34" name="图片 33" descr="图片包含 动物, 小, 昆虫&#10;&#10;自动生成的说明">
            <a:extLst>
              <a:ext uri="{FF2B5EF4-FFF2-40B4-BE49-F238E27FC236}">
                <a16:creationId xmlns:a16="http://schemas.microsoft.com/office/drawing/2014/main" id="{0E3FD635-73BB-474C-A3CA-8E84D50C73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378">
            <a:off x="7272317" y="2123854"/>
            <a:ext cx="2608191" cy="4780287"/>
          </a:xfrm>
          <a:prstGeom prst="rect">
            <a:avLst/>
          </a:prstGeom>
        </p:spPr>
      </p:pic>
      <p:sp>
        <p:nvSpPr>
          <p:cNvPr id="2" name="Rectangle 1">
            <a:extLst>
              <a:ext uri="{FF2B5EF4-FFF2-40B4-BE49-F238E27FC236}">
                <a16:creationId xmlns:a16="http://schemas.microsoft.com/office/drawing/2014/main" id="{F9352B9D-B437-4F03-ABEE-B1D2701819ED}"/>
              </a:ext>
            </a:extLst>
          </p:cNvPr>
          <p:cNvSpPr/>
          <p:nvPr/>
        </p:nvSpPr>
        <p:spPr>
          <a:xfrm>
            <a:off x="3561688" y="592545"/>
            <a:ext cx="5068632" cy="1323439"/>
          </a:xfrm>
          <a:prstGeom prst="rect">
            <a:avLst/>
          </a:prstGeom>
          <a:noFill/>
        </p:spPr>
        <p:txBody>
          <a:bodyPr wrap="none" lIns="91440" tIns="45720" rIns="91440" bIns="45720">
            <a:spAutoFit/>
          </a:bodyPr>
          <a:lstStyle/>
          <a:p>
            <a:pPr algn="ctr"/>
            <a:r>
              <a:rPr lang="en-US" sz="8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LUYỆN TẬP</a:t>
            </a:r>
            <a:endPar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23" name="图片 2" descr="图片包含 鲜花, 就坐, 小, 餐桌&#10;&#10;自动生成的说明">
            <a:extLst>
              <a:ext uri="{FF2B5EF4-FFF2-40B4-BE49-F238E27FC236}">
                <a16:creationId xmlns:a16="http://schemas.microsoft.com/office/drawing/2014/main" id="{54641D18-43FC-4632-914B-B8416BC58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31598" y="1008842"/>
            <a:ext cx="6858000" cy="6858000"/>
          </a:xfrm>
          <a:prstGeom prst="rect">
            <a:avLst/>
          </a:prstGeom>
        </p:spPr>
      </p:pic>
    </p:spTree>
    <p:extLst>
      <p:ext uri="{BB962C8B-B14F-4D97-AF65-F5344CB8AC3E}">
        <p14:creationId xmlns:p14="http://schemas.microsoft.com/office/powerpoint/2010/main" val="8789353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 decel="100000"/>
                                        <p:tgtEl>
                                          <p:spTgt spid="2"/>
                                        </p:tgtEl>
                                      </p:cBhvr>
                                    </p:animEffect>
                                    <p:anim calcmode="lin" valueType="num">
                                      <p:cBhvr>
                                        <p:cTn id="8" dur="200" decel="100000" fill="hold"/>
                                        <p:tgtEl>
                                          <p:spTgt spid="2"/>
                                        </p:tgtEl>
                                        <p:attrNameLst>
                                          <p:attrName>style.rotation</p:attrName>
                                        </p:attrNameLst>
                                      </p:cBhvr>
                                      <p:tavLst>
                                        <p:tav tm="0">
                                          <p:val>
                                            <p:fltVal val="-90"/>
                                          </p:val>
                                        </p:tav>
                                        <p:tav tm="100000">
                                          <p:val>
                                            <p:fltVal val="0"/>
                                          </p:val>
                                        </p:tav>
                                      </p:tavLst>
                                    </p:anim>
                                    <p:anim calcmode="lin" valueType="num">
                                      <p:cBhvr>
                                        <p:cTn id="9" dur="200" decel="100000" fill="hold"/>
                                        <p:tgtEl>
                                          <p:spTgt spid="2"/>
                                        </p:tgtEl>
                                        <p:attrNameLst>
                                          <p:attrName>ppt_x</p:attrName>
                                        </p:attrNameLst>
                                      </p:cBhvr>
                                      <p:tavLst>
                                        <p:tav tm="0">
                                          <p:val>
                                            <p:strVal val="#ppt_x+0.4"/>
                                          </p:val>
                                        </p:tav>
                                        <p:tav tm="100000">
                                          <p:val>
                                            <p:strVal val="#ppt_x-0.05"/>
                                          </p:val>
                                        </p:tav>
                                      </p:tavLst>
                                    </p:anim>
                                    <p:anim calcmode="lin" valueType="num">
                                      <p:cBhvr>
                                        <p:cTn id="10" dur="200" decel="100000" fill="hold"/>
                                        <p:tgtEl>
                                          <p:spTgt spid="2"/>
                                        </p:tgtEl>
                                        <p:attrNameLst>
                                          <p:attrName>ppt_y</p:attrName>
                                        </p:attrNameLst>
                                      </p:cBhvr>
                                      <p:tavLst>
                                        <p:tav tm="0">
                                          <p:val>
                                            <p:strVal val="#ppt_y-0.4"/>
                                          </p:val>
                                        </p:tav>
                                        <p:tav tm="100000">
                                          <p:val>
                                            <p:strVal val="#ppt_y+0.1"/>
                                          </p:val>
                                        </p:tav>
                                      </p:tavLst>
                                    </p:anim>
                                    <p:anim calcmode="lin" valueType="num">
                                      <p:cBhvr>
                                        <p:cTn id="11" dur="50" accel="100000" fill="hold">
                                          <p:stCondLst>
                                            <p:cond delay="200"/>
                                          </p:stCondLst>
                                        </p:cTn>
                                        <p:tgtEl>
                                          <p:spTgt spid="2"/>
                                        </p:tgtEl>
                                        <p:attrNameLst>
                                          <p:attrName>ppt_x</p:attrName>
                                        </p:attrNameLst>
                                      </p:cBhvr>
                                      <p:tavLst>
                                        <p:tav tm="0">
                                          <p:val>
                                            <p:strVal val="#ppt_x-0.05"/>
                                          </p:val>
                                        </p:tav>
                                        <p:tav tm="100000">
                                          <p:val>
                                            <p:strVal val="#ppt_x"/>
                                          </p:val>
                                        </p:tav>
                                      </p:tavLst>
                                    </p:anim>
                                    <p:anim calcmode="lin" valueType="num">
                                      <p:cBhvr>
                                        <p:cTn id="12" dur="50" accel="100000" fill="hold">
                                          <p:stCondLst>
                                            <p:cond delay="2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8">
            <a:extLst>
              <a:ext uri="{FF2B5EF4-FFF2-40B4-BE49-F238E27FC236}">
                <a16:creationId xmlns:a16="http://schemas.microsoft.com/office/drawing/2014/main" id="{0C2F7DBD-9704-4282-AC64-8B894264F86F}"/>
              </a:ext>
            </a:extLst>
          </p:cNvPr>
          <p:cNvPicPr>
            <a:picLocks noChangeAspect="1"/>
          </p:cNvPicPr>
          <p:nvPr/>
        </p:nvPicPr>
        <p:blipFill>
          <a:blip r:embed="rId2">
            <a:extLst>
              <a:ext uri="{28A0092B-C50C-407E-A947-70E740481C1C}">
                <a14:useLocalDpi xmlns:a14="http://schemas.microsoft.com/office/drawing/2010/main" val="0"/>
              </a:ext>
            </a:extLst>
          </a:blip>
          <a:srcRect t="20995" b="20995"/>
          <a:stretch>
            <a:fillRect/>
          </a:stretch>
        </p:blipFill>
        <p:spPr>
          <a:xfrm>
            <a:off x="0" y="0"/>
            <a:ext cx="12192000" cy="6858000"/>
          </a:xfrm>
          <a:prstGeom prst="rect">
            <a:avLst/>
          </a:prstGeom>
        </p:spPr>
      </p:pic>
      <p:pic>
        <p:nvPicPr>
          <p:cNvPr id="2" name="图片 34">
            <a:extLst>
              <a:ext uri="{FF2B5EF4-FFF2-40B4-BE49-F238E27FC236}">
                <a16:creationId xmlns:a16="http://schemas.microsoft.com/office/drawing/2014/main" id="{463C3494-BE64-402F-B739-C3057F078EE4}"/>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7" y="495300"/>
            <a:ext cx="2683154" cy="2683154"/>
          </a:xfrm>
          <a:prstGeom prst="rect">
            <a:avLst/>
          </a:prstGeom>
        </p:spPr>
      </p:pic>
      <p:sp>
        <p:nvSpPr>
          <p:cNvPr id="3" name="Oval 6">
            <a:extLst>
              <a:ext uri="{FF2B5EF4-FFF2-40B4-BE49-F238E27FC236}">
                <a16:creationId xmlns:a16="http://schemas.microsoft.com/office/drawing/2014/main" id="{9AA8E205-FF64-430F-9AE6-1D454B7C5B21}"/>
              </a:ext>
            </a:extLst>
          </p:cNvPr>
          <p:cNvSpPr/>
          <p:nvPr/>
        </p:nvSpPr>
        <p:spPr>
          <a:xfrm>
            <a:off x="802834" y="905190"/>
            <a:ext cx="1847273" cy="1847273"/>
          </a:xfrm>
          <a:prstGeom prst="ellipse">
            <a:avLst/>
          </a:prstGeom>
          <a:solidFill>
            <a:srgbClr val="BD5F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印品黑体" panose="00000500000000000000" pitchFamily="2" charset="-122"/>
              <a:ea typeface="+mn-ea"/>
              <a:cs typeface="+mn-cs"/>
            </a:endParaRPr>
          </a:p>
        </p:txBody>
      </p:sp>
      <p:sp>
        <p:nvSpPr>
          <p:cNvPr id="4" name="Rectangle 3">
            <a:extLst>
              <a:ext uri="{FF2B5EF4-FFF2-40B4-BE49-F238E27FC236}">
                <a16:creationId xmlns:a16="http://schemas.microsoft.com/office/drawing/2014/main" id="{D3093D44-C8B1-44BC-B3E7-C76B01D6CC26}"/>
              </a:ext>
            </a:extLst>
          </p:cNvPr>
          <p:cNvSpPr/>
          <p:nvPr/>
        </p:nvSpPr>
        <p:spPr>
          <a:xfrm>
            <a:off x="985286" y="1513711"/>
            <a:ext cx="1481135" cy="646331"/>
          </a:xfrm>
          <a:prstGeom prst="rect">
            <a:avLst/>
          </a:prstGeom>
          <a:noFill/>
        </p:spPr>
        <p:txBody>
          <a:bodyPr wrap="square" lIns="91440" tIns="45720" rIns="91440" bIns="45720">
            <a:spAutoFit/>
          </a:bodyPr>
          <a:lstStyle/>
          <a:p>
            <a:pPr algn="ctr"/>
            <a:r>
              <a:rPr lang="en-US" sz="3600" b="1">
                <a:ln w="0"/>
                <a:solidFill>
                  <a:srgbClr val="F2F2F2"/>
                </a:solidFill>
                <a:latin typeface="UTM Avo" panose="02040603050506020204" pitchFamily="18" charset="0"/>
              </a:rPr>
              <a:t>Bài 1</a:t>
            </a:r>
            <a:endParaRPr lang="vi-VN" sz="3600" b="1">
              <a:ln w="0"/>
              <a:solidFill>
                <a:srgbClr val="F2F2F2"/>
              </a:solidFill>
              <a:latin typeface="UTM Avo" panose="02040603050506020204" pitchFamily="18" charset="0"/>
            </a:endParaRPr>
          </a:p>
        </p:txBody>
      </p:sp>
      <p:sp>
        <p:nvSpPr>
          <p:cNvPr id="6" name="Rectangle: Single Corner Snipped 5">
            <a:extLst>
              <a:ext uri="{FF2B5EF4-FFF2-40B4-BE49-F238E27FC236}">
                <a16:creationId xmlns:a16="http://schemas.microsoft.com/office/drawing/2014/main" id="{9946CBBA-2787-4EC5-AF0B-AB298DB8F2FE}"/>
              </a:ext>
            </a:extLst>
          </p:cNvPr>
          <p:cNvSpPr/>
          <p:nvPr/>
        </p:nvSpPr>
        <p:spPr>
          <a:xfrm>
            <a:off x="3067431" y="1023060"/>
            <a:ext cx="8942117" cy="1492233"/>
          </a:xfrm>
          <a:prstGeom prst="snip1Rect">
            <a:avLst/>
          </a:prstGeom>
          <a:solidFill>
            <a:srgbClr val="BD5F68"/>
          </a:solidFill>
          <a:ln w="38100">
            <a:solidFill>
              <a:srgbClr val="F0F0F0"/>
            </a:solidFill>
          </a:ln>
        </p:spPr>
        <p:txBody>
          <a:bodyPr wrap="square" lIns="0" tIns="0" rIns="0" bIns="0" anchor="ctr" anchorCtr="1">
            <a:spAutoFit/>
          </a:bodyPr>
          <a:lstStyle/>
          <a:p>
            <a:pPr>
              <a:lnSpc>
                <a:spcPct val="150000"/>
              </a:lnSpc>
            </a:pPr>
            <a:r>
              <a:rPr lang="vi-VN" sz="3200">
                <a:ln w="0"/>
                <a:solidFill>
                  <a:srgbClr val="FCF9F7"/>
                </a:solidFill>
                <a:latin typeface="UTM Avo" panose="02040603050506020204" pitchFamily="18" charset="0"/>
              </a:rPr>
              <a:t>Bài </a:t>
            </a:r>
            <a:r>
              <a:rPr lang="en-US" sz="3200" b="1">
                <a:ln w="0"/>
                <a:solidFill>
                  <a:srgbClr val="FCF9F7"/>
                </a:solidFill>
                <a:latin typeface="UTM Avo" panose="02040603050506020204" pitchFamily="18" charset="0"/>
              </a:rPr>
              <a:t>C</a:t>
            </a:r>
            <a:r>
              <a:rPr lang="vi-VN" sz="3200" b="1">
                <a:ln w="0"/>
                <a:solidFill>
                  <a:srgbClr val="FCF9F7"/>
                </a:solidFill>
                <a:latin typeface="UTM Avo" panose="02040603050506020204" pitchFamily="18" charset="0"/>
              </a:rPr>
              <a:t>on chuồn chuồn nước</a:t>
            </a:r>
            <a:r>
              <a:rPr lang="vi-VN" sz="3200">
                <a:ln w="0"/>
                <a:solidFill>
                  <a:srgbClr val="FCF9F7"/>
                </a:solidFill>
                <a:latin typeface="UTM Avo" panose="02040603050506020204" pitchFamily="18" charset="0"/>
              </a:rPr>
              <a:t> có mấy đoạn? </a:t>
            </a:r>
            <a:endParaRPr lang="en-US" sz="3200">
              <a:ln w="0"/>
              <a:solidFill>
                <a:srgbClr val="FCF9F7"/>
              </a:solidFill>
              <a:latin typeface="UTM Avo" panose="02040603050506020204" pitchFamily="18" charset="0"/>
            </a:endParaRPr>
          </a:p>
          <a:p>
            <a:pPr>
              <a:lnSpc>
                <a:spcPct val="150000"/>
              </a:lnSpc>
            </a:pPr>
            <a:r>
              <a:rPr lang="vi-VN" sz="3200">
                <a:ln w="0"/>
                <a:solidFill>
                  <a:srgbClr val="FCF9F7"/>
                </a:solidFill>
                <a:latin typeface="UTM Avo" panose="02040603050506020204" pitchFamily="18" charset="0"/>
              </a:rPr>
              <a:t>Tìm ý chính của mỗi đoạn?</a:t>
            </a:r>
          </a:p>
        </p:txBody>
      </p:sp>
      <p:pic>
        <p:nvPicPr>
          <p:cNvPr id="9" name="Picture 8">
            <a:extLst>
              <a:ext uri="{FF2B5EF4-FFF2-40B4-BE49-F238E27FC236}">
                <a16:creationId xmlns:a16="http://schemas.microsoft.com/office/drawing/2014/main" id="{4D9119A8-B9D0-42F3-B6D8-A6426AEFB7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5776" y="3043053"/>
            <a:ext cx="6010099" cy="360605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5413948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grpId="0"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1250"/>
                            </p:stCondLst>
                            <p:childTnLst>
                              <p:par>
                                <p:cTn id="20" presetID="21" presetClass="entr" presetSubtype="1"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a:extLst>
              <a:ext uri="{FF2B5EF4-FFF2-40B4-BE49-F238E27FC236}">
                <a16:creationId xmlns:a16="http://schemas.microsoft.com/office/drawing/2014/main" id="{534E29AD-6145-4ABF-96D9-DA494B5163DA}"/>
              </a:ext>
            </a:extLst>
          </p:cNvPr>
          <p:cNvGrpSpPr/>
          <p:nvPr/>
        </p:nvGrpSpPr>
        <p:grpSpPr>
          <a:xfrm>
            <a:off x="-122691" y="-128164"/>
            <a:ext cx="4434960" cy="1828804"/>
            <a:chOff x="-308346" y="-405292"/>
            <a:chExt cx="4434960" cy="1828804"/>
          </a:xfrm>
        </p:grpSpPr>
        <p:cxnSp>
          <p:nvCxnSpPr>
            <p:cNvPr id="3" name="直接连接符 2"/>
            <p:cNvCxnSpPr/>
            <p:nvPr/>
          </p:nvCxnSpPr>
          <p:spPr>
            <a:xfrm>
              <a:off x="1351516" y="790308"/>
              <a:ext cx="2775098" cy="0"/>
            </a:xfrm>
            <a:prstGeom prst="line">
              <a:avLst/>
            </a:prstGeom>
            <a:ln w="12700">
              <a:solidFill>
                <a:srgbClr val="3B7148"/>
              </a:solidFill>
            </a:ln>
          </p:spPr>
          <p:style>
            <a:lnRef idx="1">
              <a:schemeClr val="accent1"/>
            </a:lnRef>
            <a:fillRef idx="0">
              <a:schemeClr val="accent1"/>
            </a:fillRef>
            <a:effectRef idx="0">
              <a:schemeClr val="accent1"/>
            </a:effectRef>
            <a:fontRef idx="minor">
              <a:schemeClr val="tx1"/>
            </a:fontRef>
          </p:style>
        </p:cxnSp>
        <p:pic>
          <p:nvPicPr>
            <p:cNvPr id="36" name="图片 35" descr="图片包含 室内, 就坐&#10;&#10;自动生成的说明">
              <a:extLst>
                <a:ext uri="{FF2B5EF4-FFF2-40B4-BE49-F238E27FC236}">
                  <a16:creationId xmlns:a16="http://schemas.microsoft.com/office/drawing/2014/main" id="{81596D83-07D5-44D4-B52C-C84A57590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346" y="-405292"/>
              <a:ext cx="1828804" cy="1828804"/>
            </a:xfrm>
            <a:prstGeom prst="rect">
              <a:avLst/>
            </a:prstGeom>
          </p:spPr>
        </p:pic>
      </p:grpSp>
      <p:sp>
        <p:nvSpPr>
          <p:cNvPr id="41" name="Rectangle 40">
            <a:extLst>
              <a:ext uri="{FF2B5EF4-FFF2-40B4-BE49-F238E27FC236}">
                <a16:creationId xmlns:a16="http://schemas.microsoft.com/office/drawing/2014/main" id="{AB087C9E-87BD-4ECD-B267-7319EA1BD48A}"/>
              </a:ext>
            </a:extLst>
          </p:cNvPr>
          <p:cNvSpPr/>
          <p:nvPr/>
        </p:nvSpPr>
        <p:spPr>
          <a:xfrm>
            <a:off x="1068092" y="421105"/>
            <a:ext cx="6488354" cy="646331"/>
          </a:xfrm>
          <a:prstGeom prst="rect">
            <a:avLst/>
          </a:prstGeom>
          <a:noFill/>
        </p:spPr>
        <p:txBody>
          <a:bodyPr wrap="square" lIns="91440" tIns="45720" rIns="91440" bIns="45720">
            <a:spAutoFit/>
          </a:bodyPr>
          <a:lstStyle/>
          <a:p>
            <a:pPr algn="ctr"/>
            <a:r>
              <a:rPr lang="en-US" sz="3600" b="1">
                <a:ln w="0"/>
                <a:solidFill>
                  <a:srgbClr val="26663F"/>
                </a:solidFill>
                <a:latin typeface="UTM Avo" panose="02040603050506020204" pitchFamily="18" charset="0"/>
              </a:rPr>
              <a:t>Con chuồn chuồn nước</a:t>
            </a:r>
            <a:endParaRPr lang="vi-VN" sz="3600" b="1">
              <a:ln w="0"/>
              <a:solidFill>
                <a:srgbClr val="26663F"/>
              </a:solidFill>
              <a:latin typeface="UTM Avo" panose="02040603050506020204" pitchFamily="18" charset="0"/>
            </a:endParaRPr>
          </a:p>
        </p:txBody>
      </p:sp>
      <p:sp>
        <p:nvSpPr>
          <p:cNvPr id="2" name="Rectangle: Rounded Corners 1">
            <a:extLst>
              <a:ext uri="{FF2B5EF4-FFF2-40B4-BE49-F238E27FC236}">
                <a16:creationId xmlns:a16="http://schemas.microsoft.com/office/drawing/2014/main" id="{5DE5E472-9280-4E08-AACC-9DD155D48637}"/>
              </a:ext>
            </a:extLst>
          </p:cNvPr>
          <p:cNvSpPr/>
          <p:nvPr/>
        </p:nvSpPr>
        <p:spPr>
          <a:xfrm>
            <a:off x="176186" y="1199566"/>
            <a:ext cx="11839628" cy="19627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3B4662CE-1FB2-4E39-ACBD-D07393C038F1}"/>
              </a:ext>
            </a:extLst>
          </p:cNvPr>
          <p:cNvSpPr/>
          <p:nvPr/>
        </p:nvSpPr>
        <p:spPr>
          <a:xfrm>
            <a:off x="176186" y="3162287"/>
            <a:ext cx="11839628" cy="27622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213204B-ED10-49F0-9AF2-BC60903803EB}"/>
              </a:ext>
            </a:extLst>
          </p:cNvPr>
          <p:cNvSpPr/>
          <p:nvPr/>
        </p:nvSpPr>
        <p:spPr>
          <a:xfrm>
            <a:off x="176186" y="1199566"/>
            <a:ext cx="11839628" cy="5478423"/>
          </a:xfrm>
          <a:prstGeom prst="rect">
            <a:avLst/>
          </a:prstGeom>
          <a:noFill/>
        </p:spPr>
        <p:txBody>
          <a:bodyPr wrap="square" lIns="91440" tIns="45720" rIns="91440" bIns="45720">
            <a:spAutoFit/>
          </a:bodyPr>
          <a:lstStyle/>
          <a:p>
            <a:pPr algn="just"/>
            <a:r>
              <a:rPr lang="en-US" sz="2500">
                <a:ln w="0"/>
                <a:solidFill>
                  <a:srgbClr val="26663F"/>
                </a:solidFill>
                <a:latin typeface="UTM Avo" panose="02040603050506020204" pitchFamily="18" charset="0"/>
              </a:rPr>
              <a:t>	</a:t>
            </a:r>
            <a:r>
              <a:rPr lang="vi-VN" sz="2500">
                <a:ln w="0"/>
                <a:solidFill>
                  <a:srgbClr val="26663F"/>
                </a:solidFill>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   </a:t>
            </a:r>
          </a:p>
          <a:p>
            <a:pPr algn="just"/>
            <a:r>
              <a:rPr lang="en-US" sz="2500">
                <a:ln w="0"/>
                <a:solidFill>
                  <a:srgbClr val="26663F"/>
                </a:solidFill>
                <a:latin typeface="UTM Avo" panose="02040603050506020204" pitchFamily="18" charset="0"/>
              </a:rPr>
              <a:t>	</a:t>
            </a:r>
            <a:r>
              <a:rPr lang="vi-VN" sz="2500">
                <a:ln w="0"/>
                <a:solidFill>
                  <a:srgbClr val="26663F"/>
                </a:solidFill>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just"/>
            <a:endParaRPr lang="vi-VN" sz="2500">
              <a:ln w="0"/>
              <a:solidFill>
                <a:srgbClr val="26663F"/>
              </a:solidFill>
              <a:latin typeface="UTM Avo" panose="02040603050506020204" pitchFamily="18" charset="0"/>
            </a:endParaRPr>
          </a:p>
          <a:p>
            <a:pPr algn="r"/>
            <a:r>
              <a:rPr lang="vi-VN" sz="2500">
                <a:ln w="0"/>
                <a:solidFill>
                  <a:srgbClr val="26663F"/>
                </a:solidFill>
                <a:latin typeface="UTM Avo" panose="02040603050506020204" pitchFamily="18" charset="0"/>
              </a:rPr>
              <a:t>NGUYỄN THẾ HỘI</a:t>
            </a:r>
          </a:p>
        </p:txBody>
      </p:sp>
    </p:spTree>
    <p:extLst>
      <p:ext uri="{BB962C8B-B14F-4D97-AF65-F5344CB8AC3E}">
        <p14:creationId xmlns:p14="http://schemas.microsoft.com/office/powerpoint/2010/main" val="2088442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outHorizontal)">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213204B-ED10-49F0-9AF2-BC60903803EB}"/>
              </a:ext>
            </a:extLst>
          </p:cNvPr>
          <p:cNvSpPr/>
          <p:nvPr/>
        </p:nvSpPr>
        <p:spPr>
          <a:xfrm>
            <a:off x="176186" y="1199566"/>
            <a:ext cx="5538814" cy="4770537"/>
          </a:xfrm>
          <a:prstGeom prst="rect">
            <a:avLst/>
          </a:prstGeom>
          <a:noFill/>
        </p:spPr>
        <p:txBody>
          <a:bodyPr wrap="square" lIns="91440" tIns="45720" rIns="91440" bIns="45720">
            <a:spAutoFit/>
          </a:bodyPr>
          <a:lstStyle/>
          <a:p>
            <a:pPr algn="just"/>
            <a:r>
              <a:rPr lang="en-US" sz="1600">
                <a:ln w="0"/>
                <a:solidFill>
                  <a:srgbClr val="26663F"/>
                </a:solidFill>
                <a:latin typeface="UTM Avo" panose="02040603050506020204" pitchFamily="18" charset="0"/>
              </a:rPr>
              <a:t>	</a:t>
            </a:r>
            <a:r>
              <a:rPr lang="vi-VN" sz="1600">
                <a:ln w="0"/>
                <a:solidFill>
                  <a:srgbClr val="D69E00"/>
                </a:solidFill>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   </a:t>
            </a:r>
          </a:p>
          <a:p>
            <a:pPr algn="just"/>
            <a:r>
              <a:rPr lang="en-US" sz="1600">
                <a:ln w="0"/>
                <a:solidFill>
                  <a:srgbClr val="26663F"/>
                </a:solidFill>
                <a:latin typeface="UTM Avo" panose="02040603050506020204" pitchFamily="18" charset="0"/>
              </a:rPr>
              <a:t>	</a:t>
            </a:r>
            <a:r>
              <a:rPr lang="vi-VN" sz="1600">
                <a:ln w="0"/>
                <a:solidFill>
                  <a:srgbClr val="D05F12"/>
                </a:solidFill>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just"/>
            <a:endParaRPr lang="vi-VN" sz="1600">
              <a:ln w="0"/>
              <a:solidFill>
                <a:srgbClr val="26663F"/>
              </a:solidFill>
              <a:latin typeface="UTM Avo" panose="02040603050506020204" pitchFamily="18" charset="0"/>
            </a:endParaRPr>
          </a:p>
          <a:p>
            <a:pPr algn="r"/>
            <a:r>
              <a:rPr lang="vi-VN" sz="1600">
                <a:ln w="0"/>
                <a:solidFill>
                  <a:srgbClr val="26663F"/>
                </a:solidFill>
                <a:latin typeface="UTM Avo" panose="02040603050506020204" pitchFamily="18" charset="0"/>
              </a:rPr>
              <a:t>NGUYỄN THẾ HỘI</a:t>
            </a:r>
          </a:p>
        </p:txBody>
      </p:sp>
      <p:grpSp>
        <p:nvGrpSpPr>
          <p:cNvPr id="45" name="组合 44">
            <a:extLst>
              <a:ext uri="{FF2B5EF4-FFF2-40B4-BE49-F238E27FC236}">
                <a16:creationId xmlns:a16="http://schemas.microsoft.com/office/drawing/2014/main" id="{534E29AD-6145-4ABF-96D9-DA494B5163DA}"/>
              </a:ext>
            </a:extLst>
          </p:cNvPr>
          <p:cNvGrpSpPr/>
          <p:nvPr/>
        </p:nvGrpSpPr>
        <p:grpSpPr>
          <a:xfrm>
            <a:off x="-122691" y="-128164"/>
            <a:ext cx="4434960" cy="1828804"/>
            <a:chOff x="-308346" y="-405292"/>
            <a:chExt cx="4434960" cy="1828804"/>
          </a:xfrm>
        </p:grpSpPr>
        <p:cxnSp>
          <p:nvCxnSpPr>
            <p:cNvPr id="3" name="直接连接符 2"/>
            <p:cNvCxnSpPr/>
            <p:nvPr/>
          </p:nvCxnSpPr>
          <p:spPr>
            <a:xfrm>
              <a:off x="1351516" y="790308"/>
              <a:ext cx="2775098" cy="0"/>
            </a:xfrm>
            <a:prstGeom prst="line">
              <a:avLst/>
            </a:prstGeom>
            <a:ln w="12700">
              <a:solidFill>
                <a:srgbClr val="3B7148"/>
              </a:solidFill>
            </a:ln>
          </p:spPr>
          <p:style>
            <a:lnRef idx="1">
              <a:schemeClr val="accent1"/>
            </a:lnRef>
            <a:fillRef idx="0">
              <a:schemeClr val="accent1"/>
            </a:fillRef>
            <a:effectRef idx="0">
              <a:schemeClr val="accent1"/>
            </a:effectRef>
            <a:fontRef idx="minor">
              <a:schemeClr val="tx1"/>
            </a:fontRef>
          </p:style>
        </p:cxnSp>
        <p:pic>
          <p:nvPicPr>
            <p:cNvPr id="36" name="图片 35" descr="图片包含 室内, 就坐&#10;&#10;自动生成的说明">
              <a:extLst>
                <a:ext uri="{FF2B5EF4-FFF2-40B4-BE49-F238E27FC236}">
                  <a16:creationId xmlns:a16="http://schemas.microsoft.com/office/drawing/2014/main" id="{81596D83-07D5-44D4-B52C-C84A57590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346" y="-405292"/>
              <a:ext cx="1828804" cy="1828804"/>
            </a:xfrm>
            <a:prstGeom prst="rect">
              <a:avLst/>
            </a:prstGeom>
          </p:spPr>
        </p:pic>
      </p:grpSp>
      <p:sp>
        <p:nvSpPr>
          <p:cNvPr id="41" name="Rectangle 40">
            <a:extLst>
              <a:ext uri="{FF2B5EF4-FFF2-40B4-BE49-F238E27FC236}">
                <a16:creationId xmlns:a16="http://schemas.microsoft.com/office/drawing/2014/main" id="{AB087C9E-87BD-4ECD-B267-7319EA1BD48A}"/>
              </a:ext>
            </a:extLst>
          </p:cNvPr>
          <p:cNvSpPr/>
          <p:nvPr/>
        </p:nvSpPr>
        <p:spPr>
          <a:xfrm>
            <a:off x="1036396" y="407327"/>
            <a:ext cx="6183554" cy="646331"/>
          </a:xfrm>
          <a:prstGeom prst="rect">
            <a:avLst/>
          </a:prstGeom>
          <a:noFill/>
        </p:spPr>
        <p:txBody>
          <a:bodyPr wrap="square" lIns="91440" tIns="45720" rIns="91440" bIns="45720">
            <a:spAutoFit/>
          </a:bodyPr>
          <a:lstStyle/>
          <a:p>
            <a:pPr algn="ctr"/>
            <a:r>
              <a:rPr lang="en-US" sz="3600" b="1">
                <a:ln w="0"/>
                <a:solidFill>
                  <a:srgbClr val="26663F"/>
                </a:solidFill>
                <a:latin typeface="UTM Avo" panose="02040603050506020204" pitchFamily="18" charset="0"/>
              </a:rPr>
              <a:t>Con chuồn chuồn nước</a:t>
            </a:r>
            <a:endParaRPr lang="vi-VN" sz="3600" b="1">
              <a:ln w="0"/>
              <a:solidFill>
                <a:srgbClr val="26663F"/>
              </a:solidFill>
              <a:latin typeface="UTM Avo" panose="02040603050506020204" pitchFamily="18" charset="0"/>
            </a:endParaRPr>
          </a:p>
        </p:txBody>
      </p:sp>
      <p:sp>
        <p:nvSpPr>
          <p:cNvPr id="2" name="Rectangle: Rounded Corners 1">
            <a:extLst>
              <a:ext uri="{FF2B5EF4-FFF2-40B4-BE49-F238E27FC236}">
                <a16:creationId xmlns:a16="http://schemas.microsoft.com/office/drawing/2014/main" id="{5DE5E472-9280-4E08-AACC-9DD155D48637}"/>
              </a:ext>
            </a:extLst>
          </p:cNvPr>
          <p:cNvSpPr/>
          <p:nvPr/>
        </p:nvSpPr>
        <p:spPr>
          <a:xfrm>
            <a:off x="6045080" y="1199566"/>
            <a:ext cx="5970734" cy="19627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3B4662CE-1FB2-4E39-ACBD-D07393C038F1}"/>
              </a:ext>
            </a:extLst>
          </p:cNvPr>
          <p:cNvSpPr/>
          <p:nvPr/>
        </p:nvSpPr>
        <p:spPr>
          <a:xfrm>
            <a:off x="6045080" y="3162287"/>
            <a:ext cx="5970734" cy="27622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B6E987-7534-4502-B2B0-D8C9FF6DB997}"/>
              </a:ext>
            </a:extLst>
          </p:cNvPr>
          <p:cNvSpPr/>
          <p:nvPr/>
        </p:nvSpPr>
        <p:spPr>
          <a:xfrm>
            <a:off x="6045081" y="1393506"/>
            <a:ext cx="5970733" cy="1569660"/>
          </a:xfrm>
          <a:prstGeom prst="rect">
            <a:avLst/>
          </a:prstGeom>
          <a:noFill/>
        </p:spPr>
        <p:txBody>
          <a:bodyPr wrap="square" lIns="91440" tIns="45720" rIns="91440" bIns="45720">
            <a:spAutoFit/>
          </a:bodyPr>
          <a:lstStyle/>
          <a:p>
            <a:pPr algn="just"/>
            <a:r>
              <a:rPr lang="en-US" sz="3200">
                <a:ln w="0"/>
                <a:solidFill>
                  <a:srgbClr val="660066"/>
                </a:solidFill>
                <a:latin typeface="UTM Avo" panose="02040603050506020204" pitchFamily="18" charset="0"/>
              </a:rPr>
              <a:t>Đoạn 1: </a:t>
            </a:r>
            <a:r>
              <a:rPr lang="vi-VN" sz="3200">
                <a:ln w="0"/>
                <a:solidFill>
                  <a:srgbClr val="660066"/>
                </a:solidFill>
                <a:latin typeface="UTM Avo" panose="02040603050506020204" pitchFamily="18" charset="0"/>
              </a:rPr>
              <a:t>Tả ngoại hình của chú chuồn chuồn nước lúc đậu một chỗ.</a:t>
            </a:r>
          </a:p>
        </p:txBody>
      </p:sp>
      <p:sp>
        <p:nvSpPr>
          <p:cNvPr id="10" name="Rectangle 9">
            <a:extLst>
              <a:ext uri="{FF2B5EF4-FFF2-40B4-BE49-F238E27FC236}">
                <a16:creationId xmlns:a16="http://schemas.microsoft.com/office/drawing/2014/main" id="{1A62EE1A-CF0F-4833-813C-09F247906415}"/>
              </a:ext>
            </a:extLst>
          </p:cNvPr>
          <p:cNvSpPr/>
          <p:nvPr/>
        </p:nvSpPr>
        <p:spPr>
          <a:xfrm>
            <a:off x="6096000" y="3356227"/>
            <a:ext cx="5970733" cy="2554545"/>
          </a:xfrm>
          <a:prstGeom prst="rect">
            <a:avLst/>
          </a:prstGeom>
          <a:noFill/>
        </p:spPr>
        <p:txBody>
          <a:bodyPr wrap="square" lIns="91440" tIns="45720" rIns="91440" bIns="45720">
            <a:spAutoFit/>
          </a:bodyPr>
          <a:lstStyle/>
          <a:p>
            <a:pPr algn="just"/>
            <a:r>
              <a:rPr lang="en-US" sz="3200">
                <a:ln w="0"/>
                <a:solidFill>
                  <a:srgbClr val="660066"/>
                </a:solidFill>
                <a:latin typeface="UTM Avo" panose="02040603050506020204" pitchFamily="18" charset="0"/>
              </a:rPr>
              <a:t>Đoạn 2: </a:t>
            </a:r>
            <a:r>
              <a:rPr lang="vi-VN" sz="3200">
                <a:ln w="0"/>
                <a:solidFill>
                  <a:srgbClr val="660066"/>
                </a:solidFill>
                <a:latin typeface="UTM Avo" panose="02040603050506020204" pitchFamily="18" charset="0"/>
              </a:rPr>
              <a:t>Tả chú chuồn chuồn nước lúc tung cánh bay, kết hợp tả cảnh đẹp của</a:t>
            </a:r>
            <a:br>
              <a:rPr lang="en-US" sz="3200">
                <a:ln w="0"/>
                <a:solidFill>
                  <a:srgbClr val="660066"/>
                </a:solidFill>
                <a:latin typeface="UTM Avo" panose="02040603050506020204" pitchFamily="18" charset="0"/>
              </a:rPr>
            </a:br>
            <a:r>
              <a:rPr lang="vi-VN" sz="3200">
                <a:ln w="0"/>
                <a:solidFill>
                  <a:srgbClr val="660066"/>
                </a:solidFill>
                <a:latin typeface="UTM Avo" panose="02040603050506020204" pitchFamily="18" charset="0"/>
              </a:rPr>
              <a:t> thiên nhiên theo cánh bay của chú chuồn chuồn.</a:t>
            </a:r>
          </a:p>
        </p:txBody>
      </p:sp>
    </p:spTree>
    <p:extLst>
      <p:ext uri="{BB962C8B-B14F-4D97-AF65-F5344CB8AC3E}">
        <p14:creationId xmlns:p14="http://schemas.microsoft.com/office/powerpoint/2010/main" val="3036547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iterate type="wd">
                                    <p:tmPct val="10000"/>
                                  </p:iterate>
                                  <p:childTnLst>
                                    <p:set>
                                      <p:cBhvr>
                                        <p:cTn id="11" dur="1" fill="hold">
                                          <p:stCondLst>
                                            <p:cond delay="0"/>
                                          </p:stCondLst>
                                        </p:cTn>
                                        <p:tgtEl>
                                          <p:spTgt spid="10"/>
                                        </p:tgtEl>
                                        <p:attrNameLst>
                                          <p:attrName>style.visibility</p:attrName>
                                        </p:attrNameLst>
                                      </p:cBhvr>
                                      <p:to>
                                        <p:strVal val="visible"/>
                                      </p:to>
                                    </p:set>
                                    <p:animEffect transition="in" filter="barn(out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001"/>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337</TotalTime>
  <Words>942</Words>
  <Application>Microsoft Office PowerPoint</Application>
  <PresentationFormat>Widescreen</PresentationFormat>
  <Paragraphs>104</Paragraphs>
  <Slides>21</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等线</vt:lpstr>
      <vt:lpstr>Arial</vt:lpstr>
      <vt:lpstr>Lato Light</vt:lpstr>
      <vt:lpstr>Times New Roman</vt:lpstr>
      <vt:lpstr>UTM American Sans</vt:lpstr>
      <vt:lpstr>UTM Avo</vt:lpstr>
      <vt:lpstr>UTM Cookies</vt:lpstr>
      <vt:lpstr>UTM Essendine Caps</vt:lpstr>
      <vt:lpstr>印品黑体</vt:lpstr>
      <vt:lpstr>方正清刻本悦宋简体</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001</dc:title>
  <dc:creator>Admin</dc:creator>
  <cp:keywords>Thy Tho</cp:keywords>
  <cp:lastModifiedBy>KTUTS</cp:lastModifiedBy>
  <cp:revision>144</cp:revision>
  <dcterms:created xsi:type="dcterms:W3CDTF">2018-12-22T13:30:35Z</dcterms:created>
  <dcterms:modified xsi:type="dcterms:W3CDTF">2022-04-16T04:04:25Z</dcterms:modified>
  <cp:version>F39</cp:version>
</cp:coreProperties>
</file>