
<file path=[Content_Types].xml><?xml version="1.0" encoding="utf-8"?>
<Types xmlns="http://schemas.openxmlformats.org/package/2006/content-types">
  <Default Extension="png" ContentType="image/png"/>
  <Default Extension="bin" ContentType="audio/unknown"/>
  <Default Extension="mp3" ContentType="audio/mpe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8"/>
  </p:notesMasterIdLst>
  <p:sldIdLst>
    <p:sldId id="306" r:id="rId5"/>
    <p:sldId id="299" r:id="rId6"/>
    <p:sldId id="258" r:id="rId7"/>
    <p:sldId id="275" r:id="rId8"/>
    <p:sldId id="288" r:id="rId9"/>
    <p:sldId id="289" r:id="rId10"/>
    <p:sldId id="290" r:id="rId11"/>
    <p:sldId id="291" r:id="rId12"/>
    <p:sldId id="292" r:id="rId13"/>
    <p:sldId id="266" r:id="rId14"/>
    <p:sldId id="293" r:id="rId15"/>
    <p:sldId id="277" r:id="rId16"/>
    <p:sldId id="295" r:id="rId17"/>
    <p:sldId id="297" r:id="rId18"/>
    <p:sldId id="298" r:id="rId19"/>
    <p:sldId id="296" r:id="rId20"/>
    <p:sldId id="300" r:id="rId21"/>
    <p:sldId id="267" r:id="rId22"/>
    <p:sldId id="279" r:id="rId23"/>
    <p:sldId id="268" r:id="rId24"/>
    <p:sldId id="303" r:id="rId25"/>
    <p:sldId id="304" r:id="rId26"/>
    <p:sldId id="280" r:id="rId27"/>
  </p:sldIdLst>
  <p:sldSz cx="9144000" cy="5143500" type="screen16x9"/>
  <p:notesSz cx="6858000" cy="9144000"/>
  <p:embeddedFontLst>
    <p:embeddedFont>
      <p:font typeface="Calibri" panose="020F0502020204030204" pitchFamily="34" charset="0"/>
      <p:regular r:id="rId29"/>
      <p:bold r:id="rId30"/>
      <p:italic r:id="rId31"/>
      <p:boldItalic r:id="rId32"/>
    </p:embeddedFont>
    <p:embeddedFont>
      <p:font typeface="Arial-Rounded" panose="020B0500000000000000" charset="0"/>
      <p:regular r:id="rId33"/>
    </p:embeddedFont>
    <p:embeddedFont>
      <p:font typeface="SimSun" panose="02010600030101010101" pitchFamily="2" charset="-122"/>
      <p:regular r:id="rId34"/>
    </p:embeddedFont>
    <p:embeddedFont>
      <p:font typeface="DFPOP1-W9" panose="020B0604020202020204" charset="-128"/>
      <p:regular r:id="rId35"/>
    </p:embeddedFont>
  </p:embeddedFontLst>
  <p:custDataLst>
    <p:tags r:id="rId36"/>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306"/>
            <p14:sldId id="299"/>
          </p14:sldIdLst>
        </p14:section>
        <p14:section name="Tiết 1" id="{694160BE-F2C5-4F1F-9227-A8A060926D5B}">
          <p14:sldIdLst>
            <p14:sldId id="258"/>
            <p14:sldId id="275"/>
            <p14:sldId id="288"/>
            <p14:sldId id="289"/>
            <p14:sldId id="290"/>
            <p14:sldId id="291"/>
            <p14:sldId id="292"/>
            <p14:sldId id="266"/>
            <p14:sldId id="293"/>
            <p14:sldId id="277"/>
            <p14:sldId id="295"/>
            <p14:sldId id="297"/>
            <p14:sldId id="298"/>
            <p14:sldId id="296"/>
            <p14:sldId id="300"/>
          </p14:sldIdLst>
        </p14:section>
        <p14:section name="Tiết 2" id="{47239A1A-9B72-4DA5-96A7-F8786F163078}">
          <p14:sldIdLst>
            <p14:sldId id="267"/>
            <p14:sldId id="279"/>
            <p14:sldId id="268"/>
            <p14:sldId id="303"/>
            <p14:sldId id="304"/>
            <p14:sldId id="280"/>
          </p14:sldIdLst>
        </p14:section>
        <p14:section name="Tiết 3" id="{8DB3B22B-32B6-4C3F-838D-DF98A9DBE4B7}">
          <p14:sldIdLst/>
        </p14:section>
        <p14:section name="Tiết 4" id="{30D029CA-39C5-4833-936C-43C5EF842993}">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250B"/>
    <a:srgbClr val="F14420"/>
    <a:srgbClr val="FF3399"/>
    <a:srgbClr val="4CA420"/>
    <a:srgbClr val="679C31"/>
    <a:srgbClr val="920000"/>
    <a:srgbClr val="F56636"/>
    <a:srgbClr val="EF2A19"/>
    <a:srgbClr val="FF6600"/>
    <a:srgbClr val="8CB8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7" d="100"/>
          <a:sy n="97" d="100"/>
        </p:scale>
        <p:origin x="588" y="11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font" Target="fonts/font6.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presProps" Target="presProps.xml"/><Relationship Id="rId40" Type="http://schemas.openxmlformats.org/officeDocument/2006/relationships/tableStyles" Target="tableStyles.xml"/><Relationship Id="rId58"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viewProps" Target="viewProps.xml"/><Relationship Id="rId59"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pPr/>
              <a:t>2023/5/10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pPr/>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FF47F6-D8A5-40FE-87C1-D178FDD67C27}" type="slidenum">
              <a:rPr lang="zh-CN" altLang="en-US" smtClean="0"/>
              <a:pPr/>
              <a:t>2</a:t>
            </a:fld>
            <a:endParaRPr lang="zh-CN" altLang="en-US"/>
          </a:p>
        </p:txBody>
      </p:sp>
    </p:spTree>
    <p:extLst>
      <p:ext uri="{BB962C8B-B14F-4D97-AF65-F5344CB8AC3E}">
        <p14:creationId xmlns:p14="http://schemas.microsoft.com/office/powerpoint/2010/main" val="210863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pPr/>
              <a:t>3</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pPr/>
              <a:t>10</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FF47F6-D8A5-40FE-87C1-D178FDD67C27}" type="slidenum">
              <a:rPr lang="zh-CN" altLang="en-US" smtClean="0"/>
              <a:pPr/>
              <a:t>17</a:t>
            </a:fld>
            <a:endParaRPr lang="zh-CN" altLang="en-US"/>
          </a:p>
        </p:txBody>
      </p:sp>
    </p:spTree>
    <p:extLst>
      <p:ext uri="{BB962C8B-B14F-4D97-AF65-F5344CB8AC3E}">
        <p14:creationId xmlns:p14="http://schemas.microsoft.com/office/powerpoint/2010/main" val="3075766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pPr/>
              <a:t>18</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pPr/>
              <a:t>20</a:t>
            </a:fld>
            <a:endParaRPr lang="zh-CN" altLang="en-US"/>
          </a:p>
        </p:txBody>
      </p:sp>
    </p:spTree>
    <p:extLst>
      <p:ext uri="{BB962C8B-B14F-4D97-AF65-F5344CB8AC3E}">
        <p14:creationId xmlns:p14="http://schemas.microsoft.com/office/powerpoint/2010/main" val="237120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pPr/>
              <a:t>2023/5/10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pPr/>
              <a:t>2023/5/10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pPr/>
              <a:t>2023/5/10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pPr/>
              <a:t>2023/5/10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pPr/>
              <a:t>2023/5/10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pPr/>
              <a:t>2023/5/10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pPr/>
              <a:t>2023/5/10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pPr/>
              <a:t>2023/5/10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pPr/>
              <a:t>2023/5/10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pPr/>
              <a:t>2023/5/10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pPr/>
              <a:t>2023/5/10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pPr/>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pPr/>
              <a:t>2023/5/10</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emf"/></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emf"/></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slide" Target="slide8.xml"/><Relationship Id="rId2" Type="http://schemas.openxmlformats.org/officeDocument/2006/relationships/image" Target="../media/image17.jpeg"/><Relationship Id="rId1" Type="http://schemas.openxmlformats.org/officeDocument/2006/relationships/slideLayout" Target="../slideLayouts/slideLayout8.xml"/><Relationship Id="rId6" Type="http://schemas.openxmlformats.org/officeDocument/2006/relationships/slide" Target="slide9.xml"/><Relationship Id="rId5" Type="http://schemas.openxmlformats.org/officeDocument/2006/relationships/slide" Target="slide7.xml"/><Relationship Id="rId4" Type="http://schemas.openxmlformats.org/officeDocument/2006/relationships/slide" Target="slide6.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1.bin"/><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3441BCD2-B0CD-4AF3-AFA4-8567E1A893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1306"/>
          <a:stretch/>
        </p:blipFill>
        <p:spPr bwMode="auto">
          <a:xfrm>
            <a:off x="1142999" y="337975"/>
            <a:ext cx="3429000" cy="7456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0B424B65-E731-4BE3-8855-016235DFDE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1306"/>
          <a:stretch/>
        </p:blipFill>
        <p:spPr bwMode="auto">
          <a:xfrm flipH="1">
            <a:off x="4572000" y="337975"/>
            <a:ext cx="3429000" cy="74562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766526B6-D764-46B3-90AF-66E48863624D}"/>
              </a:ext>
            </a:extLst>
          </p:cNvPr>
          <p:cNvSpPr/>
          <p:nvPr/>
        </p:nvSpPr>
        <p:spPr>
          <a:xfrm>
            <a:off x="1219617" y="1342152"/>
            <a:ext cx="6781384" cy="2992105"/>
          </a:xfrm>
          <a:prstGeom prst="roundRect">
            <a:avLst/>
          </a:prstGeom>
          <a:solidFill>
            <a:schemeClr val="bg1"/>
          </a:solidFill>
          <a:ln w="31750">
            <a:solidFill>
              <a:schemeClr val="accent6">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lnSpc>
                <a:spcPct val="150000"/>
              </a:lnSpc>
              <a:spcBef>
                <a:spcPts val="281"/>
              </a:spcBef>
              <a:defRPr/>
            </a:pPr>
            <a:r>
              <a:rPr lang="en-US" sz="3375" b="1" dirty="0">
                <a:solidFill>
                  <a:srgbClr val="FF0000"/>
                </a:solidFill>
                <a:latin typeface="Times New Roman" panose="02020603050405020304" pitchFamily="18" charset="0"/>
                <a:cs typeface="Times New Roman" panose="02020603050405020304" pitchFamily="18" charset="0"/>
              </a:rPr>
              <a:t>TIẾNG VIỆT</a:t>
            </a:r>
          </a:p>
          <a:p>
            <a:pPr algn="ctr" defTabSz="514350">
              <a:lnSpc>
                <a:spcPct val="150000"/>
              </a:lnSpc>
              <a:spcBef>
                <a:spcPts val="281"/>
              </a:spcBef>
              <a:defRPr/>
            </a:pPr>
            <a:r>
              <a:rPr lang="en-US" sz="3375" b="1" i="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3: Hoa yêu thương - Tuần </a:t>
            </a:r>
            <a:r>
              <a:rPr lang="en-US" sz="3375" b="1" i="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23 </a:t>
            </a:r>
            <a:endParaRPr lang="en-US" sz="3375" b="1" i="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defTabSz="514350">
              <a:lnSpc>
                <a:spcPct val="150000"/>
              </a:lnSpc>
              <a:spcBef>
                <a:spcPts val="281"/>
              </a:spcBef>
              <a:defRPr/>
            </a:pPr>
            <a:r>
              <a:rPr lang="en-US" sz="1800" b="1" i="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1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SGK Tiếng Việt 1 </a:t>
            </a:r>
            <a:r>
              <a:rPr lang="en-US" sz="1800" b="1" i="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tập </a:t>
            </a:r>
            <a:r>
              <a:rPr lang="en-US" sz="1800" b="1" i="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en-US" sz="1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Bộ Kết nối tri thức với cuộc sống)</a:t>
            </a:r>
          </a:p>
          <a:p>
            <a:pPr algn="ctr" defTabSz="514350">
              <a:lnSpc>
                <a:spcPct val="150000"/>
              </a:lnSpc>
              <a:spcBef>
                <a:spcPts val="281"/>
              </a:spcBef>
              <a:defRPr/>
            </a:pPr>
            <a:r>
              <a:rPr lang="en-US" sz="21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Trường Tiểu học Long Biên – Quận Long Biên</a:t>
            </a:r>
          </a:p>
        </p:txBody>
      </p:sp>
    </p:spTree>
    <p:custDataLst>
      <p:tags r:id="rId1"/>
    </p:custDataLst>
    <p:extLst>
      <p:ext uri="{BB962C8B-B14F-4D97-AF65-F5344CB8AC3E}">
        <p14:creationId xmlns:p14="http://schemas.microsoft.com/office/powerpoint/2010/main" val="7434727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Times New Roman" panose="02020603050405020304" pitchFamily="18" charset="0"/>
                <a:ea typeface="Arial-Rounded" panose="020B0500000000000000" pitchFamily="34" charset="-93"/>
                <a:cs typeface="Times New Roman" panose="02020603050405020304" pitchFamily="18" charset="0"/>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Times New Roman" panose="02020603050405020304" pitchFamily="18" charset="0"/>
                <a:ea typeface="Arial-Rounded" panose="020B0500000000000000" pitchFamily="34" charset="-93"/>
                <a:cs typeface="Times New Roman" panose="02020603050405020304" pitchFamily="18" charset="0"/>
                <a:sym typeface="+mn-lt"/>
              </a:rPr>
              <a:t>2</a:t>
            </a:r>
            <a:endParaRPr lang="zh-CN" altLang="en-US" sz="5400" dirty="0">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91440" y="-204151"/>
            <a:ext cx="9699562" cy="486941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vi-VN" altLang="zh-CN" sz="2800" b="1" dirty="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Hoa yêu thương</a:t>
            </a:r>
            <a:endParaRPr lang="vi-VN" altLang="zh-CN" sz="2800" b="1" dirty="0">
              <a:solidFill>
                <a:srgbClr val="FF0000"/>
              </a:solidFill>
              <a:latin typeface="Times New Roman" panose="02020603050405020304" pitchFamily="18" charset="0"/>
              <a:cs typeface="Times New Roman" panose="02020603050405020304" pitchFamily="18" charset="0"/>
              <a:sym typeface="+mn-lt"/>
            </a:endParaRPr>
          </a:p>
          <a:p>
            <a:r>
              <a:rPr lang="vi-VN" altLang="zh-CN" sz="2800" b="1" dirty="0">
                <a:latin typeface="Times New Roman" panose="02020603050405020304" pitchFamily="18" charset="0"/>
                <a:ea typeface="Arial-Rounded" panose="020B0500000000000000" pitchFamily="34" charset="-93"/>
                <a:cs typeface="Times New Roman" panose="02020603050405020304" pitchFamily="18" charset="0"/>
                <a:sym typeface="+mn-lt"/>
              </a:rPr>
              <a:t>    Hôm nay cô giáo cho lớp vẽ những gì yêu thích. </a:t>
            </a:r>
          </a:p>
          <a:p>
            <a:r>
              <a:rPr lang="en-US" altLang="zh-CN" sz="2800" b="1" dirty="0" err="1" smtClean="0">
                <a:latin typeface="Times New Roman" panose="02020603050405020304" pitchFamily="18" charset="0"/>
                <a:ea typeface="Arial-Rounded" panose="020B0500000000000000" pitchFamily="34" charset="-93"/>
                <a:cs typeface="Times New Roman" panose="02020603050405020304" pitchFamily="18" charset="0"/>
                <a:sym typeface="+mn-lt"/>
              </a:rPr>
              <a:t>Bạn</a:t>
            </a:r>
            <a:r>
              <a:rPr lang="en-US" altLang="zh-CN" sz="2800" b="1" dirty="0" smtClean="0">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vi-VN" altLang="zh-CN" sz="2800" b="1" dirty="0" smtClean="0">
                <a:latin typeface="Times New Roman" panose="02020603050405020304" pitchFamily="18" charset="0"/>
                <a:ea typeface="Arial-Rounded" panose="020B0500000000000000" pitchFamily="34" charset="-93"/>
                <a:cs typeface="Times New Roman" panose="02020603050405020304" pitchFamily="18" charset="0"/>
                <a:sym typeface="+mn-lt"/>
              </a:rPr>
              <a:t>Tuệ </a:t>
            </a:r>
            <a:r>
              <a:rPr lang="vi-VN" altLang="zh-CN" sz="2800" b="1" dirty="0">
                <a:latin typeface="Times New Roman" panose="02020603050405020304" pitchFamily="18" charset="0"/>
                <a:ea typeface="Arial-Rounded" panose="020B0500000000000000" pitchFamily="34" charset="-93"/>
                <a:cs typeface="Times New Roman" panose="02020603050405020304" pitchFamily="18" charset="0"/>
                <a:sym typeface="+mn-lt"/>
              </a:rPr>
              <a:t>An hí hoáy vẽ siêu nhân áo đỏ, thắt lưng vàng.  </a:t>
            </a:r>
          </a:p>
          <a:p>
            <a:r>
              <a:rPr lang="vi-VN" altLang="zh-CN" sz="2800" b="1" dirty="0">
                <a:latin typeface="Times New Roman" panose="02020603050405020304" pitchFamily="18" charset="0"/>
                <a:ea typeface="Arial-Rounded" panose="020B0500000000000000" pitchFamily="34" charset="-93"/>
                <a:cs typeface="Times New Roman" panose="02020603050405020304" pitchFamily="18" charset="0"/>
                <a:sym typeface="+mn-lt"/>
              </a:rPr>
              <a:t> Gia Huy say sưa vẽ mèo máy, tỉ mỉ tô cái ria cong cong.</a:t>
            </a:r>
          </a:p>
          <a:p>
            <a:r>
              <a:rPr lang="vi-VN" altLang="zh-CN" sz="2800" b="1" dirty="0">
                <a:latin typeface="Times New Roman" panose="02020603050405020304" pitchFamily="18" charset="0"/>
                <a:ea typeface="Arial-Rounded" panose="020B0500000000000000" pitchFamily="34" charset="-93"/>
                <a:cs typeface="Times New Roman" panose="02020603050405020304" pitchFamily="18" charset="0"/>
                <a:sym typeface="+mn-lt"/>
              </a:rPr>
              <a:t>     Cuối giờ, chúng tôi mang tranh đính lên bảng. Mọi ánh mắt đều hướng về bức tranh bông hoa bốn cánh của Hà.</a:t>
            </a:r>
          </a:p>
          <a:p>
            <a:r>
              <a:rPr lang="vi-VN" altLang="zh-CN" sz="2800" b="1" dirty="0">
                <a:latin typeface="Times New Roman" panose="02020603050405020304" pitchFamily="18" charset="0"/>
                <a:ea typeface="Arial-Rounded" panose="020B0500000000000000" pitchFamily="34" charset="-93"/>
                <a:cs typeface="Times New Roman" panose="02020603050405020304" pitchFamily="18" charset="0"/>
                <a:sym typeface="+mn-lt"/>
              </a:rPr>
              <a:t>      Trên mỗi cánh hoa ghi tên một tổ trong </a:t>
            </a:r>
            <a:r>
              <a:rPr lang="vi-VN" altLang="zh-CN" sz="2800" b="1" dirty="0" smtClean="0">
                <a:latin typeface="Times New Roman" panose="02020603050405020304" pitchFamily="18" charset="0"/>
                <a:ea typeface="Arial-Rounded" panose="020B0500000000000000" pitchFamily="34" charset="-93"/>
                <a:cs typeface="Times New Roman" panose="02020603050405020304" pitchFamily="18" charset="0"/>
                <a:sym typeface="+mn-lt"/>
              </a:rPr>
              <a:t>lớp.Giữa </a:t>
            </a:r>
            <a:r>
              <a:rPr lang="vi-VN" altLang="zh-CN" sz="2800" b="1" dirty="0">
                <a:latin typeface="Times New Roman" panose="02020603050405020304" pitchFamily="18" charset="0"/>
                <a:ea typeface="Arial-Rounded" panose="020B0500000000000000" pitchFamily="34" charset="-93"/>
                <a:cs typeface="Times New Roman" panose="02020603050405020304" pitchFamily="18" charset="0"/>
                <a:sym typeface="+mn-lt"/>
              </a:rPr>
              <a:t>nhụy hoa là cô giáo cười rất tươi. </a:t>
            </a:r>
            <a:r>
              <a:rPr lang="vi-VN" altLang="zh-CN" sz="2800" b="1" dirty="0" smtClean="0">
                <a:latin typeface="Times New Roman" panose="02020603050405020304" pitchFamily="18" charset="0"/>
                <a:ea typeface="Arial-Rounded" panose="020B0500000000000000" pitchFamily="34" charset="-93"/>
                <a:cs typeface="Times New Roman" panose="02020603050405020304" pitchFamily="18" charset="0"/>
                <a:sym typeface="+mn-lt"/>
              </a:rPr>
              <a:t>Bên </a:t>
            </a:r>
            <a:r>
              <a:rPr lang="vi-VN" altLang="zh-CN" sz="2800" b="1" dirty="0">
                <a:latin typeface="Times New Roman" panose="02020603050405020304" pitchFamily="18" charset="0"/>
                <a:ea typeface="Arial-Rounded" panose="020B0500000000000000" pitchFamily="34" charset="-93"/>
                <a:cs typeface="Times New Roman" panose="02020603050405020304" pitchFamily="18" charset="0"/>
                <a:sym typeface="+mn-lt"/>
              </a:rPr>
              <a:t>dưới có dòng chữ nắn nót “Hoa yêu thương”. </a:t>
            </a:r>
            <a:r>
              <a:rPr lang="vi-VN" altLang="zh-CN" sz="2800" b="1" dirty="0" smtClean="0">
                <a:latin typeface="Times New Roman" panose="02020603050405020304" pitchFamily="18" charset="0"/>
                <a:ea typeface="Arial-Rounded" panose="020B0500000000000000" pitchFamily="34" charset="-93"/>
                <a:cs typeface="Times New Roman" panose="02020603050405020304" pitchFamily="18" charset="0"/>
                <a:sym typeface="+mn-lt"/>
              </a:rPr>
              <a:t>Ai </a:t>
            </a:r>
            <a:r>
              <a:rPr lang="vi-VN" altLang="zh-CN" sz="2800" b="1" dirty="0">
                <a:latin typeface="Times New Roman" panose="02020603050405020304" pitchFamily="18" charset="0"/>
                <a:ea typeface="Arial-Rounded" panose="020B0500000000000000" pitchFamily="34" charset="-93"/>
                <a:cs typeface="Times New Roman" panose="02020603050405020304" pitchFamily="18" charset="0"/>
                <a:sym typeface="+mn-lt"/>
              </a:rPr>
              <a:t>cũng thấy có mình trong tranh.   Chúng tôi </a:t>
            </a:r>
            <a:r>
              <a:rPr lang="en-US" altLang="zh-CN" sz="2800" b="1" dirty="0">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vi-VN" altLang="zh-CN" sz="2800" b="1" dirty="0">
                <a:latin typeface="Times New Roman" panose="02020603050405020304" pitchFamily="18" charset="0"/>
                <a:ea typeface="Arial-Rounded" panose="020B0500000000000000" pitchFamily="34" charset="-93"/>
                <a:cs typeface="Times New Roman" panose="02020603050405020304" pitchFamily="18" charset="0"/>
                <a:sym typeface="+mn-lt"/>
              </a:rPr>
              <a:t>treo bức tranh</a:t>
            </a:r>
            <a:r>
              <a:rPr lang="en-US" altLang="zh-CN" sz="2800" b="1" dirty="0">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vi-VN" altLang="zh-CN" sz="2800" b="1" dirty="0" smtClean="0">
                <a:latin typeface="Times New Roman" panose="02020603050405020304" pitchFamily="18" charset="0"/>
                <a:ea typeface="Arial-Rounded" panose="020B0500000000000000" pitchFamily="34" charset="-93"/>
                <a:cs typeface="Times New Roman" panose="02020603050405020304" pitchFamily="18" charset="0"/>
                <a:sym typeface="+mn-lt"/>
              </a:rPr>
              <a:t>ở </a:t>
            </a:r>
            <a:r>
              <a:rPr lang="vi-VN" altLang="zh-CN" sz="2800" b="1" dirty="0">
                <a:latin typeface="Times New Roman" panose="02020603050405020304" pitchFamily="18" charset="0"/>
                <a:ea typeface="Arial-Rounded" panose="020B0500000000000000" pitchFamily="34" charset="-93"/>
                <a:cs typeface="Times New Roman" panose="02020603050405020304" pitchFamily="18" charset="0"/>
                <a:sym typeface="+mn-lt"/>
              </a:rPr>
              <a:t>góc sáng tạo của lớp.</a:t>
            </a:r>
          </a:p>
        </p:txBody>
      </p:sp>
      <p:sp>
        <p:nvSpPr>
          <p:cNvPr id="3" name="Rectangle 2"/>
          <p:cNvSpPr/>
          <p:nvPr/>
        </p:nvSpPr>
        <p:spPr>
          <a:xfrm>
            <a:off x="242042" y="4357490"/>
            <a:ext cx="4147078" cy="523220"/>
          </a:xfrm>
          <a:prstGeom prst="rect">
            <a:avLst/>
          </a:prstGeom>
        </p:spPr>
        <p:txBody>
          <a:bodyPr wrap="square">
            <a:spAutoFit/>
          </a:bodyPr>
          <a:lstStyle/>
          <a:p>
            <a:r>
              <a:rPr lang="vi-VN" altLang="zh-CN" sz="1400" b="1" dirty="0">
                <a:solidFill>
                  <a:srgbClr val="FF3399"/>
                </a:solidFill>
                <a:latin typeface="Times New Roman" panose="02020603050405020304" pitchFamily="18" charset="0"/>
                <a:ea typeface="Arial-Rounded" panose="020B0500000000000000" pitchFamily="34" charset="-93"/>
                <a:cs typeface="Times New Roman" panose="02020603050405020304" pitchFamily="18" charset="0"/>
                <a:sym typeface="+mn-lt"/>
              </a:rPr>
              <a:t>Vần: oay</a:t>
            </a:r>
          </a:p>
          <a:p>
            <a:r>
              <a:rPr lang="vi-VN" altLang="zh-CN" sz="1400" b="1" dirty="0">
                <a:solidFill>
                  <a:srgbClr val="FF3399"/>
                </a:solidFill>
                <a:latin typeface="Times New Roman" panose="02020603050405020304" pitchFamily="18" charset="0"/>
                <a:ea typeface="Arial-Rounded" panose="020B0500000000000000" pitchFamily="34" charset="-93"/>
                <a:cs typeface="Times New Roman" panose="02020603050405020304" pitchFamily="18" charset="0"/>
                <a:sym typeface="+mn-lt"/>
              </a:rPr>
              <a:t>Từ ngữ: hí hoáy, tỉ mỉ, nhụy hoa, nắn nót, sáng tạo</a:t>
            </a:r>
            <a:endParaRPr lang="vi-VN" altLang="zh-CN" sz="1400" b="1" dirty="0">
              <a:solidFill>
                <a:srgbClr val="FF3399"/>
              </a:solidFill>
              <a:latin typeface="Times New Roman" panose="02020603050405020304" pitchFamily="18" charset="0"/>
              <a:cs typeface="Times New Roman" panose="02020603050405020304" pitchFamily="18" charset="0"/>
              <a:sym typeface="+mn-lt"/>
            </a:endParaRPr>
          </a:p>
        </p:txBody>
      </p:sp>
      <p:sp>
        <p:nvSpPr>
          <p:cNvPr id="20" name="Rectangle 19"/>
          <p:cNvSpPr/>
          <p:nvPr/>
        </p:nvSpPr>
        <p:spPr>
          <a:xfrm>
            <a:off x="6553200" y="4357490"/>
            <a:ext cx="1270000" cy="307777"/>
          </a:xfrm>
          <a:prstGeom prst="rect">
            <a:avLst/>
          </a:prstGeom>
        </p:spPr>
        <p:txBody>
          <a:bodyPr wrap="square">
            <a:spAutoFit/>
          </a:bodyPr>
          <a:lstStyle/>
          <a:p>
            <a:r>
              <a:rPr lang="vi-VN" altLang="zh-CN" sz="1400" b="1" dirty="0">
                <a:latin typeface="Times New Roman" panose="02020603050405020304" pitchFamily="18" charset="0"/>
                <a:ea typeface="Arial-Rounded" panose="020B0500000000000000" pitchFamily="34" charset="-93"/>
                <a:cs typeface="Times New Roman" panose="02020603050405020304" pitchFamily="18" charset="0"/>
                <a:sym typeface="+mn-lt"/>
              </a:rPr>
              <a:t>( Phạm Thủy )</a:t>
            </a:r>
            <a:endParaRPr lang="vi-VN" altLang="zh-CN" sz="1400" b="1" dirty="0">
              <a:latin typeface="Times New Roman" panose="02020603050405020304" pitchFamily="18" charset="0"/>
              <a:cs typeface="Times New Roman" panose="02020603050405020304" pitchFamily="18" charset="0"/>
              <a:sym typeface="+mn-lt"/>
            </a:endParaRPr>
          </a:p>
        </p:txBody>
      </p:sp>
      <p:pic>
        <p:nvPicPr>
          <p:cNvPr id="4" name="410_20200508102124_hoa-yeu-thu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6808694" y="4620329"/>
            <a:ext cx="609600" cy="609600"/>
          </a:xfrm>
          <a:prstGeom prst="rect">
            <a:avLst/>
          </a:prstGeom>
        </p:spPr>
      </p:pic>
      <p:pic>
        <p:nvPicPr>
          <p:cNvPr id="21" name="Picture 2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6990" b="90315" l="59683" r="94451"/>
                    </a14:imgEffect>
                  </a14:imgLayer>
                </a14:imgProps>
              </a:ext>
              <a:ext uri="{28A0092B-C50C-407E-A947-70E740481C1C}">
                <a14:useLocalDpi xmlns:a14="http://schemas.microsoft.com/office/drawing/2010/main" val="0"/>
              </a:ext>
            </a:extLst>
          </a:blip>
          <a:srcRect l="59310" t="67559" r="6735" b="9848"/>
          <a:stretch/>
        </p:blipFill>
        <p:spPr>
          <a:xfrm>
            <a:off x="7733843" y="0"/>
            <a:ext cx="1410157" cy="1158240"/>
          </a:xfrm>
          <a:prstGeom prst="rect">
            <a:avLst/>
          </a:prstGeom>
        </p:spPr>
      </p:pic>
      <p:cxnSp>
        <p:nvCxnSpPr>
          <p:cNvPr id="7" name="Straight Connector 6"/>
          <p:cNvCxnSpPr/>
          <p:nvPr/>
        </p:nvCxnSpPr>
        <p:spPr>
          <a:xfrm>
            <a:off x="2100498" y="1341120"/>
            <a:ext cx="1035992" cy="255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27059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2727">
                <p:cTn id="25" fill="hold" display="0">
                  <p:stCondLst>
                    <p:cond delay="indefinite"/>
                  </p:stCondLst>
                  <p:endCondLst>
                    <p:cond evt="onStopAudio" delay="0">
                      <p:tgtEl>
                        <p:sldTgt/>
                      </p:tgtEl>
                    </p:cond>
                  </p:endCondLst>
                </p:cTn>
                <p:tgtEl>
                  <p:spTgt spid="4"/>
                </p:tgtEl>
              </p:cMediaNode>
            </p:audio>
          </p:childTnLst>
        </p:cTn>
      </p:par>
    </p:tnLst>
    <p:bldLst>
      <p:bldP spid="5" grpId="0"/>
      <p:bldP spid="3"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275303" y="-393290"/>
            <a:ext cx="9509631" cy="5346144"/>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vi-VN" altLang="zh-CN" sz="2800" b="1" dirty="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Hoa yêu thương</a:t>
            </a:r>
            <a:endParaRPr lang="vi-VN" altLang="zh-CN" sz="2800" b="1" dirty="0">
              <a:solidFill>
                <a:srgbClr val="FF0000"/>
              </a:solidFill>
              <a:latin typeface="Times New Roman" panose="02020603050405020304" pitchFamily="18" charset="0"/>
              <a:cs typeface="Times New Roman" panose="02020603050405020304" pitchFamily="18" charset="0"/>
              <a:sym typeface="+mn-lt"/>
            </a:endParaRPr>
          </a:p>
          <a:p>
            <a:r>
              <a:rPr lang="vi-VN" altLang="zh-CN" sz="2800" b="1" dirty="0">
                <a:latin typeface="Times New Roman" panose="02020603050405020304" pitchFamily="18" charset="0"/>
                <a:ea typeface="Arial-Rounded" panose="020B0500000000000000" pitchFamily="34" charset="-93"/>
                <a:cs typeface="Times New Roman" panose="02020603050405020304" pitchFamily="18" charset="0"/>
                <a:sym typeface="+mn-lt"/>
              </a:rPr>
              <a:t>    Hôm nay cô giáo cho lớp vẽ những gì yêu thích. </a:t>
            </a:r>
            <a:r>
              <a:rPr lang="en-US" altLang="zh-CN" sz="2800" b="1" dirty="0" smtClean="0">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2800" b="1" dirty="0" err="1" smtClean="0">
                <a:latin typeface="Times New Roman" panose="02020603050405020304" pitchFamily="18" charset="0"/>
                <a:ea typeface="Arial-Rounded" panose="020B0500000000000000" pitchFamily="34" charset="-93"/>
                <a:cs typeface="Times New Roman" panose="02020603050405020304" pitchFamily="18" charset="0"/>
                <a:sym typeface="+mn-lt"/>
              </a:rPr>
              <a:t>Bạn</a:t>
            </a:r>
            <a:r>
              <a:rPr lang="en-US" altLang="zh-CN" sz="2800" b="1" dirty="0" smtClean="0">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vi-VN" altLang="zh-CN" sz="2800" b="1" dirty="0" smtClean="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Tuệ </a:t>
            </a:r>
            <a:r>
              <a:rPr lang="vi-VN" altLang="zh-CN" sz="2800" b="1"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An hí hoáy vẽ siêu nhân áo đỏ, thắt lưng vàng.</a:t>
            </a:r>
            <a:r>
              <a:rPr lang="vi-VN" altLang="zh-CN" sz="2800" b="1" dirty="0">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2800" b="1" dirty="0">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vi-VN" altLang="zh-CN" sz="2800" b="1" dirty="0">
                <a:latin typeface="Times New Roman" panose="02020603050405020304" pitchFamily="18" charset="0"/>
                <a:ea typeface="Arial-Rounded" panose="020B0500000000000000" pitchFamily="34" charset="-93"/>
                <a:cs typeface="Times New Roman" panose="02020603050405020304" pitchFamily="18" charset="0"/>
                <a:sym typeface="+mn-lt"/>
              </a:rPr>
              <a:t>Gia Huy say sưa vẽ mèo máy, tỉ mỉ tô cái ria cong cong.</a:t>
            </a:r>
          </a:p>
          <a:p>
            <a:r>
              <a:rPr lang="vi-VN" altLang="zh-CN" sz="2800" b="1" dirty="0">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vi-VN" altLang="zh-CN" sz="2800" b="1"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Cuối giờ, chúng tôi mang tranh đính lên bảng</a:t>
            </a:r>
            <a:r>
              <a:rPr lang="vi-VN" altLang="zh-CN" sz="2800" b="1" dirty="0">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2800" b="1" dirty="0" smtClean="0">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vi-VN" altLang="zh-CN" sz="2800" b="1" dirty="0" smtClean="0">
                <a:latin typeface="Times New Roman" panose="02020603050405020304" pitchFamily="18" charset="0"/>
                <a:ea typeface="Arial-Rounded" panose="020B0500000000000000" pitchFamily="34" charset="-93"/>
                <a:cs typeface="Times New Roman" panose="02020603050405020304" pitchFamily="18" charset="0"/>
                <a:sym typeface="+mn-lt"/>
              </a:rPr>
              <a:t>Mọi </a:t>
            </a:r>
            <a:r>
              <a:rPr lang="vi-VN" altLang="zh-CN" sz="2800" b="1" dirty="0">
                <a:latin typeface="Times New Roman" panose="02020603050405020304" pitchFamily="18" charset="0"/>
                <a:ea typeface="Arial-Rounded" panose="020B0500000000000000" pitchFamily="34" charset="-93"/>
                <a:cs typeface="Times New Roman" panose="02020603050405020304" pitchFamily="18" charset="0"/>
                <a:sym typeface="+mn-lt"/>
              </a:rPr>
              <a:t>ánh mắt đều hướng về bức tranh bông hoa bốn cánh của Hà.</a:t>
            </a:r>
          </a:p>
          <a:p>
            <a:r>
              <a:rPr lang="vi-VN" altLang="zh-CN" sz="2800" b="1" dirty="0">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vi-VN" altLang="zh-CN" sz="2800" b="1"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Trên mỗi cánh hoa ghi tên một tổ trong lớp.   </a:t>
            </a:r>
            <a:r>
              <a:rPr lang="en-US" altLang="zh-CN" sz="2800" b="1" dirty="0" smtClean="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vi-VN" altLang="zh-CN" sz="2800" b="1" dirty="0" smtClean="0">
                <a:latin typeface="Times New Roman" panose="02020603050405020304" pitchFamily="18" charset="0"/>
                <a:ea typeface="Arial-Rounded" panose="020B0500000000000000" pitchFamily="34" charset="-93"/>
                <a:cs typeface="Times New Roman" panose="02020603050405020304" pitchFamily="18" charset="0"/>
                <a:sym typeface="+mn-lt"/>
              </a:rPr>
              <a:t>Giữa </a:t>
            </a:r>
            <a:r>
              <a:rPr lang="vi-VN" altLang="zh-CN" sz="2800" b="1" dirty="0">
                <a:latin typeface="Times New Roman" panose="02020603050405020304" pitchFamily="18" charset="0"/>
                <a:ea typeface="Arial-Rounded" panose="020B0500000000000000" pitchFamily="34" charset="-93"/>
                <a:cs typeface="Times New Roman" panose="02020603050405020304" pitchFamily="18" charset="0"/>
                <a:sym typeface="+mn-lt"/>
              </a:rPr>
              <a:t>nhụy hoa là cô giáo cười rất tươi.   </a:t>
            </a:r>
            <a:r>
              <a:rPr lang="en-US" altLang="zh-CN" sz="2800" b="1" dirty="0">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vi-VN" altLang="zh-CN" sz="2800" b="1"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Bên dưới có dòng chữ nắn nót “Hoa yêu thương”</a:t>
            </a:r>
            <a:r>
              <a:rPr lang="vi-VN" altLang="zh-CN" sz="2800" b="1" dirty="0">
                <a:latin typeface="Times New Roman" panose="02020603050405020304" pitchFamily="18" charset="0"/>
                <a:ea typeface="Arial-Rounded" panose="020B0500000000000000" pitchFamily="34" charset="-93"/>
                <a:cs typeface="Times New Roman" panose="02020603050405020304" pitchFamily="18" charset="0"/>
                <a:sym typeface="+mn-lt"/>
              </a:rPr>
              <a:t>.    Ai cũng thấy có mình trong tranh.   </a:t>
            </a:r>
            <a:r>
              <a:rPr lang="en-US" altLang="zh-CN" sz="2800" b="1" dirty="0" smtClean="0">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vi-VN" altLang="zh-CN" sz="2800" b="1" dirty="0" smtClean="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Chúng </a:t>
            </a:r>
            <a:r>
              <a:rPr lang="vi-VN" altLang="zh-CN" sz="2800" b="1"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tôi </a:t>
            </a:r>
            <a:r>
              <a:rPr lang="vi-VN" altLang="zh-CN" sz="2800" b="1" dirty="0" smtClean="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treo </a:t>
            </a:r>
            <a:r>
              <a:rPr lang="vi-VN" altLang="zh-CN" sz="2800" b="1"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bức </a:t>
            </a:r>
            <a:r>
              <a:rPr lang="vi-VN" altLang="zh-CN" sz="2800" b="1" dirty="0" smtClean="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tranh</a:t>
            </a:r>
            <a:r>
              <a:rPr lang="en-US" altLang="zh-CN" sz="2800" b="1" dirty="0" smtClean="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vi-VN" altLang="zh-CN" sz="2800" b="1" dirty="0" smtClean="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ở </a:t>
            </a:r>
            <a:r>
              <a:rPr lang="vi-VN" altLang="zh-CN" sz="2800" b="1"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góc sáng tạo của lớp.</a:t>
            </a: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77407" y="341495"/>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id="{C74DFE52-BB91-47E6-AC07-F1FB590B50DF}"/>
              </a:ext>
            </a:extLst>
          </p:cNvPr>
          <p:cNvSpPr/>
          <p:nvPr/>
        </p:nvSpPr>
        <p:spPr>
          <a:xfrm>
            <a:off x="7628010" y="371821"/>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a16="http://schemas.microsoft.com/office/drawing/2014/main" id="{69969A4C-D57A-4C7D-B73C-3C48FA316729}"/>
              </a:ext>
            </a:extLst>
          </p:cNvPr>
          <p:cNvSpPr/>
          <p:nvPr/>
        </p:nvSpPr>
        <p:spPr>
          <a:xfrm>
            <a:off x="7709680" y="790445"/>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3</a:t>
            </a:r>
            <a:endParaRPr lang="vi-VN" sz="2400" b="1" dirty="0">
              <a:latin typeface="Times New Roman" panose="02020603050405020304" pitchFamily="18" charset="0"/>
              <a:cs typeface="Times New Roman" panose="02020603050405020304" pitchFamily="18" charset="0"/>
            </a:endParaRPr>
          </a:p>
        </p:txBody>
      </p:sp>
      <p:sp>
        <p:nvSpPr>
          <p:cNvPr id="13" name="Lưu đồ: Đường kết nối 12">
            <a:extLst>
              <a:ext uri="{FF2B5EF4-FFF2-40B4-BE49-F238E27FC236}">
                <a16:creationId xmlns:a16="http://schemas.microsoft.com/office/drawing/2014/main" id="{8D1E81D9-390E-4725-8248-2F04F6E94D2A}"/>
              </a:ext>
            </a:extLst>
          </p:cNvPr>
          <p:cNvSpPr/>
          <p:nvPr/>
        </p:nvSpPr>
        <p:spPr>
          <a:xfrm>
            <a:off x="160098" y="1661035"/>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4</a:t>
            </a:r>
            <a:endParaRPr lang="vi-VN" sz="2400" b="1" dirty="0">
              <a:latin typeface="Times New Roman" panose="02020603050405020304" pitchFamily="18" charset="0"/>
              <a:cs typeface="Times New Roman" panose="02020603050405020304" pitchFamily="18" charset="0"/>
            </a:endParaRPr>
          </a:p>
        </p:txBody>
      </p:sp>
      <p:sp>
        <p:nvSpPr>
          <p:cNvPr id="14" name="Lưu đồ: Đường kết nối 13">
            <a:extLst>
              <a:ext uri="{FF2B5EF4-FFF2-40B4-BE49-F238E27FC236}">
                <a16:creationId xmlns:a16="http://schemas.microsoft.com/office/drawing/2014/main" id="{0D0C2A7E-B1FD-4517-8C36-147B5A25E009}"/>
              </a:ext>
            </a:extLst>
          </p:cNvPr>
          <p:cNvSpPr/>
          <p:nvPr/>
        </p:nvSpPr>
        <p:spPr>
          <a:xfrm>
            <a:off x="7549780" y="1697084"/>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5</a:t>
            </a:r>
            <a:endParaRPr lang="vi-VN" sz="2400" b="1" dirty="0">
              <a:latin typeface="Times New Roman" panose="02020603050405020304" pitchFamily="18" charset="0"/>
              <a:cs typeface="Times New Roman" panose="02020603050405020304" pitchFamily="18" charset="0"/>
            </a:endParaRPr>
          </a:p>
        </p:txBody>
      </p:sp>
      <p:sp>
        <p:nvSpPr>
          <p:cNvPr id="15" name="Lưu đồ: Đường kết nối 14">
            <a:extLst>
              <a:ext uri="{FF2B5EF4-FFF2-40B4-BE49-F238E27FC236}">
                <a16:creationId xmlns:a16="http://schemas.microsoft.com/office/drawing/2014/main" id="{1F044D47-2CF2-4C74-BFC9-F1F6021FA1A7}"/>
              </a:ext>
            </a:extLst>
          </p:cNvPr>
          <p:cNvSpPr/>
          <p:nvPr/>
        </p:nvSpPr>
        <p:spPr>
          <a:xfrm>
            <a:off x="225386" y="2974269"/>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6</a:t>
            </a:r>
            <a:endParaRPr lang="vi-VN" sz="2400" b="1" dirty="0">
              <a:latin typeface="Times New Roman" panose="02020603050405020304" pitchFamily="18" charset="0"/>
              <a:cs typeface="Times New Roman" panose="02020603050405020304" pitchFamily="18" charset="0"/>
            </a:endParaRPr>
          </a:p>
        </p:txBody>
      </p:sp>
      <p:sp>
        <p:nvSpPr>
          <p:cNvPr id="16" name="Lưu đồ: Đường kết nối 15">
            <a:extLst>
              <a:ext uri="{FF2B5EF4-FFF2-40B4-BE49-F238E27FC236}">
                <a16:creationId xmlns:a16="http://schemas.microsoft.com/office/drawing/2014/main" id="{47C08B50-8E4E-4C6C-9850-333F77FE0ED1}"/>
              </a:ext>
            </a:extLst>
          </p:cNvPr>
          <p:cNvSpPr/>
          <p:nvPr/>
        </p:nvSpPr>
        <p:spPr>
          <a:xfrm>
            <a:off x="7188273" y="2953204"/>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7</a:t>
            </a:r>
            <a:endParaRPr lang="vi-VN" sz="2400" b="1" dirty="0">
              <a:latin typeface="Times New Roman" panose="02020603050405020304" pitchFamily="18" charset="0"/>
              <a:cs typeface="Times New Roman" panose="02020603050405020304" pitchFamily="18" charset="0"/>
            </a:endParaRPr>
          </a:p>
        </p:txBody>
      </p:sp>
      <p:sp>
        <p:nvSpPr>
          <p:cNvPr id="10" name="Lưu đồ: Đường kết nối 15">
            <a:extLst>
              <a:ext uri="{FF2B5EF4-FFF2-40B4-BE49-F238E27FC236}">
                <a16:creationId xmlns:a16="http://schemas.microsoft.com/office/drawing/2014/main" id="{47C08B50-8E4E-4C6C-9850-333F77FE0ED1}"/>
              </a:ext>
            </a:extLst>
          </p:cNvPr>
          <p:cNvSpPr/>
          <p:nvPr/>
        </p:nvSpPr>
        <p:spPr>
          <a:xfrm>
            <a:off x="5121804" y="3370946"/>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2400" b="1" dirty="0">
                <a:latin typeface="Times New Roman" panose="02020603050405020304" pitchFamily="18" charset="0"/>
                <a:cs typeface="Times New Roman" panose="02020603050405020304" pitchFamily="18" charset="0"/>
              </a:rPr>
              <a:t>8</a:t>
            </a:r>
          </a:p>
        </p:txBody>
      </p:sp>
      <p:sp>
        <p:nvSpPr>
          <p:cNvPr id="17" name="Lưu đồ: Đường kết nối 15">
            <a:extLst>
              <a:ext uri="{FF2B5EF4-FFF2-40B4-BE49-F238E27FC236}">
                <a16:creationId xmlns:a16="http://schemas.microsoft.com/office/drawing/2014/main" id="{47C08B50-8E4E-4C6C-9850-333F77FE0ED1}"/>
              </a:ext>
            </a:extLst>
          </p:cNvPr>
          <p:cNvSpPr/>
          <p:nvPr/>
        </p:nvSpPr>
        <p:spPr>
          <a:xfrm>
            <a:off x="4218781" y="3781071"/>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2400" b="1" dirty="0">
                <a:latin typeface="Times New Roman" panose="02020603050405020304" pitchFamily="18" charset="0"/>
                <a:cs typeface="Times New Roman" panose="02020603050405020304" pitchFamily="18" charset="0"/>
              </a:rPr>
              <a:t>9</a:t>
            </a:r>
          </a:p>
        </p:txBody>
      </p:sp>
      <p:sp>
        <p:nvSpPr>
          <p:cNvPr id="18" name="Lưu đồ: Đường kết nối 15">
            <a:extLst>
              <a:ext uri="{FF2B5EF4-FFF2-40B4-BE49-F238E27FC236}">
                <a16:creationId xmlns:a16="http://schemas.microsoft.com/office/drawing/2014/main" id="{47C08B50-8E4E-4C6C-9850-333F77FE0ED1}"/>
              </a:ext>
            </a:extLst>
          </p:cNvPr>
          <p:cNvSpPr/>
          <p:nvPr/>
        </p:nvSpPr>
        <p:spPr>
          <a:xfrm>
            <a:off x="879759" y="4223007"/>
            <a:ext cx="565584"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1600" b="1" dirty="0">
                <a:latin typeface="Times New Roman" panose="02020603050405020304" pitchFamily="18" charset="0"/>
                <a:cs typeface="Times New Roman" panose="02020603050405020304" pitchFamily="18" charset="0"/>
              </a:rPr>
              <a:t>10</a:t>
            </a:r>
          </a:p>
        </p:txBody>
      </p:sp>
      <p:sp>
        <p:nvSpPr>
          <p:cNvPr id="19" name="Rectangle 18"/>
          <p:cNvSpPr/>
          <p:nvPr/>
        </p:nvSpPr>
        <p:spPr>
          <a:xfrm>
            <a:off x="6914780" y="4645077"/>
            <a:ext cx="1270000" cy="307777"/>
          </a:xfrm>
          <a:prstGeom prst="rect">
            <a:avLst/>
          </a:prstGeom>
        </p:spPr>
        <p:txBody>
          <a:bodyPr wrap="square">
            <a:spAutoFit/>
          </a:bodyPr>
          <a:lstStyle/>
          <a:p>
            <a:r>
              <a:rPr lang="vi-VN" altLang="zh-CN" sz="1400" b="1" dirty="0">
                <a:latin typeface="Times New Roman" panose="02020603050405020304" pitchFamily="18" charset="0"/>
                <a:ea typeface="Arial-Rounded" panose="020B0500000000000000" pitchFamily="34" charset="-93"/>
                <a:cs typeface="Times New Roman" panose="02020603050405020304" pitchFamily="18" charset="0"/>
                <a:sym typeface="+mn-lt"/>
              </a:rPr>
              <a:t>( Phạm Thủy )</a:t>
            </a:r>
            <a:endParaRPr lang="vi-VN" altLang="zh-CN" sz="1400" b="1" dirty="0">
              <a:latin typeface="Times New Roman" panose="02020603050405020304" pitchFamily="18" charset="0"/>
              <a:cs typeface="Times New Roman" panose="02020603050405020304" pitchFamily="18" charset="0"/>
              <a:sym typeface="+mn-lt"/>
            </a:endParaRPr>
          </a:p>
        </p:txBody>
      </p:sp>
      <p:cxnSp>
        <p:nvCxnSpPr>
          <p:cNvPr id="20" name="Straight Connector 19"/>
          <p:cNvCxnSpPr/>
          <p:nvPr/>
        </p:nvCxnSpPr>
        <p:spPr>
          <a:xfrm flipV="1">
            <a:off x="1285852" y="3779533"/>
            <a:ext cx="77314" cy="3655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5263591" y="4252842"/>
            <a:ext cx="38966" cy="3244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152198" y="790445"/>
            <a:ext cx="5239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1324509" y="1141319"/>
            <a:ext cx="994884" cy="117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50761" y="3721820"/>
            <a:ext cx="1220026" cy="58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par>
                          <p:cTn id="17" fill="hold">
                            <p:stCondLst>
                              <p:cond delay="1500"/>
                            </p:stCondLst>
                            <p:childTnLst>
                              <p:par>
                                <p:cTn id="18" presetID="6" presetClass="entr" presetSubtype="16"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750"/>
                                        <p:tgtEl>
                                          <p:spTgt spid="12"/>
                                        </p:tgtEl>
                                      </p:cBhvr>
                                    </p:animEffect>
                                  </p:childTnLst>
                                </p:cTn>
                              </p:par>
                            </p:childTnLst>
                          </p:cTn>
                        </p:par>
                        <p:par>
                          <p:cTn id="21" fill="hold">
                            <p:stCondLst>
                              <p:cond delay="2250"/>
                            </p:stCondLst>
                            <p:childTnLst>
                              <p:par>
                                <p:cTn id="22" presetID="6" presetClass="entr" presetSubtype="16"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750"/>
                                        <p:tgtEl>
                                          <p:spTgt spid="13"/>
                                        </p:tgtEl>
                                      </p:cBhvr>
                                    </p:animEffect>
                                  </p:childTnLst>
                                </p:cTn>
                              </p:par>
                            </p:childTnLst>
                          </p:cTn>
                        </p:par>
                        <p:par>
                          <p:cTn id="25" fill="hold">
                            <p:stCondLst>
                              <p:cond delay="3000"/>
                            </p:stCondLst>
                            <p:childTnLst>
                              <p:par>
                                <p:cTn id="26" presetID="6" presetClass="entr" presetSubtype="16"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750"/>
                                        <p:tgtEl>
                                          <p:spTgt spid="14"/>
                                        </p:tgtEl>
                                      </p:cBhvr>
                                    </p:animEffect>
                                  </p:childTnLst>
                                </p:cTn>
                              </p:par>
                            </p:childTnLst>
                          </p:cTn>
                        </p:par>
                        <p:par>
                          <p:cTn id="29" fill="hold">
                            <p:stCondLst>
                              <p:cond delay="3750"/>
                            </p:stCondLst>
                            <p:childTnLst>
                              <p:par>
                                <p:cTn id="30" presetID="6" presetClass="entr" presetSubtype="16"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750"/>
                                        <p:tgtEl>
                                          <p:spTgt spid="15"/>
                                        </p:tgtEl>
                                      </p:cBhvr>
                                    </p:animEffect>
                                  </p:childTnLst>
                                </p:cTn>
                              </p:par>
                            </p:childTnLst>
                          </p:cTn>
                        </p:par>
                        <p:par>
                          <p:cTn id="33" fill="hold">
                            <p:stCondLst>
                              <p:cond delay="4500"/>
                            </p:stCondLst>
                            <p:childTnLst>
                              <p:par>
                                <p:cTn id="34" presetID="6" presetClass="entr" presetSubtype="16"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ircle(in)">
                                      <p:cBhvr>
                                        <p:cTn id="36" dur="750"/>
                                        <p:tgtEl>
                                          <p:spTgt spid="16"/>
                                        </p:tgtEl>
                                      </p:cBhvr>
                                    </p:animEffect>
                                  </p:childTnLst>
                                </p:cTn>
                              </p:par>
                            </p:childTnLst>
                          </p:cTn>
                        </p:par>
                        <p:par>
                          <p:cTn id="37" fill="hold">
                            <p:stCondLst>
                              <p:cond delay="5250"/>
                            </p:stCondLst>
                            <p:childTnLst>
                              <p:par>
                                <p:cTn id="38" presetID="6" presetClass="entr" presetSubtype="16"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circle(in)">
                                      <p:cBhvr>
                                        <p:cTn id="40" dur="750"/>
                                        <p:tgtEl>
                                          <p:spTgt spid="10"/>
                                        </p:tgtEl>
                                      </p:cBhvr>
                                    </p:animEffect>
                                  </p:childTnLst>
                                </p:cTn>
                              </p:par>
                            </p:childTnLst>
                          </p:cTn>
                        </p:par>
                        <p:par>
                          <p:cTn id="41" fill="hold">
                            <p:stCondLst>
                              <p:cond delay="6000"/>
                            </p:stCondLst>
                            <p:childTnLst>
                              <p:par>
                                <p:cTn id="42" presetID="6" presetClass="entr" presetSubtype="16"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circle(in)">
                                      <p:cBhvr>
                                        <p:cTn id="44" dur="750"/>
                                        <p:tgtEl>
                                          <p:spTgt spid="17"/>
                                        </p:tgtEl>
                                      </p:cBhvr>
                                    </p:animEffect>
                                  </p:childTnLst>
                                </p:cTn>
                              </p:par>
                            </p:childTnLst>
                          </p:cTn>
                        </p:par>
                        <p:par>
                          <p:cTn id="45" fill="hold">
                            <p:stCondLst>
                              <p:cond delay="6750"/>
                            </p:stCondLst>
                            <p:childTnLst>
                              <p:par>
                                <p:cTn id="46" presetID="6" presetClass="entr" presetSubtype="16"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circle(in)">
                                      <p:cBhvr>
                                        <p:cTn id="48" dur="750"/>
                                        <p:tgtEl>
                                          <p:spTgt spid="18"/>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arn(inVertical)">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1000"/>
                                        <p:tgtEl>
                                          <p:spTgt spid="22"/>
                                        </p:tgtEl>
                                      </p:cBhvr>
                                    </p:animEffect>
                                    <p:anim calcmode="lin" valueType="num">
                                      <p:cBhvr>
                                        <p:cTn id="57" dur="1000" fill="hold"/>
                                        <p:tgtEl>
                                          <p:spTgt spid="22"/>
                                        </p:tgtEl>
                                        <p:attrNameLst>
                                          <p:attrName>ppt_x</p:attrName>
                                        </p:attrNameLst>
                                      </p:cBhvr>
                                      <p:tavLst>
                                        <p:tav tm="0">
                                          <p:val>
                                            <p:strVal val="#ppt_x"/>
                                          </p:val>
                                        </p:tav>
                                        <p:tav tm="100000">
                                          <p:val>
                                            <p:strVal val="#ppt_x"/>
                                          </p:val>
                                        </p:tav>
                                      </p:tavLst>
                                    </p:anim>
                                    <p:anim calcmode="lin" valueType="num">
                                      <p:cBhvr>
                                        <p:cTn id="5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1000"/>
                                        <p:tgtEl>
                                          <p:spTgt spid="23"/>
                                        </p:tgtEl>
                                      </p:cBhvr>
                                    </p:animEffect>
                                    <p:anim calcmode="lin" valueType="num">
                                      <p:cBhvr>
                                        <p:cTn id="64" dur="1000" fill="hold"/>
                                        <p:tgtEl>
                                          <p:spTgt spid="23"/>
                                        </p:tgtEl>
                                        <p:attrNameLst>
                                          <p:attrName>ppt_x</p:attrName>
                                        </p:attrNameLst>
                                      </p:cBhvr>
                                      <p:tavLst>
                                        <p:tav tm="0">
                                          <p:val>
                                            <p:strVal val="#ppt_x"/>
                                          </p:val>
                                        </p:tav>
                                        <p:tav tm="100000">
                                          <p:val>
                                            <p:strVal val="#ppt_x"/>
                                          </p:val>
                                        </p:tav>
                                      </p:tavLst>
                                    </p:anim>
                                    <p:anim calcmode="lin" valueType="num">
                                      <p:cBhvr>
                                        <p:cTn id="6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1000"/>
                                        <p:tgtEl>
                                          <p:spTgt spid="24"/>
                                        </p:tgtEl>
                                      </p:cBhvr>
                                    </p:animEffect>
                                    <p:anim calcmode="lin" valueType="num">
                                      <p:cBhvr>
                                        <p:cTn id="71" dur="1000" fill="hold"/>
                                        <p:tgtEl>
                                          <p:spTgt spid="24"/>
                                        </p:tgtEl>
                                        <p:attrNameLst>
                                          <p:attrName>ppt_x</p:attrName>
                                        </p:attrNameLst>
                                      </p:cBhvr>
                                      <p:tavLst>
                                        <p:tav tm="0">
                                          <p:val>
                                            <p:strVal val="#ppt_x"/>
                                          </p:val>
                                        </p:tav>
                                        <p:tav tm="100000">
                                          <p:val>
                                            <p:strVal val="#ppt_x"/>
                                          </p:val>
                                        </p:tav>
                                      </p:tavLst>
                                    </p:anim>
                                    <p:anim calcmode="lin" valueType="num">
                                      <p:cBhvr>
                                        <p:cTn id="7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1000"/>
                                        <p:tgtEl>
                                          <p:spTgt spid="20"/>
                                        </p:tgtEl>
                                      </p:cBhvr>
                                    </p:animEffect>
                                    <p:anim calcmode="lin" valueType="num">
                                      <p:cBhvr>
                                        <p:cTn id="78" dur="1000" fill="hold"/>
                                        <p:tgtEl>
                                          <p:spTgt spid="20"/>
                                        </p:tgtEl>
                                        <p:attrNameLst>
                                          <p:attrName>ppt_x</p:attrName>
                                        </p:attrNameLst>
                                      </p:cBhvr>
                                      <p:tavLst>
                                        <p:tav tm="0">
                                          <p:val>
                                            <p:strVal val="#ppt_x"/>
                                          </p:val>
                                        </p:tav>
                                        <p:tav tm="100000">
                                          <p:val>
                                            <p:strVal val="#ppt_x"/>
                                          </p:val>
                                        </p:tav>
                                      </p:tavLst>
                                    </p:anim>
                                    <p:anim calcmode="lin" valueType="num">
                                      <p:cBhvr>
                                        <p:cTn id="7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fade">
                                      <p:cBhvr>
                                        <p:cTn id="84" dur="1000"/>
                                        <p:tgtEl>
                                          <p:spTgt spid="21"/>
                                        </p:tgtEl>
                                      </p:cBhvr>
                                    </p:animEffect>
                                    <p:anim calcmode="lin" valueType="num">
                                      <p:cBhvr>
                                        <p:cTn id="85" dur="1000" fill="hold"/>
                                        <p:tgtEl>
                                          <p:spTgt spid="21"/>
                                        </p:tgtEl>
                                        <p:attrNameLst>
                                          <p:attrName>ppt_x</p:attrName>
                                        </p:attrNameLst>
                                      </p:cBhvr>
                                      <p:tavLst>
                                        <p:tav tm="0">
                                          <p:val>
                                            <p:strVal val="#ppt_x"/>
                                          </p:val>
                                        </p:tav>
                                        <p:tav tm="100000">
                                          <p:val>
                                            <p:strVal val="#ppt_x"/>
                                          </p:val>
                                        </p:tav>
                                      </p:tavLst>
                                    </p:anim>
                                    <p:anim calcmode="lin" valueType="num">
                                      <p:cBhvr>
                                        <p:cTn id="8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animBg="1"/>
      <p:bldP spid="12" grpId="0" animBg="1"/>
      <p:bldP spid="13" grpId="0" animBg="1"/>
      <p:bldP spid="14" grpId="0" animBg="1"/>
      <p:bldP spid="15" grpId="0" animBg="1"/>
      <p:bldP spid="16" grpId="0" animBg="1"/>
      <p:bldP spid="10" grpId="0" animBg="1"/>
      <p:bldP spid="17" grpId="0" animBg="1"/>
      <p:bldP spid="18" grpId="0" animBg="1"/>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0" y="-12471"/>
            <a:ext cx="9154160" cy="5346144"/>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vi-VN" altLang="zh-CN" sz="2800" b="1" dirty="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Hoa yêu thương</a:t>
            </a:r>
            <a:endParaRPr lang="vi-VN" altLang="zh-CN" sz="2800" b="1" dirty="0">
              <a:solidFill>
                <a:srgbClr val="FF0000"/>
              </a:solidFill>
              <a:latin typeface="Times New Roman" panose="02020603050405020304" pitchFamily="18" charset="0"/>
              <a:cs typeface="Times New Roman" panose="02020603050405020304" pitchFamily="18" charset="0"/>
              <a:sym typeface="+mn-lt"/>
            </a:endParaRPr>
          </a:p>
          <a:p>
            <a:r>
              <a:rPr lang="vi-VN" altLang="zh-CN" sz="2800" b="1" dirty="0">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vi-VN" altLang="zh-CN" sz="2800" b="1"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Hôm nay cô giáo cho lớp vẽ những gì yêu thích. </a:t>
            </a:r>
          </a:p>
          <a:p>
            <a:r>
              <a:rPr lang="vi-VN" altLang="zh-CN" sz="2800" b="1"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Tuệ An hí hoáy vẽ siêu nhân áo đỏ, thắt lưng vàng.  </a:t>
            </a:r>
          </a:p>
          <a:p>
            <a:r>
              <a:rPr lang="vi-VN" altLang="zh-CN" sz="2800" b="1"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 Gia Huy say sưa vẽ mèo máy, tỉ mỉ tô cái ria cong cong.</a:t>
            </a:r>
          </a:p>
          <a:p>
            <a:r>
              <a:rPr lang="vi-VN" altLang="zh-CN" sz="2800" b="1" dirty="0">
                <a:latin typeface="Times New Roman" panose="02020603050405020304" pitchFamily="18" charset="0"/>
                <a:ea typeface="Arial-Rounded" panose="020B0500000000000000" pitchFamily="34" charset="-93"/>
                <a:cs typeface="Times New Roman" panose="02020603050405020304" pitchFamily="18" charset="0"/>
                <a:sym typeface="+mn-lt"/>
              </a:rPr>
              <a:t>     Cuối giờ, chúng tôi mang tranh đính lên bảng. Mọi ánh mắt đều hướng về bức tranh bông hoa bốn cánh của Hà. Trên mỗi cánh hoa ghi tên một tổ trong lớp. Giữa nhụy hoa là cô giáo cười rất tươi.  Bên dưới có dòng chữ nắn nót “Hoa yêu thương”.   Ai cũng thấy có mình trong tranh.   Chúng tôi treo bức tranh ở góc sáng tạo của lớp.</a:t>
            </a:r>
          </a:p>
        </p:txBody>
      </p:sp>
      <p:sp>
        <p:nvSpPr>
          <p:cNvPr id="20" name="Rectangle 19"/>
          <p:cNvSpPr/>
          <p:nvPr/>
        </p:nvSpPr>
        <p:spPr>
          <a:xfrm>
            <a:off x="6698901" y="4703058"/>
            <a:ext cx="1270000" cy="307777"/>
          </a:xfrm>
          <a:prstGeom prst="rect">
            <a:avLst/>
          </a:prstGeom>
        </p:spPr>
        <p:txBody>
          <a:bodyPr wrap="square">
            <a:spAutoFit/>
          </a:bodyPr>
          <a:lstStyle/>
          <a:p>
            <a:r>
              <a:rPr lang="vi-VN" altLang="zh-CN" sz="1400" b="1" dirty="0">
                <a:latin typeface="Arial-Rounded" panose="020B0500000000000000" pitchFamily="34" charset="-93"/>
                <a:ea typeface="Arial-Rounded" panose="020B0500000000000000" pitchFamily="34" charset="-93"/>
                <a:cs typeface="Arial-Rounded" panose="020B0500000000000000" pitchFamily="34" charset="-93"/>
                <a:sym typeface="+mn-lt"/>
              </a:rPr>
              <a:t>( Phạm Thủy )</a:t>
            </a:r>
            <a:endParaRPr lang="vi-VN" altLang="zh-CN" sz="1400" b="1" dirty="0">
              <a:sym typeface="+mn-lt"/>
            </a:endParaRPr>
          </a:p>
        </p:txBody>
      </p:sp>
      <p:pic>
        <p:nvPicPr>
          <p:cNvPr id="4" name="410_20200508102124_hoa-yeu-thu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7359301" y="5010835"/>
            <a:ext cx="609600" cy="609600"/>
          </a:xfrm>
          <a:prstGeom prst="rect">
            <a:avLst/>
          </a:prstGeom>
        </p:spPr>
      </p:pic>
      <p:pic>
        <p:nvPicPr>
          <p:cNvPr id="21" name="Picture 2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6990" b="90315" l="59683" r="94451"/>
                    </a14:imgEffect>
                  </a14:imgLayer>
                </a14:imgProps>
              </a:ext>
              <a:ext uri="{28A0092B-C50C-407E-A947-70E740481C1C}">
                <a14:useLocalDpi xmlns:a14="http://schemas.microsoft.com/office/drawing/2010/main" val="0"/>
              </a:ext>
            </a:extLst>
          </a:blip>
          <a:srcRect l="59310" t="67559" r="6735" b="9848"/>
          <a:stretch/>
        </p:blipFill>
        <p:spPr>
          <a:xfrm>
            <a:off x="7817035" y="157076"/>
            <a:ext cx="1257223" cy="1032627"/>
          </a:xfrm>
          <a:prstGeom prst="rect">
            <a:avLst/>
          </a:prstGeom>
        </p:spPr>
      </p:pic>
      <p:sp>
        <p:nvSpPr>
          <p:cNvPr id="7" name="Lưu đồ: Đường kết nối 8">
            <a:extLst>
              <a:ext uri="{FF2B5EF4-FFF2-40B4-BE49-F238E27FC236}">
                <a16:creationId xmlns:a16="http://schemas.microsoft.com/office/drawing/2014/main" id="{A3F0B0FD-818E-4BBD-B401-3895387E3487}"/>
              </a:ext>
            </a:extLst>
          </p:cNvPr>
          <p:cNvSpPr/>
          <p:nvPr/>
        </p:nvSpPr>
        <p:spPr>
          <a:xfrm>
            <a:off x="359755" y="756341"/>
            <a:ext cx="361507" cy="31415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8" name="Lưu đồ: Đường kết nối 5">
            <a:extLst>
              <a:ext uri="{FF2B5EF4-FFF2-40B4-BE49-F238E27FC236}">
                <a16:creationId xmlns:a16="http://schemas.microsoft.com/office/drawing/2014/main" id="{BB31C7CE-3A00-464D-89B3-1755B3BAA779}"/>
              </a:ext>
            </a:extLst>
          </p:cNvPr>
          <p:cNvSpPr/>
          <p:nvPr/>
        </p:nvSpPr>
        <p:spPr>
          <a:xfrm>
            <a:off x="406256" y="2020476"/>
            <a:ext cx="315006" cy="31036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1444672" y="1516200"/>
            <a:ext cx="993728" cy="17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012142" y="1980736"/>
            <a:ext cx="621742" cy="53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907970" y="4120666"/>
            <a:ext cx="1071204" cy="285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59755" y="4984512"/>
            <a:ext cx="1243432" cy="133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305390" y="3729977"/>
            <a:ext cx="1272292" cy="71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908543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75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75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anim calcmode="lin" valueType="num">
                                      <p:cBhvr>
                                        <p:cTn id="54" dur="1000" fill="hold"/>
                                        <p:tgtEl>
                                          <p:spTgt spid="12"/>
                                        </p:tgtEl>
                                        <p:attrNameLst>
                                          <p:attrName>ppt_x</p:attrName>
                                        </p:attrNameLst>
                                      </p:cBhvr>
                                      <p:tavLst>
                                        <p:tav tm="0">
                                          <p:val>
                                            <p:strVal val="#ppt_x"/>
                                          </p:val>
                                        </p:tav>
                                        <p:tav tm="100000">
                                          <p:val>
                                            <p:strVal val="#ppt_x"/>
                                          </p:val>
                                        </p:tav>
                                      </p:tavLst>
                                    </p:anim>
                                    <p:anim calcmode="lin" valueType="num">
                                      <p:cBhvr>
                                        <p:cTn id="5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4"/>
                </p:tgtEl>
              </p:cMediaNode>
            </p:audio>
          </p:childTnLst>
        </p:cTn>
      </p:par>
    </p:tnLst>
    <p:bldLst>
      <p:bldP spid="5" grpId="0"/>
      <p:bldP spid="20" grpId="0"/>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1700" y="70339"/>
            <a:ext cx="5255288" cy="4038809"/>
          </a:xfrm>
          <a:prstGeom prst="rect">
            <a:avLst/>
          </a:prstGeom>
          <a:ln>
            <a:noFill/>
          </a:ln>
          <a:effectLst>
            <a:softEdge rad="112500"/>
          </a:effectLst>
        </p:spPr>
      </p:pic>
      <p:sp>
        <p:nvSpPr>
          <p:cNvPr id="3" name="Rectangle 2"/>
          <p:cNvSpPr/>
          <p:nvPr/>
        </p:nvSpPr>
        <p:spPr>
          <a:xfrm>
            <a:off x="341644" y="4109150"/>
            <a:ext cx="8802356" cy="830997"/>
          </a:xfrm>
          <a:prstGeom prst="rect">
            <a:avLst/>
          </a:prstGeom>
        </p:spPr>
        <p:txBody>
          <a:bodyPr wrap="square">
            <a:spAutoFit/>
          </a:bodyPr>
          <a:lstStyle/>
          <a:p>
            <a:r>
              <a:rPr lang="vi-VN" altLang="zh-CN" sz="2400" b="1" dirty="0">
                <a:solidFill>
                  <a:srgbClr val="F14420"/>
                </a:solidFill>
                <a:latin typeface="Times New Roman" panose="02020603050405020304" pitchFamily="18" charset="0"/>
                <a:ea typeface="Arial-Rounded" panose="020B0500000000000000" pitchFamily="34" charset="-93"/>
                <a:cs typeface="Times New Roman" panose="02020603050405020304" pitchFamily="18" charset="0"/>
                <a:sym typeface="+mn-lt"/>
              </a:rPr>
              <a:t>Nhụy hoa </a:t>
            </a:r>
            <a:r>
              <a:rPr lang="vi-VN" altLang="zh-CN" sz="2400" b="1" dirty="0">
                <a:solidFill>
                  <a:schemeClr val="accent6"/>
                </a:solidFill>
                <a:latin typeface="Times New Roman" panose="02020603050405020304" pitchFamily="18" charset="0"/>
                <a:ea typeface="Arial-Rounded" panose="020B0500000000000000" pitchFamily="34" charset="-93"/>
                <a:cs typeface="Times New Roman" panose="02020603050405020304" pitchFamily="18" charset="0"/>
                <a:sym typeface="+mn-lt"/>
              </a:rPr>
              <a:t>là bộ phận của hoa sau này sẽ phát triển thành quả và hạt </a:t>
            </a:r>
            <a:endParaRPr lang="en-US" sz="2000" dirty="0">
              <a:solidFill>
                <a:schemeClr val="accent6"/>
              </a:solidFill>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flipV="1">
            <a:off x="1115367" y="2170444"/>
            <a:ext cx="3748035" cy="20190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133226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8">
            <a:extLst>
              <a:ext uri="{FF2B5EF4-FFF2-40B4-BE49-F238E27FC236}">
                <a16:creationId xmlns:a16="http://schemas.microsoft.com/office/drawing/2014/main" id="{97CDA310-DDA7-47C0-8950-DB78C5D823B7}"/>
              </a:ext>
            </a:extLst>
          </p:cNvPr>
          <p:cNvSpPr/>
          <p:nvPr/>
        </p:nvSpPr>
        <p:spPr>
          <a:xfrm>
            <a:off x="0" y="-82089"/>
            <a:ext cx="9154160" cy="5346144"/>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vi-VN" altLang="zh-CN" sz="2800" b="1" dirty="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Hoa yêu thương</a:t>
            </a:r>
            <a:endParaRPr lang="vi-VN" altLang="zh-CN" sz="2800" b="1" dirty="0">
              <a:solidFill>
                <a:srgbClr val="FF0000"/>
              </a:solidFill>
              <a:latin typeface="Times New Roman" panose="02020603050405020304" pitchFamily="18" charset="0"/>
              <a:cs typeface="Times New Roman" panose="02020603050405020304" pitchFamily="18" charset="0"/>
              <a:sym typeface="+mn-lt"/>
            </a:endParaRPr>
          </a:p>
          <a:p>
            <a:r>
              <a:rPr lang="vi-VN" altLang="zh-CN" sz="2800" b="1" dirty="0">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vi-VN" altLang="zh-CN" sz="2800" b="1"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Hôm nay cô giáo cho lớp vẽ những gì yêu thích. </a:t>
            </a:r>
          </a:p>
          <a:p>
            <a:r>
              <a:rPr lang="en-US" altLang="zh-CN" sz="2800" b="1" dirty="0" err="1" smtClean="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Bạn</a:t>
            </a:r>
            <a:r>
              <a:rPr lang="en-US" altLang="zh-CN" sz="2800" b="1" dirty="0" smtClean="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vi-VN" altLang="zh-CN" sz="2800" b="1" dirty="0" smtClean="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Tuệ </a:t>
            </a:r>
            <a:r>
              <a:rPr lang="vi-VN" altLang="zh-CN" sz="2800" b="1"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An hí hoáy vẽ siêu nhân áo đỏ, thắt lưng vàng.  </a:t>
            </a:r>
          </a:p>
          <a:p>
            <a:r>
              <a:rPr lang="vi-VN" altLang="zh-CN" sz="2800" b="1"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 Gia Huy say sưa vẽ mèo máy, tỉ mỉ tô cái ria cong cong.</a:t>
            </a:r>
          </a:p>
          <a:p>
            <a:r>
              <a:rPr lang="vi-VN" altLang="zh-CN" sz="2800" b="1" dirty="0">
                <a:latin typeface="Times New Roman" panose="02020603050405020304" pitchFamily="18" charset="0"/>
                <a:ea typeface="Arial-Rounded" panose="020B0500000000000000" pitchFamily="34" charset="-93"/>
                <a:cs typeface="Times New Roman" panose="02020603050405020304" pitchFamily="18" charset="0"/>
                <a:sym typeface="+mn-lt"/>
              </a:rPr>
              <a:t>     Cuối giờ, chúng tôi mang tranh đính lên bảng. Mọi ánh mắt đều hướng về bức tranh bông hoa bốn cánh của Hà. Trên mỗi cánh hoa ghi tên một tổ trong lớp. Giữa nhụy hoa là cô giáo cười rất tươi.  Bên dưới có dòng chữ nắn nót “Hoa yêu thương”.   Ai cũng thấy có mình trong tranh.   Chúng tôi treo bức tranh ở góc sáng tạo của lớp.</a:t>
            </a:r>
          </a:p>
        </p:txBody>
      </p:sp>
      <p:sp>
        <p:nvSpPr>
          <p:cNvPr id="3" name="Cloud Callout 2"/>
          <p:cNvSpPr/>
          <p:nvPr/>
        </p:nvSpPr>
        <p:spPr>
          <a:xfrm>
            <a:off x="7531510" y="88490"/>
            <a:ext cx="1622650" cy="732009"/>
          </a:xfrm>
          <a:prstGeom prst="cloudCallout">
            <a:avLst>
              <a:gd name="adj1" fmla="val -35349"/>
              <a:gd name="adj2" fmla="val 95811"/>
            </a:avLst>
          </a:prstGeom>
          <a:solidFill>
            <a:srgbClr val="04D3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latin typeface="Times New Roman" panose="02020603050405020304" pitchFamily="18" charset="0"/>
                <a:cs typeface="Times New Roman" panose="02020603050405020304" pitchFamily="18" charset="0"/>
              </a:rPr>
              <a:t>Luyện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đọc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nhóm</a:t>
            </a:r>
            <a:r>
              <a:rPr lang="en-US"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64270057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91440" y="-204151"/>
            <a:ext cx="9699562" cy="486941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vi-VN" altLang="zh-CN" sz="2800" b="1" dirty="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Hoa yêu thương</a:t>
            </a:r>
            <a:endParaRPr lang="vi-VN" altLang="zh-CN" sz="2800" b="1" dirty="0">
              <a:solidFill>
                <a:srgbClr val="FF0000"/>
              </a:solidFill>
              <a:latin typeface="Times New Roman" panose="02020603050405020304" pitchFamily="18" charset="0"/>
              <a:cs typeface="Times New Roman" panose="02020603050405020304" pitchFamily="18" charset="0"/>
              <a:sym typeface="+mn-lt"/>
            </a:endParaRPr>
          </a:p>
          <a:p>
            <a:r>
              <a:rPr lang="vi-VN" altLang="zh-CN" sz="2800" b="1" dirty="0">
                <a:latin typeface="Times New Roman" panose="02020603050405020304" pitchFamily="18" charset="0"/>
                <a:ea typeface="Arial-Rounded" panose="020B0500000000000000" pitchFamily="34" charset="-93"/>
                <a:cs typeface="Times New Roman" panose="02020603050405020304" pitchFamily="18" charset="0"/>
                <a:sym typeface="+mn-lt"/>
              </a:rPr>
              <a:t>    Hôm nay cô giáo cho lớp vẽ những gì yêu thích. </a:t>
            </a:r>
          </a:p>
          <a:p>
            <a:r>
              <a:rPr lang="vi-VN" altLang="zh-CN" sz="2800" b="1" dirty="0">
                <a:latin typeface="Times New Roman" panose="02020603050405020304" pitchFamily="18" charset="0"/>
                <a:ea typeface="Arial-Rounded" panose="020B0500000000000000" pitchFamily="34" charset="-93"/>
                <a:cs typeface="Times New Roman" panose="02020603050405020304" pitchFamily="18" charset="0"/>
                <a:sym typeface="+mn-lt"/>
              </a:rPr>
              <a:t>Tuệ An hí hoáy vẽ siêu nhân áo đỏ, thắt lưng vàng.  </a:t>
            </a:r>
          </a:p>
          <a:p>
            <a:r>
              <a:rPr lang="vi-VN" altLang="zh-CN" sz="2800" b="1" dirty="0">
                <a:latin typeface="Times New Roman" panose="02020603050405020304" pitchFamily="18" charset="0"/>
                <a:ea typeface="Arial-Rounded" panose="020B0500000000000000" pitchFamily="34" charset="-93"/>
                <a:cs typeface="Times New Roman" panose="02020603050405020304" pitchFamily="18" charset="0"/>
                <a:sym typeface="+mn-lt"/>
              </a:rPr>
              <a:t> Gia Huy say sưa vẽ mèo máy, tỉ mỉ tô cái ria cong cong.</a:t>
            </a:r>
          </a:p>
          <a:p>
            <a:r>
              <a:rPr lang="vi-VN" altLang="zh-CN" sz="2800" b="1" dirty="0">
                <a:latin typeface="Times New Roman" panose="02020603050405020304" pitchFamily="18" charset="0"/>
                <a:ea typeface="Arial-Rounded" panose="020B0500000000000000" pitchFamily="34" charset="-93"/>
                <a:cs typeface="Times New Roman" panose="02020603050405020304" pitchFamily="18" charset="0"/>
                <a:sym typeface="+mn-lt"/>
              </a:rPr>
              <a:t>     Cuối giờ, chúng tôi mang tranh đính lên bảng. Mọi ánh mắt đều hướng về bức tranh bông hoa bốn cánh của Hà.</a:t>
            </a:r>
          </a:p>
          <a:p>
            <a:r>
              <a:rPr lang="vi-VN" altLang="zh-CN" sz="2800" b="1" dirty="0">
                <a:latin typeface="Times New Roman" panose="02020603050405020304" pitchFamily="18" charset="0"/>
                <a:ea typeface="Arial-Rounded" panose="020B0500000000000000" pitchFamily="34" charset="-93"/>
                <a:cs typeface="Times New Roman" panose="02020603050405020304" pitchFamily="18" charset="0"/>
                <a:sym typeface="+mn-lt"/>
              </a:rPr>
              <a:t>Trên mỗi cánh hoa ghi tên một tổ trong lớp.  Giữa nhụy hoa là cô giáo cười rất tươi. Bên dưới có dòng chữ nắn nót “Hoa yêu thương”.  Ai cũng thấy có mình trong tranh.   Chúng tôi treo bức tranh ở góc sáng tạo của lớp.</a:t>
            </a:r>
          </a:p>
        </p:txBody>
      </p:sp>
      <p:sp>
        <p:nvSpPr>
          <p:cNvPr id="20" name="Rectangle 19"/>
          <p:cNvSpPr/>
          <p:nvPr/>
        </p:nvSpPr>
        <p:spPr>
          <a:xfrm>
            <a:off x="6553200" y="4357490"/>
            <a:ext cx="1270000" cy="307777"/>
          </a:xfrm>
          <a:prstGeom prst="rect">
            <a:avLst/>
          </a:prstGeom>
        </p:spPr>
        <p:txBody>
          <a:bodyPr wrap="square">
            <a:spAutoFit/>
          </a:bodyPr>
          <a:lstStyle/>
          <a:p>
            <a:r>
              <a:rPr lang="vi-VN" altLang="zh-CN" sz="1400" b="1" dirty="0">
                <a:latin typeface="Times New Roman" panose="02020603050405020304" pitchFamily="18" charset="0"/>
                <a:ea typeface="Arial-Rounded" panose="020B0500000000000000" pitchFamily="34" charset="-93"/>
                <a:cs typeface="Times New Roman" panose="02020603050405020304" pitchFamily="18" charset="0"/>
                <a:sym typeface="+mn-lt"/>
              </a:rPr>
              <a:t>( Phạm Thủy )</a:t>
            </a:r>
            <a:endParaRPr lang="vi-VN" altLang="zh-CN" sz="1400" b="1" dirty="0">
              <a:latin typeface="Times New Roman" panose="02020603050405020304" pitchFamily="18" charset="0"/>
              <a:cs typeface="Times New Roman" panose="02020603050405020304" pitchFamily="18" charset="0"/>
              <a:sym typeface="+mn-lt"/>
            </a:endParaRPr>
          </a:p>
        </p:txBody>
      </p:sp>
      <p:pic>
        <p:nvPicPr>
          <p:cNvPr id="4" name="410_20200508102124_hoa-yeu-thu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7359301" y="5010835"/>
            <a:ext cx="609600" cy="609600"/>
          </a:xfrm>
          <a:prstGeom prst="rect">
            <a:avLst/>
          </a:prstGeom>
        </p:spPr>
      </p:pic>
      <p:pic>
        <p:nvPicPr>
          <p:cNvPr id="21" name="Picture 2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6990" b="90315" l="59683" r="94451"/>
                    </a14:imgEffect>
                  </a14:imgLayer>
                </a14:imgProps>
              </a:ext>
              <a:ext uri="{28A0092B-C50C-407E-A947-70E740481C1C}">
                <a14:useLocalDpi xmlns:a14="http://schemas.microsoft.com/office/drawing/2010/main" val="0"/>
              </a:ext>
            </a:extLst>
          </a:blip>
          <a:srcRect l="59310" t="67559" r="6735" b="9848"/>
          <a:stretch/>
        </p:blipFill>
        <p:spPr>
          <a:xfrm>
            <a:off x="7823200" y="0"/>
            <a:ext cx="1320800" cy="1084846"/>
          </a:xfrm>
          <a:prstGeom prst="rect">
            <a:avLst/>
          </a:prstGeom>
        </p:spPr>
      </p:pic>
    </p:spTree>
    <p:extLst>
      <p:ext uri="{BB962C8B-B14F-4D97-AF65-F5344CB8AC3E}">
        <p14:creationId xmlns:p14="http://schemas.microsoft.com/office/powerpoint/2010/main" val="202693686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childTnLst>
        </p:cTn>
      </p:par>
    </p:tnLst>
    <p:bldLst>
      <p:bldP spid="5"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AC2D3647-B4A8-4223-98C7-FAF6AAB6156A}"/>
              </a:ext>
            </a:extLst>
          </p:cNvPr>
          <p:cNvPicPr>
            <a:picLocks noChangeAspect="1"/>
          </p:cNvPicPr>
          <p:nvPr/>
        </p:nvPicPr>
        <p:blipFill>
          <a:blip r:embed="rId3"/>
          <a:stretch>
            <a:fillRect/>
          </a:stretch>
        </p:blipFill>
        <p:spPr>
          <a:xfrm>
            <a:off x="2817406" y="342341"/>
            <a:ext cx="3505200" cy="3366814"/>
          </a:xfrm>
          <a:prstGeom prst="rect">
            <a:avLst/>
          </a:prstGeom>
        </p:spPr>
      </p:pic>
      <p:sp>
        <p:nvSpPr>
          <p:cNvPr id="4" name="文本框 3">
            <a:extLst>
              <a:ext uri="{FF2B5EF4-FFF2-40B4-BE49-F238E27FC236}">
                <a16:creationId xmlns:a16="http://schemas.microsoft.com/office/drawing/2014/main" id="{92AD1C1A-755B-40E8-83FF-B0D421B01833}"/>
              </a:ext>
            </a:extLst>
          </p:cNvPr>
          <p:cNvSpPr txBox="1"/>
          <p:nvPr/>
        </p:nvSpPr>
        <p:spPr>
          <a:xfrm>
            <a:off x="3562397" y="1442185"/>
            <a:ext cx="2015218" cy="1015663"/>
          </a:xfrm>
          <a:prstGeom prst="rect">
            <a:avLst/>
          </a:prstGeom>
          <a:noFill/>
        </p:spPr>
        <p:txBody>
          <a:bodyPr wrap="square" rtlCol="0">
            <a:spAutoFit/>
          </a:bodyPr>
          <a:lstStyle/>
          <a:p>
            <a:pPr algn="ctr"/>
            <a:r>
              <a:rPr lang="en-US" altLang="zh-CN" sz="6000" dirty="0" err="1">
                <a:solidFill>
                  <a:srgbClr val="9CBE5B"/>
                </a:solidFill>
                <a:latin typeface="Times New Roman" panose="02020603050405020304" pitchFamily="18" charset="0"/>
                <a:ea typeface="幼圆" panose="02010509060101010101" pitchFamily="49" charset="-122"/>
                <a:cs typeface="Times New Roman" panose="02020603050405020304" pitchFamily="18" charset="0"/>
              </a:rPr>
              <a:t>Tiết</a:t>
            </a:r>
            <a:r>
              <a:rPr lang="en-US" altLang="zh-CN"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rPr>
              <a:t> 2</a:t>
            </a:r>
            <a:endParaRPr lang="zh-CN" altLang="en-US"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8" name="图片 7">
            <a:extLst>
              <a:ext uri="{FF2B5EF4-FFF2-40B4-BE49-F238E27FC236}">
                <a16:creationId xmlns:a16="http://schemas.microsoft.com/office/drawing/2014/main" id="{7C54DA5F-A229-41CC-92BA-7D38A00E8BDC}"/>
              </a:ext>
            </a:extLst>
          </p:cNvPr>
          <p:cNvPicPr preferRelativeResize="0">
            <a:picLocks/>
          </p:cNvPicPr>
          <p:nvPr/>
        </p:nvPicPr>
        <p:blipFill rotWithShape="1">
          <a:blip r:embed="rId4"/>
          <a:srcRect l="32794" r="16079" b="94184"/>
          <a:stretch/>
        </p:blipFill>
        <p:spPr>
          <a:xfrm flipH="1">
            <a:off x="3273615" y="1351232"/>
            <a:ext cx="2304000" cy="36000"/>
          </a:xfrm>
          <a:prstGeom prst="rect">
            <a:avLst/>
          </a:prstGeom>
        </p:spPr>
      </p:pic>
      <p:pic>
        <p:nvPicPr>
          <p:cNvPr id="9" name="图片 8">
            <a:extLst>
              <a:ext uri="{FF2B5EF4-FFF2-40B4-BE49-F238E27FC236}">
                <a16:creationId xmlns:a16="http://schemas.microsoft.com/office/drawing/2014/main" id="{F04E01A1-76CE-4498-8BF7-8DF675BBEC69}"/>
              </a:ext>
            </a:extLst>
          </p:cNvPr>
          <p:cNvPicPr>
            <a:picLocks noChangeAspect="1"/>
          </p:cNvPicPr>
          <p:nvPr/>
        </p:nvPicPr>
        <p:blipFill>
          <a:blip r:embed="rId5">
            <a:extLst>
              <a:ext uri="{BEBA8EAE-BF5A-486C-A8C5-ECC9F3942E4B}">
                <a14:imgProps xmlns:a14="http://schemas.microsoft.com/office/drawing/2010/main">
                  <a14:imgLayer>
                    <a14:imgEffect>
                      <a14:colorTemperature colorTemp="5900"/>
                    </a14:imgEffect>
                  </a14:imgLayer>
                </a14:imgProps>
              </a:ext>
              <a:ext uri="{28A0092B-C50C-407E-A947-70E740481C1C}">
                <a14:useLocalDpi xmlns:a14="http://schemas.microsoft.com/office/drawing/2010/main" val="0"/>
              </a:ext>
            </a:extLst>
          </a:blip>
          <a:stretch>
            <a:fillRect/>
          </a:stretch>
        </p:blipFill>
        <p:spPr>
          <a:xfrm>
            <a:off x="221065" y="2280080"/>
            <a:ext cx="1371913" cy="2858151"/>
          </a:xfrm>
          <a:prstGeom prst="rect">
            <a:avLst/>
          </a:prstGeom>
        </p:spPr>
      </p:pic>
      <p:pic>
        <p:nvPicPr>
          <p:cNvPr id="10" name="图片 9">
            <a:extLst>
              <a:ext uri="{FF2B5EF4-FFF2-40B4-BE49-F238E27FC236}">
                <a16:creationId xmlns:a16="http://schemas.microsoft.com/office/drawing/2014/main" id="{E215F3FE-BEF2-4F53-BF30-EA6185713F11}"/>
              </a:ext>
            </a:extLst>
          </p:cNvPr>
          <p:cNvPicPr>
            <a:picLocks noChangeAspect="1"/>
          </p:cNvPicPr>
          <p:nvPr/>
        </p:nvPicPr>
        <p:blipFill>
          <a:blip r:embed="rId5">
            <a:extLst>
              <a:ext uri="{BEBA8EAE-BF5A-486C-A8C5-ECC9F3942E4B}">
                <a14:imgProps xmlns:a14="http://schemas.microsoft.com/office/drawing/2010/main">
                  <a14:imgLayer>
                    <a14:imgEffect>
                      <a14:colorTemperature colorTemp="5900"/>
                    </a14:imgEffect>
                  </a14:imgLayer>
                </a14:imgProps>
              </a:ext>
              <a:ext uri="{28A0092B-C50C-407E-A947-70E740481C1C}">
                <a14:useLocalDpi xmlns:a14="http://schemas.microsoft.com/office/drawing/2010/main" val="0"/>
              </a:ext>
            </a:extLst>
          </a:blip>
          <a:stretch>
            <a:fillRect/>
          </a:stretch>
        </p:blipFill>
        <p:spPr>
          <a:xfrm flipH="1">
            <a:off x="7547035" y="2285349"/>
            <a:ext cx="1371913" cy="2858151"/>
          </a:xfrm>
          <a:prstGeom prst="rect">
            <a:avLst/>
          </a:prstGeom>
        </p:spPr>
      </p:pic>
      <p:pic>
        <p:nvPicPr>
          <p:cNvPr id="12" name="图片 11">
            <a:extLst>
              <a:ext uri="{FF2B5EF4-FFF2-40B4-BE49-F238E27FC236}">
                <a16:creationId xmlns:a16="http://schemas.microsoft.com/office/drawing/2014/main" id="{9D369A16-B1AD-448B-8F65-F2FCB61E3875}"/>
              </a:ext>
            </a:extLst>
          </p:cNvPr>
          <p:cNvPicPr preferRelativeResize="0">
            <a:picLocks/>
          </p:cNvPicPr>
          <p:nvPr/>
        </p:nvPicPr>
        <p:blipFill rotWithShape="1">
          <a:blip r:embed="rId4"/>
          <a:srcRect l="32794" r="16079" b="94184"/>
          <a:stretch/>
        </p:blipFill>
        <p:spPr>
          <a:xfrm>
            <a:off x="3449882" y="2685653"/>
            <a:ext cx="2304000" cy="36000"/>
          </a:xfrm>
          <a:prstGeom prst="rect">
            <a:avLst/>
          </a:prstGeom>
        </p:spPr>
      </p:pic>
    </p:spTree>
    <p:extLst>
      <p:ext uri="{BB962C8B-B14F-4D97-AF65-F5344CB8AC3E}">
        <p14:creationId xmlns:p14="http://schemas.microsoft.com/office/powerpoint/2010/main" val="1443337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Times New Roman" panose="02020603050405020304" pitchFamily="18" charset="0"/>
                <a:ea typeface="Arial-Rounded" panose="020B0500000000000000" pitchFamily="34" charset="-93"/>
                <a:cs typeface="Times New Roman" panose="02020603050405020304" pitchFamily="18" charset="0"/>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Times New Roman" panose="02020603050405020304" pitchFamily="18" charset="0"/>
                <a:ea typeface="Arial-Rounded" panose="020B0500000000000000" pitchFamily="34" charset="-93"/>
                <a:cs typeface="Times New Roman" panose="02020603050405020304" pitchFamily="18" charset="0"/>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Times New Roman" panose="02020603050405020304" pitchFamily="18" charset="0"/>
                <a:ea typeface="Arial-Rounded" panose="020B0500000000000000" pitchFamily="34" charset="-93"/>
                <a:cs typeface="Times New Roman" panose="02020603050405020304" pitchFamily="18" charset="0"/>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Times New Roman" panose="02020603050405020304" pitchFamily="18" charset="0"/>
                <a:ea typeface="Arial-Rounded" panose="020B0500000000000000" pitchFamily="34" charset="-93"/>
                <a:cs typeface="Times New Roman" panose="02020603050405020304" pitchFamily="18" charset="0"/>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Times New Roman" panose="02020603050405020304" pitchFamily="18" charset="0"/>
                <a:ea typeface="Arial-Rounded" panose="020B0500000000000000" pitchFamily="34" charset="-93"/>
                <a:cs typeface="Times New Roman" panose="02020603050405020304" pitchFamily="18" charset="0"/>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Times New Roman" panose="02020603050405020304" pitchFamily="18" charset="0"/>
                <a:ea typeface="Arial-Rounded" panose="020B0500000000000000" pitchFamily="34" charset="-93"/>
                <a:cs typeface="Times New Roman" panose="02020603050405020304" pitchFamily="18" charset="0"/>
                <a:sym typeface="+mn-lt"/>
              </a:rPr>
              <a:t>3</a:t>
            </a:r>
            <a:endParaRPr lang="zh-CN" altLang="en-US" sz="5400" dirty="0">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1035197" y="96614"/>
            <a:ext cx="8505646" cy="584775"/>
          </a:xfrm>
          <a:prstGeom prst="rect">
            <a:avLst/>
          </a:prstGeom>
        </p:spPr>
        <p:txBody>
          <a:bodyPr wrap="square">
            <a:spAutoFit/>
          </a:bodyPr>
          <a:lstStyle/>
          <a:p>
            <a:r>
              <a:rPr lang="en-US"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a. </a:t>
            </a:r>
            <a:r>
              <a:rPr lang="vi-VN"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Lớp của bạn nhỏ có mấy tổ</a:t>
            </a:r>
            <a:r>
              <a:rPr lang="en-US"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a:t>
            </a:r>
            <a:endParaRPr lang="zh-CN" altLang="en-US"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838604" y="616595"/>
            <a:ext cx="8505646" cy="584775"/>
          </a:xfrm>
          <a:prstGeom prst="rect">
            <a:avLst/>
          </a:prstGeom>
        </p:spPr>
        <p:txBody>
          <a:bodyPr wrap="square">
            <a:spAutoFit/>
          </a:bodyPr>
          <a:lstStyle/>
          <a:p>
            <a:r>
              <a:rPr lang="en-US"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b. </a:t>
            </a:r>
            <a:r>
              <a:rPr lang="vi-VN"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Bức tranh bông hoa bốn cánh được đặt tên là gì</a:t>
            </a:r>
            <a:r>
              <a:rPr lang="en-US"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a:t>
            </a:r>
            <a:endParaRPr lang="zh-CN" altLang="en-US"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838604" y="1201370"/>
            <a:ext cx="7784011" cy="1077218"/>
          </a:xfrm>
          <a:prstGeom prst="rect">
            <a:avLst/>
          </a:prstGeom>
        </p:spPr>
        <p:txBody>
          <a:bodyPr wrap="square">
            <a:spAutoFit/>
          </a:bodyPr>
          <a:lstStyle/>
          <a:p>
            <a:r>
              <a:rPr lang="en-US"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c. </a:t>
            </a:r>
            <a:r>
              <a:rPr lang="vi-VN"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Theo em, có thể đặt tên nào khác cho bức tranh</a:t>
            </a:r>
            <a:r>
              <a:rPr lang="en-US"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a:t>
            </a:r>
            <a:endParaRPr lang="zh-CN" altLang="en-US"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7306" t="46222" r="7306" b="8544"/>
          <a:stretch/>
        </p:blipFill>
        <p:spPr>
          <a:xfrm>
            <a:off x="3289152" y="2101057"/>
            <a:ext cx="3997735" cy="2972342"/>
          </a:xfrm>
          <a:prstGeom prst="rect">
            <a:avLst/>
          </a:prstGeom>
        </p:spPr>
      </p:pic>
    </p:spTree>
    <p:extLst>
      <p:ext uri="{BB962C8B-B14F-4D97-AF65-F5344CB8AC3E}">
        <p14:creationId xmlns:p14="http://schemas.microsoft.com/office/powerpoint/2010/main" val="41002390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250"/>
                                        <p:tgtEl>
                                          <p:spTgt spid="5"/>
                                        </p:tgtEl>
                                      </p:cBhvr>
                                    </p:animEffect>
                                    <p:set>
                                      <p:cBhvr>
                                        <p:cTn id="20" dur="1" fill="hold">
                                          <p:stCondLst>
                                            <p:cond delay="249"/>
                                          </p:stCondLst>
                                        </p:cTn>
                                        <p:tgtEl>
                                          <p:spTgt spid="5"/>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AC2D3647-B4A8-4223-98C7-FAF6AAB6156A}"/>
              </a:ext>
            </a:extLst>
          </p:cNvPr>
          <p:cNvPicPr>
            <a:picLocks noChangeAspect="1"/>
          </p:cNvPicPr>
          <p:nvPr/>
        </p:nvPicPr>
        <p:blipFill>
          <a:blip r:embed="rId3"/>
          <a:stretch>
            <a:fillRect/>
          </a:stretch>
        </p:blipFill>
        <p:spPr>
          <a:xfrm>
            <a:off x="2817406" y="342341"/>
            <a:ext cx="3505200" cy="3366814"/>
          </a:xfrm>
          <a:prstGeom prst="rect">
            <a:avLst/>
          </a:prstGeom>
        </p:spPr>
      </p:pic>
      <p:sp>
        <p:nvSpPr>
          <p:cNvPr id="4" name="文本框 3">
            <a:extLst>
              <a:ext uri="{FF2B5EF4-FFF2-40B4-BE49-F238E27FC236}">
                <a16:creationId xmlns:a16="http://schemas.microsoft.com/office/drawing/2014/main" id="{92AD1C1A-755B-40E8-83FF-B0D421B01833}"/>
              </a:ext>
            </a:extLst>
          </p:cNvPr>
          <p:cNvSpPr txBox="1"/>
          <p:nvPr/>
        </p:nvSpPr>
        <p:spPr>
          <a:xfrm>
            <a:off x="3506139" y="1532530"/>
            <a:ext cx="2127733" cy="1015663"/>
          </a:xfrm>
          <a:prstGeom prst="rect">
            <a:avLst/>
          </a:prstGeom>
          <a:noFill/>
        </p:spPr>
        <p:txBody>
          <a:bodyPr wrap="square" rtlCol="0">
            <a:spAutoFit/>
          </a:bodyPr>
          <a:lstStyle/>
          <a:p>
            <a:pPr algn="ctr"/>
            <a:r>
              <a:rPr lang="en-US" altLang="zh-CN" sz="6000" dirty="0" err="1">
                <a:solidFill>
                  <a:srgbClr val="A9250B"/>
                </a:solidFill>
                <a:latin typeface="Times New Roman" panose="02020603050405020304" pitchFamily="18" charset="0"/>
                <a:ea typeface="幼圆" panose="02010509060101010101" pitchFamily="49" charset="-122"/>
                <a:cs typeface="Times New Roman" panose="02020603050405020304" pitchFamily="18" charset="0"/>
              </a:rPr>
              <a:t>Tiết</a:t>
            </a:r>
            <a:r>
              <a:rPr lang="en-US" altLang="zh-CN" sz="6000" dirty="0">
                <a:solidFill>
                  <a:srgbClr val="A9250B"/>
                </a:solidFill>
                <a:latin typeface="Times New Roman" panose="02020603050405020304" pitchFamily="18" charset="0"/>
                <a:ea typeface="幼圆" panose="02010509060101010101" pitchFamily="49" charset="-122"/>
                <a:cs typeface="Times New Roman" panose="02020603050405020304" pitchFamily="18" charset="0"/>
              </a:rPr>
              <a:t> 1</a:t>
            </a:r>
            <a:endParaRPr lang="zh-CN" altLang="en-US" sz="6000" dirty="0">
              <a:solidFill>
                <a:srgbClr val="A9250B"/>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8" name="图片 7">
            <a:extLst>
              <a:ext uri="{FF2B5EF4-FFF2-40B4-BE49-F238E27FC236}">
                <a16:creationId xmlns:a16="http://schemas.microsoft.com/office/drawing/2014/main" id="{7C54DA5F-A229-41CC-92BA-7D38A00E8BDC}"/>
              </a:ext>
            </a:extLst>
          </p:cNvPr>
          <p:cNvPicPr preferRelativeResize="0">
            <a:picLocks/>
          </p:cNvPicPr>
          <p:nvPr/>
        </p:nvPicPr>
        <p:blipFill rotWithShape="1">
          <a:blip r:embed="rId4"/>
          <a:srcRect l="32794" r="16079" b="94184"/>
          <a:stretch/>
        </p:blipFill>
        <p:spPr>
          <a:xfrm flipH="1">
            <a:off x="3273615" y="1351232"/>
            <a:ext cx="2304000" cy="36000"/>
          </a:xfrm>
          <a:prstGeom prst="rect">
            <a:avLst/>
          </a:prstGeom>
        </p:spPr>
      </p:pic>
      <p:pic>
        <p:nvPicPr>
          <p:cNvPr id="9" name="图片 8">
            <a:extLst>
              <a:ext uri="{FF2B5EF4-FFF2-40B4-BE49-F238E27FC236}">
                <a16:creationId xmlns:a16="http://schemas.microsoft.com/office/drawing/2014/main" id="{F04E01A1-76CE-4498-8BF7-8DF675BBEC69}"/>
              </a:ext>
            </a:extLst>
          </p:cNvPr>
          <p:cNvPicPr>
            <a:picLocks noChangeAspect="1"/>
          </p:cNvPicPr>
          <p:nvPr/>
        </p:nvPicPr>
        <p:blipFill>
          <a:blip r:embed="rId5">
            <a:extLst>
              <a:ext uri="{BEBA8EAE-BF5A-486C-A8C5-ECC9F3942E4B}">
                <a14:imgProps xmlns:a14="http://schemas.microsoft.com/office/drawing/2010/main">
                  <a14:imgLayer>
                    <a14:imgEffect>
                      <a14:colorTemperature colorTemp="5900"/>
                    </a14:imgEffect>
                  </a14:imgLayer>
                </a14:imgProps>
              </a:ext>
              <a:ext uri="{28A0092B-C50C-407E-A947-70E740481C1C}">
                <a14:useLocalDpi xmlns:a14="http://schemas.microsoft.com/office/drawing/2010/main" val="0"/>
              </a:ext>
            </a:extLst>
          </a:blip>
          <a:stretch>
            <a:fillRect/>
          </a:stretch>
        </p:blipFill>
        <p:spPr>
          <a:xfrm>
            <a:off x="221065" y="2280080"/>
            <a:ext cx="1371913" cy="2858151"/>
          </a:xfrm>
          <a:prstGeom prst="rect">
            <a:avLst/>
          </a:prstGeom>
        </p:spPr>
      </p:pic>
      <p:pic>
        <p:nvPicPr>
          <p:cNvPr id="10" name="图片 9">
            <a:extLst>
              <a:ext uri="{FF2B5EF4-FFF2-40B4-BE49-F238E27FC236}">
                <a16:creationId xmlns:a16="http://schemas.microsoft.com/office/drawing/2014/main" id="{E215F3FE-BEF2-4F53-BF30-EA6185713F11}"/>
              </a:ext>
            </a:extLst>
          </p:cNvPr>
          <p:cNvPicPr>
            <a:picLocks noChangeAspect="1"/>
          </p:cNvPicPr>
          <p:nvPr/>
        </p:nvPicPr>
        <p:blipFill>
          <a:blip r:embed="rId5">
            <a:extLst>
              <a:ext uri="{BEBA8EAE-BF5A-486C-A8C5-ECC9F3942E4B}">
                <a14:imgProps xmlns:a14="http://schemas.microsoft.com/office/drawing/2010/main">
                  <a14:imgLayer>
                    <a14:imgEffect>
                      <a14:colorTemperature colorTemp="5900"/>
                    </a14:imgEffect>
                  </a14:imgLayer>
                </a14:imgProps>
              </a:ext>
              <a:ext uri="{28A0092B-C50C-407E-A947-70E740481C1C}">
                <a14:useLocalDpi xmlns:a14="http://schemas.microsoft.com/office/drawing/2010/main" val="0"/>
              </a:ext>
            </a:extLst>
          </a:blip>
          <a:stretch>
            <a:fillRect/>
          </a:stretch>
        </p:blipFill>
        <p:spPr>
          <a:xfrm flipH="1">
            <a:off x="7547035" y="2285349"/>
            <a:ext cx="1371913" cy="2858151"/>
          </a:xfrm>
          <a:prstGeom prst="rect">
            <a:avLst/>
          </a:prstGeom>
        </p:spPr>
      </p:pic>
      <p:pic>
        <p:nvPicPr>
          <p:cNvPr id="12" name="图片 11">
            <a:extLst>
              <a:ext uri="{FF2B5EF4-FFF2-40B4-BE49-F238E27FC236}">
                <a16:creationId xmlns:a16="http://schemas.microsoft.com/office/drawing/2014/main" id="{9D369A16-B1AD-448B-8F65-F2FCB61E3875}"/>
              </a:ext>
            </a:extLst>
          </p:cNvPr>
          <p:cNvPicPr preferRelativeResize="0">
            <a:picLocks/>
          </p:cNvPicPr>
          <p:nvPr/>
        </p:nvPicPr>
        <p:blipFill rotWithShape="1">
          <a:blip r:embed="rId4"/>
          <a:srcRect l="32794" r="16079" b="94184"/>
          <a:stretch/>
        </p:blipFill>
        <p:spPr>
          <a:xfrm>
            <a:off x="3449882" y="2685653"/>
            <a:ext cx="2304000" cy="36000"/>
          </a:xfrm>
          <a:prstGeom prst="rect">
            <a:avLst/>
          </a:prstGeom>
        </p:spPr>
      </p:pic>
    </p:spTree>
    <p:extLst>
      <p:ext uri="{BB962C8B-B14F-4D97-AF65-F5344CB8AC3E}">
        <p14:creationId xmlns:p14="http://schemas.microsoft.com/office/powerpoint/2010/main" val="3195949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Times New Roman" panose="02020603050405020304" pitchFamily="18" charset="0"/>
                <a:ea typeface="Arial-Rounded" panose="020B0500000000000000" pitchFamily="34" charset="-93"/>
                <a:cs typeface="Times New Roman" panose="02020603050405020304" pitchFamily="18" charset="0"/>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Times New Roman" panose="02020603050405020304" pitchFamily="18" charset="0"/>
                <a:ea typeface="Arial-Rounded" panose="020B0500000000000000" pitchFamily="34" charset="-93"/>
                <a:cs typeface="Times New Roman" panose="02020603050405020304" pitchFamily="18" charset="0"/>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Times New Roman" panose="02020603050405020304" pitchFamily="18" charset="0"/>
                <a:ea typeface="Arial-Rounded" panose="020B0500000000000000" pitchFamily="34" charset="-93"/>
                <a:cs typeface="Times New Roman" panose="02020603050405020304" pitchFamily="18" charset="0"/>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Times New Roman" panose="02020603050405020304" pitchFamily="18" charset="0"/>
                <a:ea typeface="Arial-Rounded" panose="020B0500000000000000" pitchFamily="34" charset="-93"/>
                <a:cs typeface="Times New Roman" panose="02020603050405020304" pitchFamily="18" charset="0"/>
                <a:sym typeface="+mn-lt"/>
              </a:rPr>
              <a:t>4</a:t>
            </a:r>
            <a:endParaRPr lang="zh-CN" altLang="en-US" sz="5400" dirty="0">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286" y="550606"/>
            <a:ext cx="8662594" cy="4592894"/>
          </a:xfrm>
          <a:prstGeom prst="rect">
            <a:avLst/>
          </a:prstGeom>
        </p:spPr>
      </p:pic>
      <p:sp>
        <p:nvSpPr>
          <p:cNvPr id="3" name="矩形 8">
            <a:extLst>
              <a:ext uri="{FF2B5EF4-FFF2-40B4-BE49-F238E27FC236}">
                <a16:creationId xmlns:a16="http://schemas.microsoft.com/office/drawing/2014/main" id="{DAECB3AA-DE44-4B2E-8E42-EC1E254E3EC5}"/>
              </a:ext>
            </a:extLst>
          </p:cNvPr>
          <p:cNvSpPr/>
          <p:nvPr/>
        </p:nvSpPr>
        <p:spPr>
          <a:xfrm>
            <a:off x="568536" y="109215"/>
            <a:ext cx="2767846" cy="646331"/>
          </a:xfrm>
          <a:prstGeom prst="rect">
            <a:avLst/>
          </a:prstGeom>
        </p:spPr>
        <p:txBody>
          <a:bodyPr wrap="square">
            <a:spAutoFit/>
          </a:bodyPr>
          <a:lstStyle/>
          <a:p>
            <a:r>
              <a:rPr lang="en-US" altLang="zh-CN" sz="3200" dirty="0" err="1">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Tô</a:t>
            </a:r>
            <a:r>
              <a:rPr lang="en-US"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dirty="0" err="1">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chữ</a:t>
            </a:r>
            <a:r>
              <a:rPr lang="en-US"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dirty="0" err="1">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hoa</a:t>
            </a:r>
            <a:r>
              <a:rPr lang="en-US"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600" b="1"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P</a:t>
            </a:r>
            <a:endParaRPr lang="zh-CN" altLang="en-US" sz="3200" b="1"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Tree>
    <p:extLst>
      <p:ext uri="{BB962C8B-B14F-4D97-AF65-F5344CB8AC3E}">
        <p14:creationId xmlns:p14="http://schemas.microsoft.com/office/powerpoint/2010/main" val="42082674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u 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90264" y="0"/>
            <a:ext cx="5143500" cy="5143500"/>
          </a:xfrm>
          <a:prstGeom prst="rect">
            <a:avLst/>
          </a:prstGeom>
        </p:spPr>
      </p:pic>
    </p:spTree>
    <p:extLst>
      <p:ext uri="{BB962C8B-B14F-4D97-AF65-F5344CB8AC3E}">
        <p14:creationId xmlns:p14="http://schemas.microsoft.com/office/powerpoint/2010/main" val="308222489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BEF69370-038A-4CCC-B259-2DF7CD5468DF}"/>
              </a:ext>
            </a:extLst>
          </p:cNvPr>
          <p:cNvSpPr/>
          <p:nvPr/>
        </p:nvSpPr>
        <p:spPr>
          <a:xfrm>
            <a:off x="501331" y="865566"/>
            <a:ext cx="7784011" cy="584775"/>
          </a:xfrm>
          <a:prstGeom prst="rect">
            <a:avLst/>
          </a:prstGeom>
        </p:spPr>
        <p:txBody>
          <a:bodyPr wrap="square">
            <a:spAutoFit/>
          </a:bodyPr>
          <a:lstStyle/>
          <a:p>
            <a:r>
              <a:rPr lang="vi-VN"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4. Viết câu trả lời cho câu hỏi c ở mục 3</a:t>
            </a:r>
          </a:p>
        </p:txBody>
      </p:sp>
      <p:sp>
        <p:nvSpPr>
          <p:cNvPr id="6" name="矩形 8">
            <a:extLst>
              <a:ext uri="{FF2B5EF4-FFF2-40B4-BE49-F238E27FC236}">
                <a16:creationId xmlns:a16="http://schemas.microsoft.com/office/drawing/2014/main" id="{BEF69370-038A-4CCC-B259-2DF7CD5468DF}"/>
              </a:ext>
            </a:extLst>
          </p:cNvPr>
          <p:cNvSpPr/>
          <p:nvPr/>
        </p:nvSpPr>
        <p:spPr>
          <a:xfrm>
            <a:off x="0" y="1749486"/>
            <a:ext cx="7784011" cy="584775"/>
          </a:xfrm>
          <a:prstGeom prst="rect">
            <a:avLst/>
          </a:prstGeom>
        </p:spPr>
        <p:txBody>
          <a:bodyPr wrap="square">
            <a:spAutoFit/>
          </a:bodyPr>
          <a:lstStyle/>
          <a:p>
            <a:r>
              <a:rPr lang="vi-VN"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Bức tranh có thể đặt tên khác là........</a:t>
            </a:r>
            <a:endParaRPr lang="zh-CN" altLang="en-US"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
        <p:nvSpPr>
          <p:cNvPr id="2" name="Rectangle 1"/>
          <p:cNvSpPr/>
          <p:nvPr/>
        </p:nvSpPr>
        <p:spPr>
          <a:xfrm>
            <a:off x="5899753" y="1749485"/>
            <a:ext cx="2385589" cy="584775"/>
          </a:xfrm>
          <a:prstGeom prst="rect">
            <a:avLst/>
          </a:prstGeom>
        </p:spPr>
        <p:txBody>
          <a:bodyPr wrap="none">
            <a:spAutoFit/>
          </a:bodyPr>
          <a:lstStyle/>
          <a:p>
            <a:r>
              <a:rPr lang="vi-VN" altLang="zh-CN" sz="3200" dirty="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hoa đoàn kết.</a:t>
            </a:r>
            <a:endParaRPr lang="zh-CN" altLang="en-US" sz="3200" dirty="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Tree>
    <p:extLst>
      <p:ext uri="{BB962C8B-B14F-4D97-AF65-F5344CB8AC3E}">
        <p14:creationId xmlns:p14="http://schemas.microsoft.com/office/powerpoint/2010/main" val="2645575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Times New Roman" panose="02020603050405020304" pitchFamily="18" charset="0"/>
                <a:ea typeface="Arial-Rounded" panose="020B0500000000000000" pitchFamily="34" charset="-93"/>
                <a:cs typeface="Times New Roman" panose="02020603050405020304" pitchFamily="18" charset="0"/>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Times New Roman" panose="02020603050405020304" pitchFamily="18" charset="0"/>
                <a:ea typeface="Arial-Rounded" panose="020B0500000000000000" pitchFamily="34" charset="-93"/>
                <a:cs typeface="Times New Roman" panose="02020603050405020304" pitchFamily="18" charset="0"/>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Times New Roman" panose="02020603050405020304" pitchFamily="18" charset="0"/>
                <a:ea typeface="Arial-Rounded" panose="020B0500000000000000" pitchFamily="34" charset="-93"/>
                <a:cs typeface="Times New Roman" panose="02020603050405020304" pitchFamily="18" charset="0"/>
                <a:sym typeface="+mn-lt"/>
              </a:rPr>
              <a:t>1</a:t>
            </a:r>
            <a:endParaRPr lang="zh-CN" altLang="en-US" sz="5400" dirty="0">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p:cNvSpPr/>
          <p:nvPr/>
        </p:nvSpPr>
        <p:spPr>
          <a:xfrm>
            <a:off x="2908151" y="2179024"/>
            <a:ext cx="3243196" cy="523220"/>
          </a:xfrm>
          <a:prstGeom prst="rect">
            <a:avLst/>
          </a:prstGeom>
        </p:spPr>
        <p:txBody>
          <a:bodyPr wrap="none">
            <a:spAutoFit/>
          </a:bodyPr>
          <a:lstStyle/>
          <a:p>
            <a:r>
              <a:rPr lang="vi-VN" altLang="zh-CN" sz="2800" b="1" dirty="0">
                <a:solidFill>
                  <a:srgbClr val="679C31"/>
                </a:solidFill>
                <a:latin typeface="Times New Roman" panose="02020603050405020304" pitchFamily="18" charset="0"/>
                <a:ea typeface="Arial-Rounded" panose="020B0500000000000000" pitchFamily="34" charset="-93"/>
                <a:cs typeface="Times New Roman" panose="02020603050405020304" pitchFamily="18" charset="0"/>
                <a:sym typeface="+mn-lt"/>
              </a:rPr>
              <a:t>Chúc mừng các em!</a:t>
            </a:r>
            <a:endParaRPr lang="en-US" sz="24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591" t="-281" r="10861" b="-809"/>
          <a:stretch/>
        </p:blipFill>
        <p:spPr>
          <a:xfrm>
            <a:off x="1012784" y="1681315"/>
            <a:ext cx="1573098" cy="1518751"/>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rot="21299998">
            <a:off x="578660" y="515068"/>
            <a:ext cx="6214766" cy="831757"/>
          </a:xfrm>
          <a:prstGeom prst="rect">
            <a:avLst/>
          </a:prstGeom>
          <a:noFill/>
        </p:spPr>
        <p:txBody>
          <a:bodyPr wrap="none" lIns="91440" tIns="45720" rIns="91440" bIns="45720">
            <a:prstTxWarp prst="textDoubleWave1">
              <a:avLst>
                <a:gd name="adj1" fmla="val 6250"/>
                <a:gd name="adj2" fmla="val 109"/>
              </a:avLst>
            </a:prstTxWarp>
            <a:spAutoFit/>
            <a:scene3d>
              <a:camera prst="orthographicFront"/>
              <a:lightRig rig="threePt" dir="t"/>
            </a:scene3d>
            <a:sp3d extrusionH="57150">
              <a:bevelT w="69850" h="69850" prst="divot"/>
            </a:sp3d>
          </a:bodyPr>
          <a:lstStyle/>
          <a:p>
            <a:pPr algn="ctr"/>
            <a:r>
              <a:rPr lang="en-US" sz="5400" b="1" dirty="0" err="1" smtClean="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Trò</a:t>
            </a:r>
            <a:r>
              <a:rPr lang="en-US" sz="5400" b="1" dirty="0" smtClean="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5400" b="1"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ch</a:t>
            </a:r>
            <a:r>
              <a:rPr lang="vi-VN" sz="5400" b="1"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ơ</a:t>
            </a:r>
            <a:r>
              <a:rPr lang="en-US" sz="5400" b="1"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i: </a:t>
            </a:r>
            <a:r>
              <a:rPr lang="vi-VN" sz="5400" b="1"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Chiếc hộp</a:t>
            </a:r>
            <a:r>
              <a:rPr lang="en-US" sz="5400" b="1"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may </a:t>
            </a:r>
            <a:r>
              <a:rPr lang="en-US" sz="5400" b="1"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mắ</a:t>
            </a:r>
            <a:r>
              <a:rPr lang="vi-VN" sz="5400" b="1" dirty="0" smtClean="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n</a:t>
            </a:r>
            <a:endPar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5591" t="-281" r="10861" b="-809"/>
          <a:stretch/>
        </p:blipFill>
        <p:spPr>
          <a:xfrm>
            <a:off x="4812720" y="1740627"/>
            <a:ext cx="1573098" cy="1518751"/>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5591" t="-281" r="10861" b="-809"/>
          <a:stretch/>
        </p:blipFill>
        <p:spPr>
          <a:xfrm>
            <a:off x="2899495" y="1718017"/>
            <a:ext cx="1573098" cy="1518751"/>
          </a:xfrm>
          <a:prstGeom prst="rect">
            <a:avLst/>
          </a:prstGeom>
          <a:ln>
            <a:noFill/>
          </a:ln>
          <a:effectLst>
            <a:outerShdw blurRad="292100" dist="139700" dir="2700000" algn="tl" rotWithShape="0">
              <a:srgbClr val="333333">
                <a:alpha val="65000"/>
              </a:srgbClr>
            </a:outerShdw>
          </a:effectLst>
        </p:spPr>
      </p:pic>
      <p:sp>
        <p:nvSpPr>
          <p:cNvPr id="10" name="Rectangle 36">
            <a:hlinkClick r:id="rId3" action="ppaction://hlinksldjump"/>
          </p:cNvPr>
          <p:cNvSpPr>
            <a:spLocks noChangeArrowheads="1"/>
          </p:cNvSpPr>
          <p:nvPr/>
        </p:nvSpPr>
        <p:spPr bwMode="auto">
          <a:xfrm>
            <a:off x="2112946" y="2767489"/>
            <a:ext cx="472936" cy="432577"/>
          </a:xfrm>
          <a:prstGeom prst="rect">
            <a:avLst/>
          </a:prstGeom>
          <a:gradFill rotWithShape="1">
            <a:gsLst>
              <a:gs pos="0">
                <a:srgbClr val="FFFF66"/>
              </a:gs>
              <a:gs pos="100000">
                <a:srgbClr val="00FF99"/>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dirty="0">
                <a:solidFill>
                  <a:srgbClr val="FF3300"/>
                </a:solidFill>
                <a:latin typeface="Times New Roman" panose="02020603050405020304" pitchFamily="18" charset="0"/>
                <a:cs typeface="Times New Roman" panose="02020603050405020304" pitchFamily="18" charset="0"/>
              </a:rPr>
              <a:t>1</a:t>
            </a:r>
            <a:endParaRPr lang="en-US" altLang="en-US" sz="3600" dirty="0">
              <a:latin typeface="Times New Roman" panose="02020603050405020304" pitchFamily="18" charset="0"/>
              <a:cs typeface="Times New Roman" panose="02020603050405020304" pitchFamily="18" charset="0"/>
            </a:endParaRPr>
          </a:p>
        </p:txBody>
      </p:sp>
      <p:sp>
        <p:nvSpPr>
          <p:cNvPr id="13" name="Rectangle 36">
            <a:hlinkClick r:id="rId4" action="ppaction://hlinksldjump"/>
          </p:cNvPr>
          <p:cNvSpPr>
            <a:spLocks noChangeArrowheads="1"/>
          </p:cNvSpPr>
          <p:nvPr/>
        </p:nvSpPr>
        <p:spPr bwMode="auto">
          <a:xfrm>
            <a:off x="3989760" y="2804191"/>
            <a:ext cx="482833" cy="432577"/>
          </a:xfrm>
          <a:prstGeom prst="rect">
            <a:avLst/>
          </a:prstGeom>
          <a:gradFill rotWithShape="1">
            <a:gsLst>
              <a:gs pos="0">
                <a:srgbClr val="FFFF66"/>
              </a:gs>
              <a:gs pos="100000">
                <a:srgbClr val="00FF99"/>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3600" b="1" dirty="0">
                <a:solidFill>
                  <a:srgbClr val="FF0000"/>
                </a:solidFill>
                <a:latin typeface="Times New Roman" panose="02020603050405020304" pitchFamily="18" charset="0"/>
                <a:cs typeface="Times New Roman" panose="02020603050405020304" pitchFamily="18" charset="0"/>
              </a:rPr>
              <a:t>2</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sp>
        <p:nvSpPr>
          <p:cNvPr id="14" name="Rectangle 36">
            <a:hlinkClick r:id="rId5" action="ppaction://hlinksldjump"/>
          </p:cNvPr>
          <p:cNvSpPr>
            <a:spLocks noChangeArrowheads="1"/>
          </p:cNvSpPr>
          <p:nvPr/>
        </p:nvSpPr>
        <p:spPr bwMode="auto">
          <a:xfrm>
            <a:off x="5912882" y="2784546"/>
            <a:ext cx="472936" cy="432577"/>
          </a:xfrm>
          <a:prstGeom prst="rect">
            <a:avLst/>
          </a:prstGeom>
          <a:gradFill rotWithShape="1">
            <a:gsLst>
              <a:gs pos="0">
                <a:srgbClr val="FFFF66"/>
              </a:gs>
              <a:gs pos="100000">
                <a:srgbClr val="00FF99"/>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3600" b="1" dirty="0">
                <a:solidFill>
                  <a:srgbClr val="FF3300"/>
                </a:solidFill>
                <a:latin typeface="Times New Roman" panose="02020603050405020304" pitchFamily="18" charset="0"/>
                <a:cs typeface="Times New Roman" panose="02020603050405020304" pitchFamily="18" charset="0"/>
              </a:rPr>
              <a:t>3</a:t>
            </a:r>
            <a:endParaRPr lang="en-US" altLang="en-US" sz="3600" dirty="0">
              <a:latin typeface="Times New Roman" panose="02020603050405020304" pitchFamily="18" charset="0"/>
              <a:cs typeface="Times New Roman" panose="02020603050405020304" pitchFamily="18" charset="0"/>
            </a:endParaRPr>
          </a:p>
        </p:txBody>
      </p:sp>
      <p:sp>
        <p:nvSpPr>
          <p:cNvPr id="15" name="Right Arrow 14">
            <a:hlinkClick r:id="rId6" action="ppaction://hlinksldjump"/>
          </p:cNvPr>
          <p:cNvSpPr/>
          <p:nvPr/>
        </p:nvSpPr>
        <p:spPr>
          <a:xfrm>
            <a:off x="7941570" y="4003041"/>
            <a:ext cx="1046097" cy="431964"/>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latin typeface="Times New Roman" panose="02020603050405020304" pitchFamily="18" charset="0"/>
                <a:cs typeface="Times New Roman" panose="02020603050405020304" pitchFamily="18" charset="0"/>
              </a:rPr>
              <a:t>Tiếp tục</a:t>
            </a:r>
            <a:endParaRPr lang="en-US" b="1" dirty="0">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591" t="-281" r="10861" b="-809"/>
          <a:stretch/>
        </p:blipFill>
        <p:spPr>
          <a:xfrm>
            <a:off x="7007865" y="1740627"/>
            <a:ext cx="1573098" cy="1518751"/>
          </a:xfrm>
          <a:prstGeom prst="rect">
            <a:avLst/>
          </a:prstGeom>
          <a:ln>
            <a:noFill/>
          </a:ln>
          <a:effectLst>
            <a:outerShdw blurRad="292100" dist="139700" dir="2700000" algn="tl" rotWithShape="0">
              <a:srgbClr val="333333">
                <a:alpha val="65000"/>
              </a:srgbClr>
            </a:outerShdw>
          </a:effectLst>
        </p:spPr>
      </p:pic>
      <p:sp>
        <p:nvSpPr>
          <p:cNvPr id="17" name="Rectangle 36">
            <a:hlinkClick r:id="rId7" action="ppaction://hlinksldjump"/>
          </p:cNvPr>
          <p:cNvSpPr>
            <a:spLocks noChangeArrowheads="1"/>
          </p:cNvSpPr>
          <p:nvPr/>
        </p:nvSpPr>
        <p:spPr bwMode="auto">
          <a:xfrm>
            <a:off x="8108027" y="2804190"/>
            <a:ext cx="472936" cy="432577"/>
          </a:xfrm>
          <a:prstGeom prst="rect">
            <a:avLst/>
          </a:prstGeom>
          <a:gradFill rotWithShape="1">
            <a:gsLst>
              <a:gs pos="0">
                <a:srgbClr val="FFFF66"/>
              </a:gs>
              <a:gs pos="100000">
                <a:srgbClr val="00FF99"/>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3600" b="1" dirty="0">
                <a:solidFill>
                  <a:srgbClr val="FF3300"/>
                </a:solidFill>
                <a:latin typeface="Times New Roman" panose="02020603050405020304" pitchFamily="18" charset="0"/>
                <a:cs typeface="Times New Roman" panose="02020603050405020304" pitchFamily="18" charset="0"/>
              </a:rPr>
              <a:t>4</a:t>
            </a:r>
            <a:endParaRPr lang="en-US" alt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grpId="0" nodeType="withEffect">
                                  <p:stCondLst>
                                    <p:cond delay="0"/>
                                  </p:stCondLst>
                                  <p:childTnLst>
                                    <p:animEffect transition="out" filter="barn(inVertical)">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par>
                                <p:cTn id="14" presetID="16" presetClass="exit" presetSubtype="21" fill="hold" nodeType="withEffect">
                                  <p:stCondLst>
                                    <p:cond delay="0"/>
                                  </p:stCondLst>
                                  <p:childTnLst>
                                    <p:animEffect transition="out" filter="barn(inVertical)">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42" presetClass="exit" presetSubtype="0" fill="hold" nodeType="clickEffect">
                                  <p:stCondLst>
                                    <p:cond delay="0"/>
                                  </p:stCondLst>
                                  <p:childTnLst>
                                    <p:animEffect transition="out" filter="fade">
                                      <p:cBhvr>
                                        <p:cTn id="21" dur="1000"/>
                                        <p:tgtEl>
                                          <p:spTgt spid="9"/>
                                        </p:tgtEl>
                                      </p:cBhvr>
                                    </p:animEffect>
                                    <p:anim calcmode="lin" valueType="num">
                                      <p:cBhvr>
                                        <p:cTn id="22" dur="1000"/>
                                        <p:tgtEl>
                                          <p:spTgt spid="9"/>
                                        </p:tgtEl>
                                        <p:attrNameLst>
                                          <p:attrName>ppt_x</p:attrName>
                                        </p:attrNameLst>
                                      </p:cBhvr>
                                      <p:tavLst>
                                        <p:tav tm="0">
                                          <p:val>
                                            <p:strVal val="ppt_x"/>
                                          </p:val>
                                        </p:tav>
                                        <p:tav tm="100000">
                                          <p:val>
                                            <p:strVal val="ppt_x"/>
                                          </p:val>
                                        </p:tav>
                                      </p:tavLst>
                                    </p:anim>
                                    <p:anim calcmode="lin" valueType="num">
                                      <p:cBhvr>
                                        <p:cTn id="23" dur="1000"/>
                                        <p:tgtEl>
                                          <p:spTgt spid="9"/>
                                        </p:tgtEl>
                                        <p:attrNameLst>
                                          <p:attrName>ppt_y</p:attrName>
                                        </p:attrNameLst>
                                      </p:cBhvr>
                                      <p:tavLst>
                                        <p:tav tm="0">
                                          <p:val>
                                            <p:strVal val="ppt_y"/>
                                          </p:val>
                                        </p:tav>
                                        <p:tav tm="100000">
                                          <p:val>
                                            <p:strVal val="ppt_y+.1"/>
                                          </p:val>
                                        </p:tav>
                                      </p:tavLst>
                                    </p:anim>
                                    <p:set>
                                      <p:cBhvr>
                                        <p:cTn id="24" dur="1" fill="hold">
                                          <p:stCondLst>
                                            <p:cond delay="999"/>
                                          </p:stCondLst>
                                        </p:cTn>
                                        <p:tgtEl>
                                          <p:spTgt spid="9"/>
                                        </p:tgtEl>
                                        <p:attrNameLst>
                                          <p:attrName>style.visibility</p:attrName>
                                        </p:attrNameLst>
                                      </p:cBhvr>
                                      <p:to>
                                        <p:strVal val="hidden"/>
                                      </p:to>
                                    </p:set>
                                  </p:childTnLst>
                                </p:cTn>
                              </p:par>
                              <p:par>
                                <p:cTn id="25" presetID="42" presetClass="exit" presetSubtype="0" fill="hold" grpId="0" nodeType="withEffect">
                                  <p:stCondLst>
                                    <p:cond delay="0"/>
                                  </p:stCondLst>
                                  <p:childTnLst>
                                    <p:animEffect transition="out" filter="fade">
                                      <p:cBhvr>
                                        <p:cTn id="26" dur="1000"/>
                                        <p:tgtEl>
                                          <p:spTgt spid="13"/>
                                        </p:tgtEl>
                                      </p:cBhvr>
                                    </p:animEffect>
                                    <p:anim calcmode="lin" valueType="num">
                                      <p:cBhvr>
                                        <p:cTn id="27" dur="1000"/>
                                        <p:tgtEl>
                                          <p:spTgt spid="13"/>
                                        </p:tgtEl>
                                        <p:attrNameLst>
                                          <p:attrName>ppt_x</p:attrName>
                                        </p:attrNameLst>
                                      </p:cBhvr>
                                      <p:tavLst>
                                        <p:tav tm="0">
                                          <p:val>
                                            <p:strVal val="ppt_x"/>
                                          </p:val>
                                        </p:tav>
                                        <p:tav tm="100000">
                                          <p:val>
                                            <p:strVal val="ppt_x"/>
                                          </p:val>
                                        </p:tav>
                                      </p:tavLst>
                                    </p:anim>
                                    <p:anim calcmode="lin" valueType="num">
                                      <p:cBhvr>
                                        <p:cTn id="28" dur="1000"/>
                                        <p:tgtEl>
                                          <p:spTgt spid="13"/>
                                        </p:tgtEl>
                                        <p:attrNameLst>
                                          <p:attrName>ppt_y</p:attrName>
                                        </p:attrNameLst>
                                      </p:cBhvr>
                                      <p:tavLst>
                                        <p:tav tm="0">
                                          <p:val>
                                            <p:strVal val="ppt_y"/>
                                          </p:val>
                                        </p:tav>
                                        <p:tav tm="100000">
                                          <p:val>
                                            <p:strVal val="ppt_y+.1"/>
                                          </p:val>
                                        </p:tav>
                                      </p:tavLst>
                                    </p:anim>
                                    <p:set>
                                      <p:cBhvr>
                                        <p:cTn id="29"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6" presetClass="exit" presetSubtype="21" fill="hold" nodeType="clickEffect">
                                  <p:stCondLst>
                                    <p:cond delay="0"/>
                                  </p:stCondLst>
                                  <p:childTnLst>
                                    <p:animEffect transition="out" filter="barn(inVertical)">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par>
                                <p:cTn id="36" presetID="16" presetClass="exit" presetSubtype="21" fill="hold" grpId="0" nodeType="withEffect">
                                  <p:stCondLst>
                                    <p:cond delay="0"/>
                                  </p:stCondLst>
                                  <p:childTnLst>
                                    <p:animEffect transition="out" filter="barn(inVertical)">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9" restart="whenNotActive" fill="hold" evtFilter="cancelBubble" nodeType="interactiveSeq">
                <p:stCondLst>
                  <p:cond evt="onClick" delay="0">
                    <p:tgtEl>
                      <p:spTgt spid="16"/>
                    </p:tgtEl>
                  </p:cond>
                </p:stCondLst>
                <p:endSync evt="end" delay="0">
                  <p:rtn val="all"/>
                </p:endSync>
                <p:childTnLst>
                  <p:par>
                    <p:cTn id="40" fill="hold">
                      <p:stCondLst>
                        <p:cond delay="0"/>
                      </p:stCondLst>
                      <p:childTnLst>
                        <p:par>
                          <p:cTn id="41" fill="hold">
                            <p:stCondLst>
                              <p:cond delay="0"/>
                            </p:stCondLst>
                            <p:childTnLst>
                              <p:par>
                                <p:cTn id="42" presetID="16" presetClass="exit" presetSubtype="21" fill="hold" nodeType="clickEffect">
                                  <p:stCondLst>
                                    <p:cond delay="0"/>
                                  </p:stCondLst>
                                  <p:childTnLst>
                                    <p:animEffect transition="out" filter="barn(inVertical)">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6" presetClass="exit" presetSubtype="21" fill="hold" grpId="0" nodeType="withEffect">
                                  <p:stCondLst>
                                    <p:cond delay="0"/>
                                  </p:stCondLst>
                                  <p:childTnLst>
                                    <p:animEffect transition="out" filter="barn(inVertical)">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8" grpId="0"/>
      <p:bldP spid="10" grpId="0" animBg="1"/>
      <p:bldP spid="13" grpId="0" animBg="1"/>
      <p:bldP spid="14"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 Arrow 1"/>
          <p:cNvSpPr/>
          <p:nvPr/>
        </p:nvSpPr>
        <p:spPr>
          <a:xfrm>
            <a:off x="8052619" y="3834581"/>
            <a:ext cx="983226" cy="471948"/>
          </a:xfrm>
          <a:prstGeom prst="lef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Times New Roman" panose="02020603050405020304" pitchFamily="18" charset="0"/>
                <a:cs typeface="Times New Roman" panose="02020603050405020304" pitchFamily="18" charset="0"/>
                <a:hlinkClick r:id="rId2" action="ppaction://hlinksldjump"/>
              </a:rPr>
              <a:t>Back</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3" name="Rectangle 2"/>
          <p:cNvSpPr/>
          <p:nvPr/>
        </p:nvSpPr>
        <p:spPr>
          <a:xfrm>
            <a:off x="2401296" y="1056422"/>
            <a:ext cx="4426212" cy="523220"/>
          </a:xfrm>
          <a:prstGeom prst="rect">
            <a:avLst/>
          </a:prstGeom>
        </p:spPr>
        <p:txBody>
          <a:bodyPr wrap="none">
            <a:spAutoFit/>
          </a:bodyPr>
          <a:lstStyle/>
          <a:p>
            <a:r>
              <a:rPr lang="vi-VN" sz="2800" b="1" dirty="0">
                <a:solidFill>
                  <a:srgbClr val="679C31"/>
                </a:solidFill>
                <a:latin typeface="Times New Roman" panose="02020603050405020304" pitchFamily="18" charset="0"/>
                <a:ea typeface="Arial-Rounded" panose="020B0500000000000000" pitchFamily="34" charset="-93"/>
                <a:cs typeface="Times New Roman" panose="02020603050405020304" pitchFamily="18" charset="0"/>
                <a:sym typeface="+mn-lt"/>
              </a:rPr>
              <a:t>Tên bài học tiết trước là gì?</a:t>
            </a:r>
          </a:p>
        </p:txBody>
      </p:sp>
      <p:sp>
        <p:nvSpPr>
          <p:cNvPr id="4" name="Rectangle 3"/>
          <p:cNvSpPr/>
          <p:nvPr/>
        </p:nvSpPr>
        <p:spPr>
          <a:xfrm>
            <a:off x="2021003" y="1686342"/>
            <a:ext cx="5075428" cy="523220"/>
          </a:xfrm>
          <a:prstGeom prst="rect">
            <a:avLst/>
          </a:prstGeom>
        </p:spPr>
        <p:txBody>
          <a:bodyPr wrap="none">
            <a:spAutoFit/>
          </a:bodyPr>
          <a:lstStyle/>
          <a:p>
            <a:r>
              <a:rPr lang="vi-VN" sz="2800" b="1" dirty="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Tên bài học tiết trước là: Đi học</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9037" r="929" b="44889"/>
          <a:stretch/>
        </p:blipFill>
        <p:spPr>
          <a:xfrm>
            <a:off x="2021002" y="2316262"/>
            <a:ext cx="5116565" cy="1889978"/>
          </a:xfrm>
          <a:prstGeom prst="rect">
            <a:avLst/>
          </a:prstGeom>
        </p:spPr>
      </p:pic>
    </p:spTree>
    <p:extLst>
      <p:ext uri="{BB962C8B-B14F-4D97-AF65-F5344CB8AC3E}">
        <p14:creationId xmlns:p14="http://schemas.microsoft.com/office/powerpoint/2010/main" val="36556661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65403" y="1361222"/>
            <a:ext cx="5615640" cy="523220"/>
          </a:xfrm>
          <a:prstGeom prst="rect">
            <a:avLst/>
          </a:prstGeom>
        </p:spPr>
        <p:txBody>
          <a:bodyPr wrap="none">
            <a:spAutoFit/>
          </a:bodyPr>
          <a:lstStyle/>
          <a:p>
            <a:r>
              <a:rPr lang="vi-VN" altLang="zh-CN" sz="2800" b="1" dirty="0">
                <a:solidFill>
                  <a:srgbClr val="679C31"/>
                </a:solidFill>
                <a:latin typeface="Times New Roman" panose="02020603050405020304" pitchFamily="18" charset="0"/>
                <a:ea typeface="Arial-Rounded" panose="020B0500000000000000" pitchFamily="34" charset="-93"/>
                <a:cs typeface="Times New Roman" panose="02020603050405020304" pitchFamily="18" charset="0"/>
                <a:sym typeface="+mn-lt"/>
              </a:rPr>
              <a:t>Em hãy hát một bài hát về thầy cô?</a:t>
            </a:r>
            <a:endParaRPr lang="en-US" sz="24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7583" t="49778" r="7306" b="17432"/>
          <a:stretch/>
        </p:blipFill>
        <p:spPr>
          <a:xfrm>
            <a:off x="2936240" y="2296160"/>
            <a:ext cx="3119120" cy="16865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Left Arrow 8"/>
          <p:cNvSpPr/>
          <p:nvPr/>
        </p:nvSpPr>
        <p:spPr>
          <a:xfrm>
            <a:off x="8052619" y="3834581"/>
            <a:ext cx="983226" cy="471948"/>
          </a:xfrm>
          <a:prstGeom prst="lef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Times New Roman" panose="02020603050405020304" pitchFamily="18" charset="0"/>
                <a:cs typeface="Times New Roman" panose="02020603050405020304" pitchFamily="18" charset="0"/>
                <a:hlinkClick r:id="rId3" action="ppaction://hlinksldjump"/>
              </a:rPr>
              <a:t>Back</a:t>
            </a:r>
            <a:endParaRPr lang="en-US"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953145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8763" y="954822"/>
            <a:ext cx="8697124" cy="523220"/>
          </a:xfrm>
          <a:prstGeom prst="rect">
            <a:avLst/>
          </a:prstGeom>
        </p:spPr>
        <p:txBody>
          <a:bodyPr wrap="none">
            <a:spAutoFit/>
          </a:bodyPr>
          <a:lstStyle/>
          <a:p>
            <a:r>
              <a:rPr lang="vi-VN" altLang="zh-CN" sz="2800" b="1" dirty="0">
                <a:solidFill>
                  <a:srgbClr val="679C31"/>
                </a:solidFill>
                <a:latin typeface="Times New Roman" panose="02020603050405020304" pitchFamily="18" charset="0"/>
                <a:ea typeface="Arial-Rounded" panose="020B0500000000000000" pitchFamily="34" charset="0"/>
                <a:cs typeface="Times New Roman" panose="02020603050405020304" pitchFamily="18" charset="0"/>
                <a:sym typeface="+mn-lt"/>
              </a:rPr>
              <a:t>Trường của bạn nhỏ trong bài “Đi học” có đặc điểm gì?</a:t>
            </a:r>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Rectangle 3"/>
          <p:cNvSpPr/>
          <p:nvPr/>
        </p:nvSpPr>
        <p:spPr>
          <a:xfrm>
            <a:off x="800049" y="2133091"/>
            <a:ext cx="8106706" cy="523220"/>
          </a:xfrm>
          <a:prstGeom prst="rect">
            <a:avLst/>
          </a:prstGeom>
        </p:spPr>
        <p:txBody>
          <a:bodyPr wrap="none">
            <a:spAutoFit/>
          </a:bodyPr>
          <a:lstStyle/>
          <a:p>
            <a:r>
              <a:rPr lang="vi-VN" altLang="zh-CN"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Trường của bạn nhỏ be</a:t>
            </a:r>
            <a:r>
              <a:rPr lang="en-US" altLang="zh-CN"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bé</a:t>
            </a:r>
            <a:r>
              <a:rPr lang="vi-VN" altLang="zh-CN"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nằm lặng giữa rừng </a:t>
            </a:r>
            <a:r>
              <a:rPr lang="vi-VN" altLang="zh-CN" sz="2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cây</a:t>
            </a:r>
            <a:r>
              <a:rPr lang="en-US" altLang="zh-CN" sz="2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a:t>
            </a:r>
            <a:endPar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Left Arrow 5"/>
          <p:cNvSpPr/>
          <p:nvPr/>
        </p:nvSpPr>
        <p:spPr>
          <a:xfrm>
            <a:off x="8052619" y="3834581"/>
            <a:ext cx="983226" cy="471948"/>
          </a:xfrm>
          <a:prstGeom prst="lef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hlinkClick r:id="rId3" action="ppaction://hlinksldjump"/>
              </a:rPr>
              <a:t>Back</a:t>
            </a:r>
            <a:endParaRPr lang="en-US"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57347134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441" y="255518"/>
            <a:ext cx="8294194" cy="523220"/>
          </a:xfrm>
          <a:prstGeom prst="rect">
            <a:avLst/>
          </a:prstGeom>
        </p:spPr>
        <p:txBody>
          <a:bodyPr wrap="none">
            <a:spAutoFit/>
          </a:bodyPr>
          <a:lstStyle/>
          <a:p>
            <a:r>
              <a:rPr lang="vi-VN" sz="2800" b="1" dirty="0">
                <a:solidFill>
                  <a:srgbClr val="679C31"/>
                </a:solidFill>
                <a:latin typeface="Times New Roman" panose="02020603050405020304" pitchFamily="18" charset="0"/>
                <a:ea typeface="Arial-Rounded" panose="020B0500000000000000" pitchFamily="34" charset="-93"/>
                <a:cs typeface="Times New Roman" panose="02020603050405020304" pitchFamily="18" charset="0"/>
                <a:sym typeface="+mn-lt"/>
              </a:rPr>
              <a:t>Em hãy đọc hai đoạn thơ đầu tiên trong bài “Đi học”</a:t>
            </a:r>
            <a:endParaRPr lang="en-US" sz="2400" b="1" dirty="0">
              <a:latin typeface="Times New Roman" panose="02020603050405020304" pitchFamily="18" charset="0"/>
              <a:cs typeface="Times New Roman" panose="02020603050405020304" pitchFamily="18" charset="0"/>
            </a:endParaRPr>
          </a:p>
        </p:txBody>
      </p:sp>
      <p:sp>
        <p:nvSpPr>
          <p:cNvPr id="4" name="矩形 8">
            <a:extLst>
              <a:ext uri="{FF2B5EF4-FFF2-40B4-BE49-F238E27FC236}">
                <a16:creationId xmlns:a16="http://schemas.microsoft.com/office/drawing/2014/main" id="{97CDA310-DDA7-47C0-8950-DB78C5D823B7}"/>
              </a:ext>
            </a:extLst>
          </p:cNvPr>
          <p:cNvSpPr/>
          <p:nvPr/>
        </p:nvSpPr>
        <p:spPr>
          <a:xfrm>
            <a:off x="2562009" y="778738"/>
            <a:ext cx="3632687" cy="2213372"/>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2800" b="1" dirty="0" err="1">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Đi</a:t>
            </a:r>
            <a:r>
              <a:rPr lang="en-US" altLang="zh-CN" sz="2800" b="1" dirty="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2800" b="1" dirty="0" err="1">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học</a:t>
            </a:r>
            <a:endParaRPr lang="en-US" altLang="zh-CN" sz="2800" b="1" dirty="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a:p>
            <a:pPr algn="just"/>
            <a:r>
              <a:rPr lang="en-US" altLang="zh-CN" sz="2400" dirty="0" err="1">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Hôm</a:t>
            </a:r>
            <a:r>
              <a:rPr lang="en-US" altLang="zh-CN" sz="2400"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 qua </a:t>
            </a:r>
            <a:r>
              <a:rPr lang="en-US" altLang="zh-CN" sz="2400" dirty="0" err="1">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em</a:t>
            </a:r>
            <a:r>
              <a:rPr lang="en-US" altLang="zh-CN" sz="2400"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2400" dirty="0" err="1">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tới</a:t>
            </a:r>
            <a:r>
              <a:rPr lang="en-US" altLang="zh-CN" sz="2400"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2400" dirty="0" err="1">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trường</a:t>
            </a:r>
            <a:endParaRPr lang="en-US" altLang="zh-CN" sz="2400"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a:p>
            <a:pPr algn="just"/>
            <a:r>
              <a:rPr lang="en-US" altLang="zh-CN" sz="2400" dirty="0" err="1">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Mẹ</a:t>
            </a:r>
            <a:r>
              <a:rPr lang="en-US" altLang="zh-CN" sz="2400"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2400" dirty="0" err="1">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dắt</a:t>
            </a:r>
            <a:r>
              <a:rPr lang="en-US" altLang="zh-CN" sz="2400"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2400" dirty="0" err="1">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tay</a:t>
            </a:r>
            <a:r>
              <a:rPr lang="en-US" altLang="zh-CN" sz="2400"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2400" dirty="0" err="1">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từng</a:t>
            </a:r>
            <a:r>
              <a:rPr lang="en-US" altLang="zh-CN" sz="2400"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2400" dirty="0" err="1">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bước</a:t>
            </a:r>
            <a:endParaRPr lang="en-US" altLang="zh-CN" sz="2400"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a:p>
            <a:pPr algn="just"/>
            <a:r>
              <a:rPr lang="en-US" altLang="zh-CN" sz="2400" dirty="0" err="1">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Hôm</a:t>
            </a:r>
            <a:r>
              <a:rPr lang="en-US" altLang="zh-CN" sz="2400"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 nay </a:t>
            </a:r>
            <a:r>
              <a:rPr lang="en-US" altLang="zh-CN" sz="2400" dirty="0" err="1">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mẹ</a:t>
            </a:r>
            <a:r>
              <a:rPr lang="en-US" altLang="zh-CN" sz="2400"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2400" dirty="0" err="1">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lên</a:t>
            </a:r>
            <a:r>
              <a:rPr lang="en-US" altLang="zh-CN" sz="2400"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2400" dirty="0" err="1">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nương</a:t>
            </a:r>
            <a:endParaRPr lang="en-US" altLang="zh-CN" sz="2400"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a:p>
            <a:pPr algn="just"/>
            <a:r>
              <a:rPr lang="en-US" altLang="zh-CN" sz="2400" dirty="0" err="1">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Một</a:t>
            </a:r>
            <a:r>
              <a:rPr lang="en-US" altLang="zh-CN" sz="2400"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2400" dirty="0" err="1">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mình</a:t>
            </a:r>
            <a:r>
              <a:rPr lang="en-US" altLang="zh-CN" sz="2400"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2400" dirty="0" err="1">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em</a:t>
            </a:r>
            <a:r>
              <a:rPr lang="en-US" altLang="zh-CN" sz="2400"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2400" dirty="0" err="1">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tới</a:t>
            </a:r>
            <a:r>
              <a:rPr lang="en-US" altLang="zh-CN" sz="2400"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2400" dirty="0" err="1">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lớp</a:t>
            </a:r>
            <a:r>
              <a:rPr lang="vi-VN" altLang="zh-CN" sz="2400"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a:t>
            </a:r>
            <a:r>
              <a:rPr lang="en-US" altLang="zh-CN" sz="2400"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endParaRPr lang="zh-CN" altLang="en-US" sz="2400"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
        <p:nvSpPr>
          <p:cNvPr id="5" name="矩形 8">
            <a:extLst>
              <a:ext uri="{FF2B5EF4-FFF2-40B4-BE49-F238E27FC236}">
                <a16:creationId xmlns:a16="http://schemas.microsoft.com/office/drawing/2014/main" id="{97CDA310-DDA7-47C0-8950-DB78C5D823B7}"/>
              </a:ext>
            </a:extLst>
          </p:cNvPr>
          <p:cNvSpPr/>
          <p:nvPr/>
        </p:nvSpPr>
        <p:spPr>
          <a:xfrm>
            <a:off x="2562009" y="2748935"/>
            <a:ext cx="5394721" cy="1736646"/>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just"/>
            <a:r>
              <a:rPr lang="en-US" altLang="zh-CN" sz="2400" dirty="0" err="1">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Trường</a:t>
            </a:r>
            <a:r>
              <a:rPr lang="en-US" altLang="zh-CN" sz="2400"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2400" dirty="0" err="1">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của</a:t>
            </a:r>
            <a:r>
              <a:rPr lang="en-US" altLang="zh-CN" sz="2400"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2400" dirty="0" err="1">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em</a:t>
            </a:r>
            <a:r>
              <a:rPr lang="en-US" altLang="zh-CN" sz="2400"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 be </a:t>
            </a:r>
            <a:r>
              <a:rPr lang="en-US" altLang="zh-CN" sz="2400" dirty="0" err="1">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bé</a:t>
            </a:r>
            <a:endParaRPr lang="en-US" altLang="zh-CN" sz="2400"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a:p>
            <a:pPr algn="just"/>
            <a:r>
              <a:rPr lang="en-US" altLang="zh-CN" sz="2400" dirty="0" err="1">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Nằm</a:t>
            </a:r>
            <a:r>
              <a:rPr lang="en-US" altLang="zh-CN" sz="2400"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2400" dirty="0" err="1">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lặng</a:t>
            </a:r>
            <a:r>
              <a:rPr lang="en-US" altLang="zh-CN" sz="2400"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2400" dirty="0" err="1">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giữa</a:t>
            </a:r>
            <a:r>
              <a:rPr lang="en-US" altLang="zh-CN" sz="2400"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2400" dirty="0" err="1">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rừng</a:t>
            </a:r>
            <a:r>
              <a:rPr lang="en-US" altLang="zh-CN" sz="2400"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2400" dirty="0" err="1">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cây</a:t>
            </a:r>
            <a:endParaRPr lang="en-US" altLang="zh-CN" sz="2400"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a:p>
            <a:pPr algn="just"/>
            <a:r>
              <a:rPr lang="en-US" altLang="zh-CN" sz="2400" dirty="0" err="1">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Cô</a:t>
            </a:r>
            <a:r>
              <a:rPr lang="en-US" altLang="zh-CN" sz="2400"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2400" dirty="0" err="1">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giáo</a:t>
            </a:r>
            <a:r>
              <a:rPr lang="en-US" altLang="zh-CN" sz="2400"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2400" dirty="0" err="1">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em</a:t>
            </a:r>
            <a:r>
              <a:rPr lang="en-US" altLang="zh-CN" sz="2400"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2400" dirty="0" err="1">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tre</a:t>
            </a:r>
            <a:r>
              <a:rPr lang="en-US" altLang="zh-CN" sz="2400"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2400" dirty="0" err="1">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trẻ</a:t>
            </a:r>
            <a:endParaRPr lang="en-US" altLang="zh-CN" sz="2400"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a:p>
            <a:pPr algn="just"/>
            <a:r>
              <a:rPr lang="en-US" altLang="zh-CN" sz="2400" dirty="0" err="1">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Dạy</a:t>
            </a:r>
            <a:r>
              <a:rPr lang="en-US" altLang="zh-CN" sz="2400"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2400" dirty="0" err="1">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em</a:t>
            </a:r>
            <a:r>
              <a:rPr lang="en-US" altLang="zh-CN" sz="2400"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2400" dirty="0" err="1">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hát</a:t>
            </a:r>
            <a:r>
              <a:rPr lang="en-US" altLang="zh-CN" sz="2400"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2400" dirty="0" err="1">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rất</a:t>
            </a:r>
            <a:r>
              <a:rPr lang="en-US" altLang="zh-CN" sz="2400"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 hay</a:t>
            </a:r>
            <a:r>
              <a:rPr lang="vi-VN" altLang="zh-CN" sz="2400"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a:t>
            </a:r>
            <a:endParaRPr lang="zh-CN" altLang="en-US" sz="2400"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
        <p:nvSpPr>
          <p:cNvPr id="7" name="Left Arrow 6"/>
          <p:cNvSpPr/>
          <p:nvPr/>
        </p:nvSpPr>
        <p:spPr>
          <a:xfrm>
            <a:off x="8052619" y="3834581"/>
            <a:ext cx="983226" cy="471948"/>
          </a:xfrm>
          <a:prstGeom prst="lef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Times New Roman" panose="02020603050405020304" pitchFamily="18" charset="0"/>
                <a:cs typeface="Times New Roman" panose="02020603050405020304" pitchFamily="18" charset="0"/>
                <a:hlinkClick r:id="rId2" action="ppaction://hlinksldjump"/>
              </a:rPr>
              <a:t>Back</a:t>
            </a:r>
            <a:endParaRPr lang="en-US"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107274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5715" r="-6605" b="39016"/>
          <a:stretch/>
        </p:blipFill>
        <p:spPr>
          <a:xfrm>
            <a:off x="0" y="0"/>
            <a:ext cx="9692640" cy="5143500"/>
          </a:xfrm>
          <a:prstGeom prst="rect">
            <a:avLst/>
          </a:prstGeom>
        </p:spPr>
      </p:pic>
    </p:spTree>
    <p:extLst>
      <p:ext uri="{BB962C8B-B14F-4D97-AF65-F5344CB8AC3E}">
        <p14:creationId xmlns:p14="http://schemas.microsoft.com/office/powerpoint/2010/main" val="194954214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2.9"/>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9FB348E-5AF4-49FB-8FE5-650F6DA25C7C}">
  <ds:schemaRefs>
    <ds:schemaRef ds:uri="http://schemas.microsoft.com/sharepoint/v3/contenttype/forms"/>
  </ds:schemaRefs>
</ds:datastoreItem>
</file>

<file path=customXml/itemProps2.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00BBF27-AEA7-4E39-9873-833F6E66B524}">
  <ds:schemaRefs>
    <ds:schemaRef ds:uri="http://www.w3.org/XML/1998/namespace"/>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purl.org/dc/dcmitype/"/>
    <ds:schemaRef ds:uri="http://schemas.microsoft.com/office/infopath/2007/PartnerControls"/>
    <ds:schemaRef ds:uri="2954521b-b4ab-4ce3-8aa8-8bfa99a4c36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556</TotalTime>
  <Words>973</Words>
  <Application>Microsoft Office PowerPoint</Application>
  <PresentationFormat>On-screen Show (16:9)</PresentationFormat>
  <Paragraphs>100</Paragraphs>
  <Slides>23</Slides>
  <Notes>6</Notes>
  <HiddenSlides>1</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Calibri</vt:lpstr>
      <vt:lpstr>华康少女文字W5</vt:lpstr>
      <vt:lpstr>幼圆</vt:lpstr>
      <vt:lpstr>Times New Roman</vt:lpstr>
      <vt:lpstr>Arial</vt:lpstr>
      <vt:lpstr>Arial-Rounded</vt:lpstr>
      <vt:lpstr>SimSun</vt:lpstr>
      <vt:lpstr>DFPOP1-W9</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10P030921</cp:lastModifiedBy>
  <cp:revision>54</cp:revision>
  <dcterms:created xsi:type="dcterms:W3CDTF">2020-08-13T09:19:08Z</dcterms:created>
  <dcterms:modified xsi:type="dcterms:W3CDTF">2023-05-10T07:29:41Z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