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05" r:id="rId3"/>
    <p:sldId id="306" r:id="rId4"/>
    <p:sldId id="303" r:id="rId5"/>
    <p:sldId id="273" r:id="rId6"/>
    <p:sldId id="290" r:id="rId7"/>
    <p:sldId id="295" r:id="rId8"/>
    <p:sldId id="258" r:id="rId9"/>
    <p:sldId id="266" r:id="rId10"/>
    <p:sldId id="291" r:id="rId11"/>
    <p:sldId id="296" r:id="rId12"/>
    <p:sldId id="270" r:id="rId13"/>
    <p:sldId id="297"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D0B95"/>
    <a:srgbClr val="FDBBE5"/>
    <a:srgbClr val="FD2BA3"/>
    <a:srgbClr val="FEA8D9"/>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118" d="100"/>
          <a:sy n="118" d="100"/>
        </p:scale>
        <p:origin x="250"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28/03/2023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28/03/2023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28/03/2023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9.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4.mp4"/></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982788"/>
            <a:ext cx="5718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MŎ hį, sĀ </a:t>
            </a:r>
            <a:r>
              <a:rPr lang="el-GR" sz="3500" b="1">
                <a:solidFill>
                  <a:srgbClr val="7030A0"/>
                </a:solidFill>
                <a:latin typeface="HP001 5 hàng" pitchFamily="34" charset="0"/>
              </a:rPr>
              <a:t>Α</a:t>
            </a:r>
            <a:r>
              <a:rPr lang="en-US" sz="3500" b="1">
                <a:solidFill>
                  <a:srgbClr val="7030A0"/>
                </a:solidFill>
                <a:latin typeface="HP001 5 hàng" pitchFamily="34" charset="0"/>
              </a:rPr>
              <a:t>Ğn </a:t>
            </a:r>
            <a:r>
              <a:rPr lang="el-GR" sz="3500" b="1">
                <a:solidFill>
                  <a:srgbClr val="7030A0"/>
                </a:solidFill>
                <a:latin typeface="HP001 5 hàng" pitchFamily="34" charset="0"/>
              </a:rPr>
              <a:t>κ</a:t>
            </a:r>
            <a:r>
              <a:rPr lang="en-US" sz="3500" b="1">
                <a:solidFill>
                  <a:srgbClr val="7030A0"/>
                </a:solidFill>
                <a:latin typeface="HP001 5 hàng" pitchFamily="34" charset="0"/>
              </a:rPr>
              <a:t>ật. Chú </a:t>
            </a:r>
            <a:r>
              <a:rPr lang="el-GR" sz="3500" b="1">
                <a:solidFill>
                  <a:srgbClr val="7030A0"/>
                </a:solidFill>
                <a:latin typeface="HP001 5 hàng" pitchFamily="34" charset="0"/>
              </a:rPr>
              <a:t>χ≠ </a:t>
            </a:r>
            <a:r>
              <a:rPr lang="en-US" sz="3500" b="1">
                <a:solidFill>
                  <a:srgbClr val="7030A0"/>
                </a:solidFill>
                <a:latin typeface="HP001 5 hàng" pitchFamily="34" charset="0"/>
              </a:rPr>
              <a:t>h♪</a:t>
            </a:r>
            <a:r>
              <a:rPr lang="en-US" sz="3500" b="1" smtClean="0">
                <a:solidFill>
                  <a:srgbClr val="7030A0"/>
                </a:solidFill>
                <a:latin typeface="HP001 5 hàng" pitchFamily="34" charset="0"/>
              </a:rPr>
              <a:t>ng</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hō xin cứu </a:t>
            </a:r>
            <a:r>
              <a:rPr lang="en-US" sz="3500" b="1" smtClean="0">
                <a:solidFill>
                  <a:srgbClr val="7030A0"/>
                </a:solidFill>
                <a:latin typeface="HP001 5 hàng" pitchFamily="34" charset="0"/>
              </a:rPr>
              <a:t>giúp. Các </a:t>
            </a:r>
            <a:r>
              <a:rPr lang="en-US" sz="3500" b="1">
                <a:solidFill>
                  <a:srgbClr val="7030A0"/>
                </a:solidFill>
                <a:latin typeface="HP001 5 hàng" pitchFamily="34" charset="0"/>
              </a:rPr>
              <a:t>bác wŪg dân w</a:t>
            </a:r>
            <a:r>
              <a:rPr lang="el-GR" sz="3500" b="1">
                <a:solidFill>
                  <a:srgbClr val="7030A0"/>
                </a:solidFill>
                <a:latin typeface="HP001 5 hàng" pitchFamily="34" charset="0"/>
              </a:rPr>
              <a:t>θ</a:t>
            </a:r>
            <a:r>
              <a:rPr lang="en-US" sz="3500" b="1">
                <a:solidFill>
                  <a:srgbClr val="7030A0"/>
                </a:solidFill>
                <a:latin typeface="HP001 5 hàng" pitchFamily="34" charset="0"/>
              </a:rPr>
              <a:t>ĩ</a:t>
            </a:r>
            <a:endParaRPr lang="en-US" sz="3500" b="1">
              <a:solidFill>
                <a:srgbClr val="7030A0"/>
              </a:solidFill>
              <a:latin typeface="HP001 4 hàng" pitchFamily="34" charset="0"/>
            </a:endParaRPr>
          </a:p>
        </p:txBody>
      </p:sp>
      <p:sp>
        <p:nvSpPr>
          <p:cNvPr id="9" name="Rectangle 8"/>
          <p:cNvSpPr/>
          <p:nvPr/>
        </p:nvSpPr>
        <p:spPr>
          <a:xfrm>
            <a:off x="152400" y="2205822"/>
            <a:ext cx="9067800" cy="630942"/>
          </a:xfrm>
          <a:prstGeom prst="rect">
            <a:avLst/>
          </a:prstGeom>
        </p:spPr>
        <p:txBody>
          <a:bodyPr wrap="square">
            <a:spAutoFit/>
          </a:bodyPr>
          <a:lstStyle/>
          <a:p>
            <a:pPr algn="just"/>
            <a:r>
              <a:rPr lang="en-US" sz="3500" b="1">
                <a:solidFill>
                  <a:srgbClr val="7030A0"/>
                </a:solidFill>
                <a:latin typeface="HP001 5 hàng" pitchFamily="34" charset="0"/>
              </a:rPr>
              <a:t>là </a:t>
            </a:r>
            <a:r>
              <a:rPr lang="el-GR" sz="3500" b="1">
                <a:solidFill>
                  <a:srgbClr val="7030A0"/>
                </a:solidFill>
                <a:latin typeface="HP001 5 hàng" pitchFamily="34" charset="0"/>
              </a:rPr>
              <a:t>ε</a:t>
            </a:r>
            <a:r>
              <a:rPr lang="en-US" sz="3500" b="1">
                <a:solidFill>
                  <a:srgbClr val="7030A0"/>
                </a:solidFill>
                <a:latin typeface="HP001 5 hàng" pitchFamily="34" charset="0"/>
              </a:rPr>
              <a:t>ú wĀ dĒ, </a:t>
            </a:r>
            <a:r>
              <a:rPr lang="el-GR" sz="3500" b="1">
                <a:solidFill>
                  <a:srgbClr val="7030A0"/>
                </a:solidFill>
                <a:latin typeface="HP001 5 hàng" pitchFamily="34" charset="0"/>
              </a:rPr>
              <a:t>Ζ</a:t>
            </a:r>
            <a:r>
              <a:rPr lang="en-US" sz="3500" b="1">
                <a:solidFill>
                  <a:srgbClr val="7030A0"/>
                </a:solidFill>
                <a:latin typeface="HP001 5 hàng" pitchFamily="34" charset="0"/>
              </a:rPr>
              <a:t>łn vẫn </a:t>
            </a:r>
            <a:r>
              <a:rPr lang="el-GR" sz="3500" b="1">
                <a:solidFill>
                  <a:srgbClr val="7030A0"/>
                </a:solidFill>
                <a:latin typeface="HP001 5 hàng" pitchFamily="34" charset="0"/>
              </a:rPr>
              <a:t>κ</a:t>
            </a:r>
            <a:r>
              <a:rPr lang="en-US" sz="3500" b="1">
                <a:solidFill>
                  <a:srgbClr val="7030A0"/>
                </a:solidFill>
                <a:latin typeface="HP001 5 hàng" pitchFamily="34" charset="0"/>
              </a:rPr>
              <a:t>ản </a:t>
            </a:r>
            <a:r>
              <a:rPr lang="el-GR" sz="3500" b="1">
                <a:solidFill>
                  <a:srgbClr val="7030A0"/>
                </a:solidFill>
                <a:latin typeface="HP001 5 hàng" pitchFamily="34" charset="0"/>
              </a:rPr>
              <a:t>ηΗ</a:t>
            </a:r>
            <a:r>
              <a:rPr lang="en-US" sz="3500" b="1">
                <a:solidFill>
                  <a:srgbClr val="7030A0"/>
                </a:solidFill>
                <a:latin typeface="HP001 5 hàng" pitchFamily="34" charset="0"/>
              </a:rPr>
              <a:t>łn </a:t>
            </a:r>
            <a:r>
              <a:rPr lang="en-US" sz="3500" b="1" smtClean="0">
                <a:solidFill>
                  <a:srgbClr val="7030A0"/>
                </a:solidFill>
                <a:latin typeface="HP001 5 hàng" pitchFamily="34" charset="0"/>
              </a:rPr>
              <a:t>làm</a:t>
            </a:r>
            <a:endParaRPr lang="en-US" sz="3500" b="1">
              <a:solidFill>
                <a:srgbClr val="7030A0"/>
              </a:solidFill>
              <a:latin typeface="HP001 5 hàng" pitchFamily="34" charset="0"/>
            </a:endParaRPr>
          </a:p>
        </p:txBody>
      </p:sp>
      <p:sp>
        <p:nvSpPr>
          <p:cNvPr id="2" name="Rectangle 1"/>
          <p:cNvSpPr/>
          <p:nvPr/>
        </p:nvSpPr>
        <p:spPr>
          <a:xfrm>
            <a:off x="152400" y="2876550"/>
            <a:ext cx="907621" cy="630942"/>
          </a:xfrm>
          <a:prstGeom prst="rect">
            <a:avLst/>
          </a:prstGeom>
        </p:spPr>
        <p:txBody>
          <a:bodyPr wrap="none">
            <a:spAutoFit/>
          </a:bodyPr>
          <a:lstStyle/>
          <a:p>
            <a:r>
              <a:rPr lang="el-GR" sz="3500" b="1">
                <a:solidFill>
                  <a:srgbClr val="7030A0"/>
                </a:solidFill>
                <a:latin typeface="HP001 5 hàng" pitchFamily="34" charset="0"/>
              </a:rPr>
              <a:t>νμ</a:t>
            </a:r>
            <a:r>
              <a:rPr lang="en-US" sz="3500" b="1">
                <a:solidFill>
                  <a:srgbClr val="7030A0"/>
                </a:solidFill>
                <a:latin typeface="HP001 5 hàng" pitchFamily="34" charset="0"/>
              </a:rPr>
              <a:t>İc.</a:t>
            </a:r>
            <a:endParaRPr lang="en-US" sz="3500"/>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495800" y="297089"/>
            <a:ext cx="4841875" cy="4841875"/>
          </a:xfrm>
        </p:spPr>
      </p:pic>
      <p:pic>
        <p:nvPicPr>
          <p:cNvPr id="3" name="M.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23308" y="301906"/>
            <a:ext cx="4818062" cy="4818062"/>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Chọn dấu thanh phù hợp thay cho ô trống</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33400" y="1853676"/>
            <a:ext cx="2230272"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bày trò</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914811" y="1853676"/>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bài  học</a:t>
            </a:r>
            <a:endParaRPr lang="en-US" sz="4000" i="1">
              <a:latin typeface="Arial" pitchFamily="34" charset="0"/>
              <a:ea typeface="Arial-Rounded" pitchFamily="34" charset="0"/>
              <a:cs typeface="Arial" pitchFamily="34" charset="0"/>
            </a:endParaRPr>
          </a:p>
        </p:txBody>
      </p:sp>
      <p:sp>
        <p:nvSpPr>
          <p:cNvPr id="23" name="TextBox 22"/>
          <p:cNvSpPr txBox="1"/>
          <p:nvPr/>
        </p:nvSpPr>
        <p:spPr>
          <a:xfrm>
            <a:off x="189646" y="895350"/>
            <a:ext cx="8241170" cy="707753"/>
          </a:xfrm>
          <a:prstGeom prst="rect">
            <a:avLst/>
          </a:prstGeom>
          <a:noFill/>
        </p:spPr>
        <p:txBody>
          <a:bodyPr wrap="square" lIns="91305" tIns="45654" rIns="91305" bIns="45654" rtlCol="0">
            <a:spAutoFit/>
          </a:bodyPr>
          <a:lstStyle/>
          <a:p>
            <a:pPr algn="just"/>
            <a:r>
              <a:rPr lang="en-US" sz="4000" smtClean="0">
                <a:latin typeface="Arial" pitchFamily="34" charset="0"/>
                <a:ea typeface="Arial-Rounded" pitchFamily="34" charset="0"/>
                <a:cs typeface="Arial" pitchFamily="34" charset="0"/>
              </a:rPr>
              <a:t>a. </a:t>
            </a:r>
            <a:r>
              <a:rPr lang="en-US" sz="4000" i="1" smtClean="0">
                <a:latin typeface="Arial" pitchFamily="34" charset="0"/>
                <a:ea typeface="Arial-Rounded" pitchFamily="34" charset="0"/>
                <a:cs typeface="Arial" pitchFamily="34" charset="0"/>
              </a:rPr>
              <a:t>ai </a:t>
            </a:r>
            <a:r>
              <a:rPr lang="en-US" sz="4000" smtClean="0">
                <a:latin typeface="Arial" pitchFamily="34" charset="0"/>
                <a:ea typeface="Arial-Rounded" pitchFamily="34" charset="0"/>
                <a:cs typeface="Arial" pitchFamily="34" charset="0"/>
              </a:rPr>
              <a:t>hay </a:t>
            </a:r>
            <a:r>
              <a:rPr lang="en-US" sz="4000" i="1" smtClean="0">
                <a:latin typeface="Arial" pitchFamily="34" charset="0"/>
                <a:ea typeface="Arial-Rounded" pitchFamily="34" charset="0"/>
                <a:cs typeface="Arial" pitchFamily="34" charset="0"/>
              </a:rPr>
              <a:t>ay?</a:t>
            </a:r>
            <a:r>
              <a:rPr lang="en-US" sz="4000" smtClean="0">
                <a:latin typeface="Arial" pitchFamily="34" charset="0"/>
                <a:ea typeface="Arial-Rounded" pitchFamily="34" charset="0"/>
                <a:cs typeface="Arial" pitchFamily="34" charset="0"/>
              </a:rPr>
              <a:t> </a:t>
            </a:r>
            <a:endParaRPr lang="en-US" sz="4000">
              <a:latin typeface="Arial" pitchFamily="34" charset="0"/>
              <a:ea typeface="Arial-Rounded" pitchFamily="34" charset="0"/>
              <a:cs typeface="Arial" pitchFamily="34" charset="0"/>
            </a:endParaRPr>
          </a:p>
        </p:txBody>
      </p:sp>
      <p:sp>
        <p:nvSpPr>
          <p:cNvPr id="24" name="TextBox 23"/>
          <p:cNvSpPr txBox="1"/>
          <p:nvPr/>
        </p:nvSpPr>
        <p:spPr>
          <a:xfrm>
            <a:off x="189646" y="2894293"/>
            <a:ext cx="8241170" cy="707753"/>
          </a:xfrm>
          <a:prstGeom prst="rect">
            <a:avLst/>
          </a:prstGeom>
          <a:noFill/>
        </p:spPr>
        <p:txBody>
          <a:bodyPr wrap="square" lIns="91305" tIns="45654" rIns="91305" bIns="45654" rtlCol="0">
            <a:spAutoFit/>
          </a:bodyPr>
          <a:lstStyle/>
          <a:p>
            <a:pPr algn="just"/>
            <a:r>
              <a:rPr lang="en-US" sz="4000" smtClean="0">
                <a:latin typeface="Arial" pitchFamily="34" charset="0"/>
                <a:ea typeface="Arial-Rounded" pitchFamily="34" charset="0"/>
                <a:cs typeface="Arial" pitchFamily="34" charset="0"/>
              </a:rPr>
              <a:t>b. </a:t>
            </a:r>
            <a:r>
              <a:rPr lang="en-US" sz="4000" i="1" smtClean="0">
                <a:latin typeface="Arial" pitchFamily="34" charset="0"/>
                <a:ea typeface="Arial-Rounded" pitchFamily="34" charset="0"/>
                <a:cs typeface="Arial" pitchFamily="34" charset="0"/>
              </a:rPr>
              <a:t>iêc </a:t>
            </a:r>
            <a:r>
              <a:rPr lang="en-US" sz="4000" smtClean="0">
                <a:latin typeface="Arial" pitchFamily="34" charset="0"/>
                <a:ea typeface="Arial-Rounded" pitchFamily="34" charset="0"/>
                <a:cs typeface="Arial" pitchFamily="34" charset="0"/>
              </a:rPr>
              <a:t>hay </a:t>
            </a:r>
            <a:r>
              <a:rPr lang="en-US" sz="4000" i="1" smtClean="0">
                <a:latin typeface="Arial" pitchFamily="34" charset="0"/>
                <a:ea typeface="Arial-Rounded" pitchFamily="34" charset="0"/>
                <a:cs typeface="Arial" pitchFamily="34" charset="0"/>
              </a:rPr>
              <a:t>iêt?</a:t>
            </a:r>
            <a:r>
              <a:rPr lang="en-US" sz="4000" smtClean="0">
                <a:latin typeface="Arial" pitchFamily="34" charset="0"/>
                <a:ea typeface="Arial-Rounded" pitchFamily="34" charset="0"/>
                <a:cs typeface="Arial" pitchFamily="34" charset="0"/>
              </a:rPr>
              <a:t> </a:t>
            </a:r>
            <a:endParaRPr lang="en-US" sz="4000">
              <a:latin typeface="Arial" pitchFamily="34" charset="0"/>
              <a:ea typeface="Arial-Rounded" pitchFamily="34" charset="0"/>
              <a:cs typeface="Arial" pitchFamily="34" charset="0"/>
            </a:endParaRPr>
          </a:p>
        </p:txBody>
      </p:sp>
      <p:sp>
        <p:nvSpPr>
          <p:cNvPr id="25" name="TextBox 24"/>
          <p:cNvSpPr txBox="1"/>
          <p:nvPr/>
        </p:nvSpPr>
        <p:spPr>
          <a:xfrm>
            <a:off x="5686453" y="1853676"/>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chạy trốn</a:t>
            </a:r>
            <a:endParaRPr lang="en-US" sz="4000" i="1">
              <a:latin typeface="Arial" pitchFamily="34" charset="0"/>
              <a:ea typeface="Arial-Rounded" pitchFamily="34" charset="0"/>
              <a:cs typeface="Arial" pitchFamily="34" charset="0"/>
            </a:endParaRPr>
          </a:p>
        </p:txBody>
      </p:sp>
      <p:sp>
        <p:nvSpPr>
          <p:cNvPr id="5" name="Rectangle 4"/>
          <p:cNvSpPr/>
          <p:nvPr/>
        </p:nvSpPr>
        <p:spPr>
          <a:xfrm>
            <a:off x="1160125"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78788"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3400" y="3714750"/>
            <a:ext cx="2230272"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việc làm</a:t>
            </a:r>
            <a:endParaRPr lang="en-US" sz="4000" i="1">
              <a:latin typeface="Arial" pitchFamily="34" charset="0"/>
              <a:ea typeface="Arial-Rounded" pitchFamily="34" charset="0"/>
              <a:cs typeface="Arial" pitchFamily="34" charset="0"/>
            </a:endParaRPr>
          </a:p>
        </p:txBody>
      </p:sp>
      <p:sp>
        <p:nvSpPr>
          <p:cNvPr id="31" name="TextBox 30"/>
          <p:cNvSpPr txBox="1"/>
          <p:nvPr/>
        </p:nvSpPr>
        <p:spPr>
          <a:xfrm>
            <a:off x="2914811" y="3714750"/>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tạm biệt</a:t>
            </a:r>
            <a:endParaRPr lang="en-US" sz="4000" i="1">
              <a:latin typeface="Arial" pitchFamily="34" charset="0"/>
              <a:ea typeface="Arial-Rounded" pitchFamily="34" charset="0"/>
              <a:cs typeface="Arial" pitchFamily="34" charset="0"/>
            </a:endParaRPr>
          </a:p>
        </p:txBody>
      </p:sp>
      <p:sp>
        <p:nvSpPr>
          <p:cNvPr id="32" name="TextBox 31"/>
          <p:cNvSpPr txBox="1"/>
          <p:nvPr/>
        </p:nvSpPr>
        <p:spPr>
          <a:xfrm>
            <a:off x="5686453" y="3714750"/>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rạp xiếc</a:t>
            </a:r>
            <a:endParaRPr lang="en-US" sz="4000" i="1">
              <a:latin typeface="Arial" pitchFamily="34" charset="0"/>
              <a:ea typeface="Arial-Rounded" pitchFamily="34" charset="0"/>
              <a:cs typeface="Arial" pitchFamily="34" charset="0"/>
            </a:endParaRPr>
          </a:p>
        </p:txBody>
      </p:sp>
      <p:grpSp>
        <p:nvGrpSpPr>
          <p:cNvPr id="7" name="Group 6"/>
          <p:cNvGrpSpPr/>
          <p:nvPr/>
        </p:nvGrpSpPr>
        <p:grpSpPr>
          <a:xfrm>
            <a:off x="6608778" y="1989883"/>
            <a:ext cx="542201" cy="874628"/>
            <a:chOff x="6608778" y="1989883"/>
            <a:chExt cx="542201" cy="874628"/>
          </a:xfrm>
        </p:grpSpPr>
        <p:sp>
          <p:nvSpPr>
            <p:cNvPr id="29" name="Rectangle 28"/>
            <p:cNvSpPr/>
            <p:nvPr/>
          </p:nvSpPr>
          <p:spPr>
            <a:xfrm>
              <a:off x="6630294"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778" y="2156625"/>
              <a:ext cx="314510" cy="707886"/>
            </a:xfrm>
            <a:prstGeom prst="rect">
              <a:avLst/>
            </a:prstGeom>
            <a:noFill/>
          </p:spPr>
          <p:txBody>
            <a:bodyPr wrap="none" rtlCol="0">
              <a:spAutoFit/>
            </a:bodyPr>
            <a:lstStyle/>
            <a:p>
              <a:r>
                <a:rPr lang="en-US" sz="4000" smtClean="0"/>
                <a:t>·</a:t>
              </a:r>
              <a:endParaRPr lang="en-US" sz="4000"/>
            </a:p>
          </p:txBody>
        </p:sp>
      </p:grpSp>
      <p:sp>
        <p:nvSpPr>
          <p:cNvPr id="35" name="Rectangle 34"/>
          <p:cNvSpPr/>
          <p:nvPr/>
        </p:nvSpPr>
        <p:spPr>
          <a:xfrm>
            <a:off x="1014097" y="3754554"/>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45022" y="37403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79748" y="38927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8"/>
                                        </p:tgtEl>
                                        <p:attrNameLst>
                                          <p:attrName>ppt_x</p:attrName>
                                        </p:attrNameLst>
                                      </p:cBhvr>
                                      <p:tavLst>
                                        <p:tav tm="0">
                                          <p:val>
                                            <p:strVal val="ppt_x"/>
                                          </p:val>
                                        </p:tav>
                                        <p:tav tm="100000">
                                          <p:val>
                                            <p:strVal val="ppt_x"/>
                                          </p:val>
                                        </p:tav>
                                      </p:tavLst>
                                    </p:anim>
                                    <p:anim calcmode="lin" valueType="num">
                                      <p:cBhvr additive="base">
                                        <p:cTn id="14" dur="500"/>
                                        <p:tgtEl>
                                          <p:spTgt spid="28"/>
                                        </p:tgtEl>
                                        <p:attrNameLst>
                                          <p:attrName>ppt_y</p:attrName>
                                        </p:attrNameLst>
                                      </p:cBhvr>
                                      <p:tavLst>
                                        <p:tav tm="0">
                                          <p:val>
                                            <p:strVal val="ppt_y"/>
                                          </p:val>
                                        </p:tav>
                                        <p:tav tm="100000">
                                          <p:val>
                                            <p:strVal val="1+ppt_h/2"/>
                                          </p:val>
                                        </p:tav>
                                      </p:tavLst>
                                    </p:anim>
                                    <p:set>
                                      <p:cBhvr>
                                        <p:cTn id="1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5"/>
                                        </p:tgtEl>
                                        <p:attrNameLst>
                                          <p:attrName>ppt_x</p:attrName>
                                        </p:attrNameLst>
                                      </p:cBhvr>
                                      <p:tavLst>
                                        <p:tav tm="0">
                                          <p:val>
                                            <p:strVal val="ppt_x"/>
                                          </p:val>
                                        </p:tav>
                                        <p:tav tm="100000">
                                          <p:val>
                                            <p:strVal val="ppt_x"/>
                                          </p:val>
                                        </p:tav>
                                      </p:tavLst>
                                    </p:anim>
                                    <p:anim calcmode="lin" valueType="num">
                                      <p:cBhvr additive="base">
                                        <p:cTn id="28" dur="500"/>
                                        <p:tgtEl>
                                          <p:spTgt spid="35"/>
                                        </p:tgtEl>
                                        <p:attrNameLst>
                                          <p:attrName>ppt_y</p:attrName>
                                        </p:attrNameLst>
                                      </p:cBhvr>
                                      <p:tavLst>
                                        <p:tav tm="0">
                                          <p:val>
                                            <p:strVal val="ppt_y"/>
                                          </p:val>
                                        </p:tav>
                                        <p:tav tm="100000">
                                          <p:val>
                                            <p:strVal val="1+ppt_h/2"/>
                                          </p:val>
                                        </p:tav>
                                      </p:tavLst>
                                    </p:anim>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5" grpId="0" animBg="1"/>
      <p:bldP spid="28"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3270" y="1173133"/>
            <a:ext cx="6191714" cy="523087"/>
          </a:xfrm>
          <a:prstGeom prst="rect">
            <a:avLst/>
          </a:prstGeom>
          <a:noFill/>
          <a:ln>
            <a:solidFill>
              <a:srgbClr val="FF2980"/>
            </a:solidFill>
          </a:ln>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nông dân	chú bé	giúp</a:t>
            </a:r>
            <a:endParaRPr lang="en-US" sz="280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83" t="23188" r="26041" b="24404"/>
          <a:stretch/>
        </p:blipFill>
        <p:spPr bwMode="auto">
          <a:xfrm>
            <a:off x="1992262" y="1885950"/>
            <a:ext cx="5053730" cy="29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94 đến trang 97.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Tiếng vọng của núi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98).</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67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Em hãy chọn từ ngữ thích hợp để nói về tính cách của chú bé trong câu chuyện </a:t>
            </a:r>
            <a:r>
              <a:rPr lang="en-US" i="1">
                <a:latin typeface="Arial" pitchFamily="34" charset="0"/>
                <a:cs typeface="Arial" pitchFamily="34" charset="0"/>
              </a:rPr>
              <a:t>Chú bé chăn cừu</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2285999" y="1657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Ngoan ngoãn</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2285999" y="25146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Không thật thà</a:t>
            </a:r>
            <a:endParaRPr lang="en-US">
              <a:solidFill>
                <a:srgbClr val="002060"/>
              </a:solidFill>
              <a:latin typeface="Arial" pitchFamily="34" charset="0"/>
              <a:cs typeface="Arial" pitchFamily="34" charset="0"/>
            </a:endParaRPr>
          </a:p>
        </p:txBody>
      </p:sp>
      <p:sp>
        <p:nvSpPr>
          <p:cNvPr id="6" name="Title 1"/>
          <p:cNvSpPr txBox="1">
            <a:spLocks/>
          </p:cNvSpPr>
          <p:nvPr/>
        </p:nvSpPr>
        <p:spPr>
          <a:xfrm>
            <a:off x="2285999" y="3105150"/>
            <a:ext cx="6858001" cy="154824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Tôn trọng người khác</a:t>
            </a:r>
            <a:endParaRPr lang="en-US">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52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90000" lnSpcReduction="1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Câu chuyện </a:t>
            </a:r>
            <a:r>
              <a:rPr lang="en-US" i="1">
                <a:latin typeface="Arial" pitchFamily="34" charset="0"/>
                <a:cs typeface="Arial" pitchFamily="34" charset="0"/>
              </a:rPr>
              <a:t>Chú bé chăn </a:t>
            </a:r>
            <a:r>
              <a:rPr lang="en-US" i="1" smtClean="0">
                <a:latin typeface="Arial" pitchFamily="34" charset="0"/>
                <a:cs typeface="Arial" pitchFamily="34" charset="0"/>
              </a:rPr>
              <a:t>cừu </a:t>
            </a:r>
            <a:r>
              <a:rPr lang="en-US" smtClean="0">
                <a:latin typeface="Arial" pitchFamily="34" charset="0"/>
                <a:cs typeface="Arial" pitchFamily="34" charset="0"/>
              </a:rPr>
              <a:t>khuyên em điều gì?</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173182" y="1657350"/>
            <a:ext cx="7980218" cy="8572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A. Có thể lấy người khác để làm trò đùa.</a:t>
            </a:r>
            <a:endParaRPr lang="en-US" sz="3600">
              <a:solidFill>
                <a:srgbClr val="002060"/>
              </a:solidFill>
              <a:latin typeface="Arial" pitchFamily="34" charset="0"/>
              <a:cs typeface="Arial" pitchFamily="34" charset="0"/>
            </a:endParaRPr>
          </a:p>
        </p:txBody>
      </p:sp>
      <p:sp>
        <p:nvSpPr>
          <p:cNvPr id="5" name="Title 1"/>
          <p:cNvSpPr txBox="1">
            <a:spLocks/>
          </p:cNvSpPr>
          <p:nvPr/>
        </p:nvSpPr>
        <p:spPr>
          <a:xfrm>
            <a:off x="173183" y="3771900"/>
            <a:ext cx="7980218" cy="85725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C. Không nên nói dối, nói dối mọi người sẽ mất niềm tin ở mình.</a:t>
            </a:r>
            <a:endParaRPr lang="en-US" sz="3600">
              <a:solidFill>
                <a:srgbClr val="002060"/>
              </a:solidFill>
              <a:latin typeface="Arial" pitchFamily="34" charset="0"/>
              <a:cs typeface="Arial" pitchFamily="34" charset="0"/>
            </a:endParaRPr>
          </a:p>
        </p:txBody>
      </p:sp>
      <p:sp>
        <p:nvSpPr>
          <p:cNvPr id="6" name="Title 1"/>
          <p:cNvSpPr txBox="1">
            <a:spLocks/>
          </p:cNvSpPr>
          <p:nvPr/>
        </p:nvSpPr>
        <p:spPr>
          <a:xfrm>
            <a:off x="152400" y="2724150"/>
            <a:ext cx="8839200" cy="83820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B. Không nên nói dối nhưng nói dối một lần thì không sao.</a:t>
            </a:r>
            <a:endParaRPr lang="en-US" sz="36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354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873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152400" y="2571750"/>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Nhiều người (……….….) vì có đám cháy.</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90500" y="3574829"/>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Các bác (..…….…..) đang làm việc.</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762000" y="1601937"/>
            <a:ext cx="35814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tiếng kêu cứu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3048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thản nhiên</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nông dân</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543301" y="839343"/>
            <a:ext cx="2286000"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hoảng hốt</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3.30349E-7 L -0.0375 0.3393 " pathEditMode="relative" rAng="0" ptsTypes="AA">
                                      <p:cBhvr>
                                        <p:cTn id="6" dur="2000" fill="hold"/>
                                        <p:tgtEl>
                                          <p:spTgt spid="14"/>
                                        </p:tgtEl>
                                        <p:attrNameLst>
                                          <p:attrName>ppt_x</p:attrName>
                                          <p:attrName>ppt_y</p:attrName>
                                        </p:attrNameLst>
                                      </p:cBhvr>
                                      <p:rCtr x="-1875" y="16950"/>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4.32232E-7 L 0.1974 0.52948 " pathEditMode="relative" rAng="0" ptsTypes="AA">
                                      <p:cBhvr>
                                        <p:cTn id="33" dur="2000" fill="hold"/>
                                        <p:tgtEl>
                                          <p:spTgt spid="19"/>
                                        </p:tgtEl>
                                        <p:attrNameLst>
                                          <p:attrName>ppt_x</p:attrName>
                                          <p:attrName>ppt_y</p:attrName>
                                        </p:attrNameLst>
                                      </p:cBhvr>
                                      <p:rCtr x="9861" y="26459"/>
                                    </p:animMotion>
                                  </p:childTnLst>
                                  <p:subTnLst>
                                    <p:audio>
                                      <p:cMediaNode vol="100000">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34" fill="hold" display="0">
                  <p:stCondLst>
                    <p:cond delay="indefinite"/>
                  </p:stCondLst>
                  <p:endCondLst>
                    <p:cond evt="onStopAudio" delay="0">
                      <p:tgtEl>
                        <p:sldTgt/>
                      </p:tgtEl>
                    </p:cond>
                  </p:endCondLst>
                </p:cTn>
                <p:tgtEl>
                  <p:spTgt spid="20"/>
                </p:tgtEl>
              </p:cMediaNode>
            </p:audio>
          </p:childTnLst>
        </p:cTn>
      </p:par>
    </p:tnLst>
    <p:bldLst>
      <p:bldP spid="17" grpId="0" animBg="1"/>
      <p:bldP spid="18" grpId="0" animBg="1"/>
      <p:bldP spid="1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100" y="36195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685800" y="839966"/>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 </a:t>
            </a:r>
            <a:r>
              <a:rPr lang="vi-VN" sz="3500" b="1">
                <a:solidFill>
                  <a:srgbClr val="7030A0"/>
                </a:solidFill>
                <a:latin typeface="HP001 5 hàng" pitchFamily="34" charset="0"/>
              </a:rPr>
              <a:t>Nǖ</a:t>
            </a:r>
            <a:r>
              <a:rPr lang="el-GR" sz="3500" b="1">
                <a:solidFill>
                  <a:srgbClr val="7030A0"/>
                </a:solidFill>
                <a:latin typeface="HP001 5 hàng" pitchFamily="34" charset="0"/>
              </a:rPr>
              <a:t>Ηϛ</a:t>
            </a:r>
            <a:r>
              <a:rPr lang="vi-VN" sz="3500" b="1">
                <a:solidFill>
                  <a:srgbClr val="7030A0"/>
                </a:solidFill>
                <a:latin typeface="HP001 5 hàng" pitchFamily="34" charset="0"/>
              </a:rPr>
              <a:t>u wgưƟ h♪ng hō </a:t>
            </a:r>
            <a:r>
              <a:rPr lang="el-GR" sz="3500" b="1">
                <a:solidFill>
                  <a:srgbClr val="7030A0"/>
                </a:solidFill>
                <a:latin typeface="HP001 5 hàng" pitchFamily="34" charset="0"/>
              </a:rPr>
              <a:t>ν</a:t>
            </a:r>
            <a:r>
              <a:rPr lang="vi-VN" sz="3500" b="1">
                <a:solidFill>
                  <a:srgbClr val="7030A0"/>
                </a:solidFill>
                <a:latin typeface="HP001 5 hàng" pitchFamily="34" charset="0"/>
              </a:rPr>
              <a:t>Ű có </a:t>
            </a:r>
            <a:r>
              <a:rPr lang="vi-VN" sz="3500" b="1" smtClean="0">
                <a:solidFill>
                  <a:srgbClr val="7030A0"/>
                </a:solidFill>
                <a:latin typeface="HP001 5 hàng" pitchFamily="34" charset="0"/>
              </a:rPr>
              <a:t>đám</a:t>
            </a:r>
            <a:r>
              <a:rPr lang="en-US" sz="3500" b="1" smtClean="0">
                <a:solidFill>
                  <a:srgbClr val="7030A0"/>
                </a:solidFill>
                <a:latin typeface="HP001 5 hàng" pitchFamily="34" charset="0"/>
              </a:rPr>
              <a:t> cháy.</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endParaRPr lang="en-US" sz="3500" b="1">
              <a:solidFill>
                <a:srgbClr val="7030A0"/>
              </a:solidFill>
              <a:latin typeface="HP001 4 hàng" pitchFamily="34" charset="0"/>
            </a:endParaRPr>
          </a:p>
        </p:txBody>
      </p:sp>
      <p:sp>
        <p:nvSpPr>
          <p:cNvPr id="9" name="Rectangle 8"/>
          <p:cNvSpPr/>
          <p:nvPr/>
        </p:nvSpPr>
        <p:spPr>
          <a:xfrm>
            <a:off x="838200" y="1534408"/>
            <a:ext cx="9067800" cy="630942"/>
          </a:xfrm>
          <a:prstGeom prst="rect">
            <a:avLst/>
          </a:prstGeom>
        </p:spPr>
        <p:txBody>
          <a:bodyPr wrap="square">
            <a:spAutoFit/>
          </a:bodyPr>
          <a:lstStyle/>
          <a:p>
            <a:pPr algn="just"/>
            <a:r>
              <a:rPr lang="vi-VN" sz="3500" b="1" smtClean="0">
                <a:solidFill>
                  <a:srgbClr val="7030A0"/>
                </a:solidFill>
                <a:latin typeface="HP001 5 hàng" pitchFamily="34" charset="0"/>
              </a:rPr>
              <a:t>Các </a:t>
            </a:r>
            <a:r>
              <a:rPr lang="vi-VN" sz="3500" b="1">
                <a:solidFill>
                  <a:srgbClr val="7030A0"/>
                </a:solidFill>
                <a:latin typeface="HP001 5 hàng" pitchFamily="34" charset="0"/>
              </a:rPr>
              <a:t>bác wŪg dân đang làm </a:t>
            </a:r>
            <a:r>
              <a:rPr lang="el-GR" sz="3500" b="1">
                <a:solidFill>
                  <a:srgbClr val="7030A0"/>
                </a:solidFill>
                <a:latin typeface="HP001 5 hàng" pitchFamily="34" charset="0"/>
              </a:rPr>
              <a:t>νμ</a:t>
            </a:r>
            <a:r>
              <a:rPr lang="vi-VN" sz="3500" b="1" smtClean="0">
                <a:solidFill>
                  <a:srgbClr val="7030A0"/>
                </a:solidFill>
                <a:latin typeface="HP001 5 hàng" pitchFamily="34" charset="0"/>
              </a:rPr>
              <a:t>İc</a:t>
            </a:r>
            <a:r>
              <a:rPr lang="en-US" sz="3500" b="1">
                <a:solidFill>
                  <a:srgbClr val="7030A0"/>
                </a:solidFill>
                <a:latin typeface="HP001 5 hàng" pitchFamily="34" charset="0"/>
              </a:rPr>
              <a:t> </a:t>
            </a:r>
            <a:r>
              <a:rPr lang="en-US" sz="3500" b="1" smtClean="0">
                <a:solidFill>
                  <a:srgbClr val="7030A0"/>
                </a:solidFill>
                <a:latin typeface="HP001 5 hàng" pitchFamily="34" charset="0"/>
              </a:rPr>
              <a:t>chăm</a:t>
            </a:r>
            <a:endParaRPr lang="en-US" sz="3500" b="1">
              <a:solidFill>
                <a:srgbClr val="7030A0"/>
              </a:solidFill>
              <a:latin typeface="HP001 4 hàng" pitchFamily="34" charset="0"/>
            </a:endParaRPr>
          </a:p>
        </p:txBody>
      </p:sp>
      <p:sp>
        <p:nvSpPr>
          <p:cNvPr id="10" name="Rectangle 9"/>
          <p:cNvSpPr/>
          <p:nvPr/>
        </p:nvSpPr>
        <p:spPr>
          <a:xfrm>
            <a:off x="76200" y="2236041"/>
            <a:ext cx="9067800" cy="630942"/>
          </a:xfrm>
          <a:prstGeom prst="rect">
            <a:avLst/>
          </a:prstGeom>
        </p:spPr>
        <p:txBody>
          <a:bodyPr wrap="square">
            <a:spAutoFit/>
          </a:bodyPr>
          <a:lstStyle/>
          <a:p>
            <a:pPr algn="just"/>
            <a:r>
              <a:rPr lang="en-US" sz="3500" b="1">
                <a:solidFill>
                  <a:srgbClr val="7030A0"/>
                </a:solidFill>
                <a:latin typeface="HP001 5 hàng" pitchFamily="34" charset="0"/>
              </a:rPr>
              <a:t>c</a:t>
            </a:r>
            <a:r>
              <a:rPr lang="en-US" sz="3500" b="1" smtClean="0">
                <a:solidFill>
                  <a:srgbClr val="7030A0"/>
                </a:solidFill>
                <a:latin typeface="HP001 5 hàng" pitchFamily="34" charset="0"/>
              </a:rPr>
              <a:t>hỉ.</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228600" y="361950"/>
            <a:ext cx="4589462" cy="4589462"/>
          </a:xfrm>
        </p:spPr>
      </p:pic>
      <p:pic>
        <p:nvPicPr>
          <p:cNvPr id="3" name="C.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724400" y="353291"/>
            <a:ext cx="4601441" cy="4601441"/>
          </a:xfrm>
          <a:prstGeom prst="rect">
            <a:avLst/>
          </a:prstGeo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Chú bé chăn cừu</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13" t="32293" r="29721" b="31770"/>
          <a:stretch/>
        </p:blipFill>
        <p:spPr bwMode="auto">
          <a:xfrm>
            <a:off x="4991101" y="501575"/>
            <a:ext cx="2081354"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66" t="45052" r="49341" b="20573"/>
          <a:stretch/>
        </p:blipFill>
        <p:spPr bwMode="auto">
          <a:xfrm>
            <a:off x="2457450" y="2909979"/>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2882" y="2504917"/>
            <a:ext cx="2476501" cy="369332"/>
          </a:xfrm>
          <a:prstGeom prst="rect">
            <a:avLst/>
          </a:prstGeom>
          <a:noFill/>
        </p:spPr>
        <p:txBody>
          <a:bodyPr wrap="square" rtlCol="0">
            <a:spAutoFit/>
          </a:bodyPr>
          <a:lstStyle/>
          <a:p>
            <a:r>
              <a:rPr lang="en-US" smtClean="0">
                <a:latin typeface="Arial" pitchFamily="34" charset="0"/>
                <a:cs typeface="Arial" pitchFamily="34" charset="0"/>
              </a:rPr>
              <a:t>Có một chú bé (…)</a:t>
            </a:r>
            <a:endParaRPr lang="en-US">
              <a:latin typeface="Arial" pitchFamily="34" charset="0"/>
              <a:cs typeface="Arial" pitchFamily="34" charset="0"/>
            </a:endParaRPr>
          </a:p>
        </p:txBody>
      </p:sp>
      <p:sp>
        <p:nvSpPr>
          <p:cNvPr id="10" name="TextBox 9"/>
          <p:cNvSpPr txBox="1"/>
          <p:nvPr/>
        </p:nvSpPr>
        <p:spPr>
          <a:xfrm>
            <a:off x="4953000" y="2504917"/>
            <a:ext cx="2623998" cy="369332"/>
          </a:xfrm>
          <a:prstGeom prst="rect">
            <a:avLst/>
          </a:prstGeom>
          <a:noFill/>
        </p:spPr>
        <p:txBody>
          <a:bodyPr wrap="square" rtlCol="0">
            <a:spAutoFit/>
          </a:bodyPr>
          <a:lstStyle/>
          <a:p>
            <a:r>
              <a:rPr lang="en-US" smtClean="0">
                <a:latin typeface="Arial" pitchFamily="34" charset="0"/>
                <a:cs typeface="Arial" pitchFamily="34" charset="0"/>
              </a:rPr>
              <a:t>Nghe tiếng kêu cứu (…)</a:t>
            </a:r>
            <a:endParaRPr lang="en-US">
              <a:latin typeface="Arial" pitchFamily="34" charset="0"/>
              <a:cs typeface="Arial" pitchFamily="34" charset="0"/>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47" t="32293" r="49487" b="31770"/>
          <a:stretch/>
        </p:blipFill>
        <p:spPr bwMode="auto">
          <a:xfrm>
            <a:off x="2438400" y="470256"/>
            <a:ext cx="2081353"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45194" r="30307" b="20431"/>
          <a:stretch/>
        </p:blipFill>
        <p:spPr bwMode="auto">
          <a:xfrm>
            <a:off x="4953000" y="2909978"/>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49159" y="4797695"/>
            <a:ext cx="2476501" cy="369332"/>
          </a:xfrm>
          <a:prstGeom prst="rect">
            <a:avLst/>
          </a:prstGeom>
          <a:noFill/>
        </p:spPr>
        <p:txBody>
          <a:bodyPr wrap="square" rtlCol="0">
            <a:spAutoFit/>
          </a:bodyPr>
          <a:lstStyle/>
          <a:p>
            <a:r>
              <a:rPr lang="en-US" smtClean="0">
                <a:latin typeface="Arial" pitchFamily="34" charset="0"/>
                <a:cs typeface="Arial" pitchFamily="34" charset="0"/>
              </a:rPr>
              <a:t>Rồi một hôm (…)</a:t>
            </a:r>
            <a:endParaRPr lang="en-US">
              <a:latin typeface="Arial" pitchFamily="34" charset="0"/>
              <a:cs typeface="Arial" pitchFamily="34" charset="0"/>
            </a:endParaRPr>
          </a:p>
        </p:txBody>
      </p:sp>
      <p:sp>
        <p:nvSpPr>
          <p:cNvPr id="14" name="TextBox 13"/>
          <p:cNvSpPr txBox="1"/>
          <p:nvPr/>
        </p:nvSpPr>
        <p:spPr>
          <a:xfrm>
            <a:off x="4963758" y="4797695"/>
            <a:ext cx="2623998" cy="369332"/>
          </a:xfrm>
          <a:prstGeom prst="rect">
            <a:avLst/>
          </a:prstGeom>
          <a:noFill/>
        </p:spPr>
        <p:txBody>
          <a:bodyPr wrap="square" rtlCol="0">
            <a:spAutoFit/>
          </a:bodyPr>
          <a:lstStyle/>
          <a:p>
            <a:r>
              <a:rPr lang="en-US" smtClean="0">
                <a:latin typeface="Arial" pitchFamily="34" charset="0"/>
                <a:cs typeface="Arial" pitchFamily="34" charset="0"/>
              </a:rPr>
              <a:t>Thế là (…)</a:t>
            </a:r>
            <a:endParaRPr lang="en-US">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Một hôm, sói đến thật. Chú bé hoảng hốt xin cứu giúp. Các bác nông dân nghĩ là chú nói dối, nên vẫn thản nhiên làm việc.</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816199" y="19621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11497" y="195294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6477000" y="174514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6117516" y="229301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58926" y="340862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535394" y="2517066"/>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75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75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75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grpId="1" nodeType="clickEffect">
                                  <p:stCondLst>
                                    <p:cond delay="0"/>
                                  </p:stCondLst>
                                  <p:childTnLst>
                                    <p:animRot by="21600000">
                                      <p:cBhvr>
                                        <p:cTn id="75" dur="2500" fill="hold"/>
                                        <p:tgtEl>
                                          <p:spTgt spid="26"/>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5"/>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423</Words>
  <Application>Microsoft Office PowerPoint</Application>
  <PresentationFormat>On-screen Show (16:9)</PresentationFormat>
  <Paragraphs>62</Paragraphs>
  <Slides>14</Slides>
  <Notes>3</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P011021</cp:lastModifiedBy>
  <cp:revision>267</cp:revision>
  <dcterms:created xsi:type="dcterms:W3CDTF">2020-12-08T15:48:47Z</dcterms:created>
  <dcterms:modified xsi:type="dcterms:W3CDTF">2023-03-28T01:50:25Z</dcterms:modified>
</cp:coreProperties>
</file>